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05" r:id="rId2"/>
    <p:sldId id="306" r:id="rId3"/>
    <p:sldId id="313" r:id="rId4"/>
    <p:sldId id="314" r:id="rId5"/>
    <p:sldId id="312" r:id="rId6"/>
    <p:sldId id="310" r:id="rId7"/>
    <p:sldId id="315"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4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4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4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4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48" charset="-128"/>
        <a:cs typeface="+mn-cs"/>
      </a:defRPr>
    </a:lvl5pPr>
    <a:lvl6pPr marL="2286000" algn="l" defTabSz="914400" rtl="0" eaLnBrk="1" latinLnBrk="0" hangingPunct="1">
      <a:defRPr kern="1200">
        <a:solidFill>
          <a:schemeClr val="tx1"/>
        </a:solidFill>
        <a:latin typeface="Arial" charset="0"/>
        <a:ea typeface="ＭＳ Ｐゴシック" pitchFamily="48" charset="-128"/>
        <a:cs typeface="+mn-cs"/>
      </a:defRPr>
    </a:lvl6pPr>
    <a:lvl7pPr marL="2743200" algn="l" defTabSz="914400" rtl="0" eaLnBrk="1" latinLnBrk="0" hangingPunct="1">
      <a:defRPr kern="1200">
        <a:solidFill>
          <a:schemeClr val="tx1"/>
        </a:solidFill>
        <a:latin typeface="Arial" charset="0"/>
        <a:ea typeface="ＭＳ Ｐゴシック" pitchFamily="48" charset="-128"/>
        <a:cs typeface="+mn-cs"/>
      </a:defRPr>
    </a:lvl7pPr>
    <a:lvl8pPr marL="3200400" algn="l" defTabSz="914400" rtl="0" eaLnBrk="1" latinLnBrk="0" hangingPunct="1">
      <a:defRPr kern="1200">
        <a:solidFill>
          <a:schemeClr val="tx1"/>
        </a:solidFill>
        <a:latin typeface="Arial" charset="0"/>
        <a:ea typeface="ＭＳ Ｐゴシック" pitchFamily="48" charset="-128"/>
        <a:cs typeface="+mn-cs"/>
      </a:defRPr>
    </a:lvl8pPr>
    <a:lvl9pPr marL="3657600" algn="l" defTabSz="914400" rtl="0" eaLnBrk="1" latinLnBrk="0" hangingPunct="1">
      <a:defRPr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BBCDD7"/>
    <a:srgbClr val="5F2D91"/>
    <a:srgbClr val="FF00FF"/>
    <a:srgbClr val="9E8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25" autoAdjust="0"/>
  </p:normalViewPr>
  <p:slideViewPr>
    <p:cSldViewPr snapToObjects="1">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85A86-457C-4E7B-BDB9-8A862126714C}" type="datetimeFigureOut">
              <a:rPr lang="en-GB" smtClean="0"/>
              <a:t>25/06/2014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92778-6E02-4137-A385-763A8B23F056}" type="slidenum">
              <a:rPr lang="en-GB" smtClean="0"/>
              <a:t>‹#›</a:t>
            </a:fld>
            <a:endParaRPr lang="en-GB"/>
          </a:p>
        </p:txBody>
      </p:sp>
    </p:spTree>
    <p:extLst>
      <p:ext uri="{BB962C8B-B14F-4D97-AF65-F5344CB8AC3E}">
        <p14:creationId xmlns:p14="http://schemas.microsoft.com/office/powerpoint/2010/main" val="331123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Ther</a:t>
            </a:r>
            <a:r>
              <a:rPr lang="en-GB" baseline="0" dirty="0" smtClean="0"/>
              <a:t>e is always change in the NHS, cynically nothing happens, but gradually everything gets there.</a:t>
            </a:r>
          </a:p>
          <a:p>
            <a:r>
              <a:rPr lang="en-GB" baseline="0" dirty="0" smtClean="0"/>
              <a:t>I hate form filling, but the NHS is our biggest customer, so we need them, but they need what we have to offer. Where do we meet?</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1</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What we are &amp; what we do?</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2</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I hate forms, I often</a:t>
            </a:r>
            <a:r>
              <a:rPr lang="en-GB" baseline="0" dirty="0" smtClean="0"/>
              <a:t> think so do the NHS Procurement!</a:t>
            </a:r>
          </a:p>
          <a:p>
            <a:r>
              <a:rPr lang="en-GB" baseline="0" dirty="0" smtClean="0"/>
              <a:t>A&amp;E research on savings; could see 15% from wasted packs due to poor quality or unused items. Spoke to procurement who found it difficult to use outside the process</a:t>
            </a:r>
          </a:p>
          <a:p>
            <a:r>
              <a:rPr lang="en-GB" baseline="0" dirty="0" smtClean="0"/>
              <a:t>That said, we still have to meet their demands; contract provisions, sustainability, environmental, legal, insurance, indemnity </a:t>
            </a:r>
            <a:r>
              <a:rPr lang="en-GB" baseline="0" dirty="0" err="1" smtClean="0"/>
              <a:t>etc</a:t>
            </a:r>
            <a:r>
              <a:rPr lang="en-GB" baseline="0" dirty="0" smtClean="0"/>
              <a:t> (MIA)</a:t>
            </a:r>
          </a:p>
          <a:p>
            <a:r>
              <a:rPr lang="en-GB" baseline="0" dirty="0" smtClean="0"/>
              <a:t>However, we seek non standard niches, not prone to </a:t>
            </a:r>
            <a:r>
              <a:rPr lang="en-GB" baseline="0" dirty="0" err="1" smtClean="0"/>
              <a:t>comonditisation</a:t>
            </a:r>
            <a:r>
              <a:rPr lang="en-GB" baseline="0" dirty="0" smtClean="0"/>
              <a:t> as areas we awe can still help them.</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3</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We prefer to talk to the clinicians</a:t>
            </a:r>
            <a:r>
              <a:rPr lang="en-GB" baseline="0" dirty="0" smtClean="0"/>
              <a:t> (with permission when asked). They ask, they have strong reasons, they understand the benefits.</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4</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Commissioning</a:t>
            </a:r>
            <a:r>
              <a:rPr lang="en-GB" baseline="0" dirty="0" smtClean="0"/>
              <a:t> is a new term, but we have been engaging with the clinicians from the start. Knock on doors, find out what they need and fulfil it like the marketers we try to be.</a:t>
            </a:r>
          </a:p>
          <a:p>
            <a:r>
              <a:rPr lang="en-GB" baseline="0" dirty="0" smtClean="0"/>
              <a:t>Case studies help management </a:t>
            </a:r>
            <a:r>
              <a:rPr lang="en-GB" baseline="0" dirty="0" err="1" smtClean="0"/>
              <a:t>undsrstand</a:t>
            </a:r>
            <a:r>
              <a:rPr lang="en-GB" baseline="0" dirty="0" smtClean="0"/>
              <a:t>; they are clinical we understand </a:t>
            </a:r>
            <a:r>
              <a:rPr lang="en-GB" baseline="0" dirty="0" err="1" smtClean="0"/>
              <a:t>commerical</a:t>
            </a:r>
            <a:r>
              <a:rPr lang="en-GB" baseline="0" dirty="0" smtClean="0"/>
              <a:t>, production saving and capacity</a:t>
            </a:r>
          </a:p>
          <a:p>
            <a:r>
              <a:rPr lang="en-GB" baseline="0" dirty="0" smtClean="0"/>
              <a:t>Share good ideas with other customers to help them </a:t>
            </a:r>
            <a:r>
              <a:rPr lang="en-GB" baseline="0" dirty="0" err="1" smtClean="0"/>
              <a:t>eg</a:t>
            </a:r>
            <a:r>
              <a:rPr lang="en-GB" baseline="0" dirty="0" smtClean="0"/>
              <a:t> 15% guys ENT saving on single packs vs trays. </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5</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Mediwales years ago</a:t>
            </a:r>
            <a:r>
              <a:rPr lang="en-GB" baseline="0" dirty="0" smtClean="0"/>
              <a:t> we met Mark and Helen James (Swansea) and got both to visit us. They saw what we do, we </a:t>
            </a:r>
            <a:r>
              <a:rPr lang="en-GB" baseline="0" dirty="0" err="1" smtClean="0"/>
              <a:t>leanrt</a:t>
            </a:r>
            <a:r>
              <a:rPr lang="en-GB" baseline="0" dirty="0" smtClean="0"/>
              <a:t> what </a:t>
            </a:r>
            <a:r>
              <a:rPr lang="en-GB" baseline="0" dirty="0" err="1" smtClean="0"/>
              <a:t>theye</a:t>
            </a:r>
            <a:r>
              <a:rPr lang="en-GB" baseline="0" dirty="0" smtClean="0"/>
              <a:t> need. EG Mark Casey comment on back order</a:t>
            </a:r>
          </a:p>
          <a:p>
            <a:r>
              <a:rPr lang="en-GB" baseline="0" dirty="0" smtClean="0"/>
              <a:t>Adapted this to our opportunity to give mutual return. Amazed others don’t seem to . (would be cautious about NHS Supply chain) In Wales, WG want both to talk and create mutual benefits – value Wales etc.</a:t>
            </a:r>
          </a:p>
          <a:p>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6</a:t>
            </a:fld>
            <a:endParaRPr lang="en-GB"/>
          </a:p>
        </p:txBody>
      </p:sp>
    </p:spTree>
    <p:extLst>
      <p:ext uri="{BB962C8B-B14F-4D97-AF65-F5344CB8AC3E}">
        <p14:creationId xmlns:p14="http://schemas.microsoft.com/office/powerpoint/2010/main" val="291838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Engaging</a:t>
            </a:r>
            <a:r>
              <a:rPr lang="en-GB" baseline="0" dirty="0" smtClean="0"/>
              <a:t> is easy, adaptation takes time, but can create mutual benefit, outside the system can be faster, and easier to innovate at least in our niche!</a:t>
            </a:r>
            <a:endParaRPr lang="en-GB" dirty="0"/>
          </a:p>
        </p:txBody>
      </p:sp>
      <p:sp>
        <p:nvSpPr>
          <p:cNvPr id="4" name="Slide Number Placeholder 3"/>
          <p:cNvSpPr>
            <a:spLocks noGrp="1"/>
          </p:cNvSpPr>
          <p:nvPr>
            <p:ph type="sldNum" sz="quarter" idx="10"/>
          </p:nvPr>
        </p:nvSpPr>
        <p:spPr/>
        <p:txBody>
          <a:bodyPr/>
          <a:lstStyle/>
          <a:p>
            <a:fld id="{5236C98C-4B7C-4854-8E28-9C21BB36AF89}" type="slidenum">
              <a:rPr lang="en-GB" smtClean="0"/>
              <a:t>7</a:t>
            </a:fld>
            <a:endParaRPr lang="en-GB"/>
          </a:p>
        </p:txBody>
      </p:sp>
    </p:spTree>
    <p:extLst>
      <p:ext uri="{BB962C8B-B14F-4D97-AF65-F5344CB8AC3E}">
        <p14:creationId xmlns:p14="http://schemas.microsoft.com/office/powerpoint/2010/main" val="291838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59ADCB-EAF3-4D75-B10A-6CAFFEE15085}"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6357B-3A72-4C09-92CF-29B902A33530}" type="slidenum">
              <a:rPr lang="en-US"/>
              <a:pPr>
                <a:defRPr/>
              </a:pPr>
              <a:t>‹#›</a:t>
            </a:fld>
            <a:endParaRPr lang="en-US"/>
          </a:p>
        </p:txBody>
      </p:sp>
    </p:spTree>
    <p:extLst>
      <p:ext uri="{BB962C8B-B14F-4D97-AF65-F5344CB8AC3E}">
        <p14:creationId xmlns:p14="http://schemas.microsoft.com/office/powerpoint/2010/main" val="332056998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F8867E-EA35-48FE-8E2C-AB5D962DE1D4}"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7AC49-D43A-492A-9EAA-4871689A1516}" type="slidenum">
              <a:rPr lang="en-US"/>
              <a:pPr>
                <a:defRPr/>
              </a:pPr>
              <a:t>‹#›</a:t>
            </a:fld>
            <a:endParaRPr lang="en-US"/>
          </a:p>
        </p:txBody>
      </p:sp>
    </p:spTree>
    <p:extLst>
      <p:ext uri="{BB962C8B-B14F-4D97-AF65-F5344CB8AC3E}">
        <p14:creationId xmlns:p14="http://schemas.microsoft.com/office/powerpoint/2010/main" val="283525167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982C29-CCF1-481D-8E44-A7BE95E51142}"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77D294-2AEB-4DBB-B78A-4BB3465B99FB}" type="slidenum">
              <a:rPr lang="en-US"/>
              <a:pPr>
                <a:defRPr/>
              </a:pPr>
              <a:t>‹#›</a:t>
            </a:fld>
            <a:endParaRPr lang="en-US"/>
          </a:p>
        </p:txBody>
      </p:sp>
    </p:spTree>
    <p:extLst>
      <p:ext uri="{BB962C8B-B14F-4D97-AF65-F5344CB8AC3E}">
        <p14:creationId xmlns:p14="http://schemas.microsoft.com/office/powerpoint/2010/main" val="157415667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pPr>
              <a:defRPr/>
            </a:pPr>
            <a:fld id="{6751B4AB-657E-4101-9195-DC32414C79CF}" type="datetime1">
              <a:rPr lang="en-US"/>
              <a:pPr>
                <a:defRPr/>
              </a:pPr>
              <a:t>6/25/2014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C587EE-9996-4473-B5E1-F6A074B7FA32}" type="slidenum">
              <a:rPr lang="en-US"/>
              <a:pPr>
                <a:defRPr/>
              </a:pPr>
              <a:t>‹#›</a:t>
            </a:fld>
            <a:endParaRPr lang="en-US"/>
          </a:p>
        </p:txBody>
      </p:sp>
    </p:spTree>
    <p:extLst>
      <p:ext uri="{BB962C8B-B14F-4D97-AF65-F5344CB8AC3E}">
        <p14:creationId xmlns:p14="http://schemas.microsoft.com/office/powerpoint/2010/main" val="13586657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B7A771-34BA-4F30-9FD5-CE5984F3D3E9}"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195A7-B42E-474A-B6FF-14CC98B627C1}" type="slidenum">
              <a:rPr lang="en-US"/>
              <a:pPr>
                <a:defRPr/>
              </a:pPr>
              <a:t>‹#›</a:t>
            </a:fld>
            <a:endParaRPr lang="en-US"/>
          </a:p>
        </p:txBody>
      </p:sp>
    </p:spTree>
    <p:extLst>
      <p:ext uri="{BB962C8B-B14F-4D97-AF65-F5344CB8AC3E}">
        <p14:creationId xmlns:p14="http://schemas.microsoft.com/office/powerpoint/2010/main" val="341329183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071BBC-0171-4CE9-88A3-A7062649F339}" type="datetime1">
              <a:rPr lang="en-US"/>
              <a:pPr>
                <a:defRPr/>
              </a:pPr>
              <a:t>6/25/2014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580D0-7B11-4B6F-B86C-6B29FD5B0F5E}" type="slidenum">
              <a:rPr lang="en-US"/>
              <a:pPr>
                <a:defRPr/>
              </a:pPr>
              <a:t>‹#›</a:t>
            </a:fld>
            <a:endParaRPr lang="en-US"/>
          </a:p>
        </p:txBody>
      </p:sp>
    </p:spTree>
    <p:extLst>
      <p:ext uri="{BB962C8B-B14F-4D97-AF65-F5344CB8AC3E}">
        <p14:creationId xmlns:p14="http://schemas.microsoft.com/office/powerpoint/2010/main" val="264974371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F51021-35D8-4794-A9EE-47B054CF7E65}" type="datetime1">
              <a:rPr lang="en-US"/>
              <a:pPr>
                <a:defRPr/>
              </a:pPr>
              <a:t>6/25/2014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12B636-ABFA-4FBA-A27A-F3652D4F6807}" type="slidenum">
              <a:rPr lang="en-US"/>
              <a:pPr>
                <a:defRPr/>
              </a:pPr>
              <a:t>‹#›</a:t>
            </a:fld>
            <a:endParaRPr lang="en-US"/>
          </a:p>
        </p:txBody>
      </p:sp>
    </p:spTree>
    <p:extLst>
      <p:ext uri="{BB962C8B-B14F-4D97-AF65-F5344CB8AC3E}">
        <p14:creationId xmlns:p14="http://schemas.microsoft.com/office/powerpoint/2010/main" val="352389462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E1C584-1950-4A7E-A33B-3FC62156E078}" type="datetime1">
              <a:rPr lang="en-US"/>
              <a:pPr>
                <a:defRPr/>
              </a:pPr>
              <a:t>6/25/2014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52C3FB-C248-48B3-AD60-0E574824D631}" type="slidenum">
              <a:rPr lang="en-US"/>
              <a:pPr>
                <a:defRPr/>
              </a:pPr>
              <a:t>‹#›</a:t>
            </a:fld>
            <a:endParaRPr lang="en-US"/>
          </a:p>
        </p:txBody>
      </p:sp>
    </p:spTree>
    <p:extLst>
      <p:ext uri="{BB962C8B-B14F-4D97-AF65-F5344CB8AC3E}">
        <p14:creationId xmlns:p14="http://schemas.microsoft.com/office/powerpoint/2010/main" val="413600003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963636-816B-4157-903C-E52F5D2E5EF1}" type="datetime1">
              <a:rPr lang="en-US"/>
              <a:pPr>
                <a:defRPr/>
              </a:pPr>
              <a:t>6/25/2014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14799B-D44B-4E64-8D6A-337ED3E78A11}" type="slidenum">
              <a:rPr lang="en-US"/>
              <a:pPr>
                <a:defRPr/>
              </a:pPr>
              <a:t>‹#›</a:t>
            </a:fld>
            <a:endParaRPr lang="en-US"/>
          </a:p>
        </p:txBody>
      </p:sp>
    </p:spTree>
    <p:extLst>
      <p:ext uri="{BB962C8B-B14F-4D97-AF65-F5344CB8AC3E}">
        <p14:creationId xmlns:p14="http://schemas.microsoft.com/office/powerpoint/2010/main" val="339065663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E491E6-135E-4D69-B133-F13E51F5DF50}" type="datetime1">
              <a:rPr lang="en-US"/>
              <a:pPr>
                <a:defRPr/>
              </a:pPr>
              <a:t>6/25/2014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A81DA5-6697-46BD-9D15-3C30B943DFCD}" type="slidenum">
              <a:rPr lang="en-US"/>
              <a:pPr>
                <a:defRPr/>
              </a:pPr>
              <a:t>‹#›</a:t>
            </a:fld>
            <a:endParaRPr lang="en-US"/>
          </a:p>
        </p:txBody>
      </p:sp>
    </p:spTree>
    <p:extLst>
      <p:ext uri="{BB962C8B-B14F-4D97-AF65-F5344CB8AC3E}">
        <p14:creationId xmlns:p14="http://schemas.microsoft.com/office/powerpoint/2010/main" val="415756926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31A65D-ECAA-4EBA-A4B7-57A261F0BFB7}" type="datetime1">
              <a:rPr lang="en-US"/>
              <a:pPr>
                <a:defRPr/>
              </a:pPr>
              <a:t>6/25/2014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CF6EA-8227-4CE1-B5AE-05037CE43CFD}" type="slidenum">
              <a:rPr lang="en-US"/>
              <a:pPr>
                <a:defRPr/>
              </a:pPr>
              <a:t>‹#›</a:t>
            </a:fld>
            <a:endParaRPr lang="en-US"/>
          </a:p>
        </p:txBody>
      </p:sp>
    </p:spTree>
    <p:extLst>
      <p:ext uri="{BB962C8B-B14F-4D97-AF65-F5344CB8AC3E}">
        <p14:creationId xmlns:p14="http://schemas.microsoft.com/office/powerpoint/2010/main" val="26920854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7BFD03-C8EF-4A65-AD3A-26A09A2FB310}" type="datetime1">
              <a:rPr lang="en-US"/>
              <a:pPr>
                <a:defRPr/>
              </a:pPr>
              <a:t>6/25/2014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A0B138-59B4-422C-BF92-CA5F9D2932D9}" type="slidenum">
              <a:rPr lang="en-US"/>
              <a:pPr>
                <a:defRPr/>
              </a:pPr>
              <a:t>‹#›</a:t>
            </a:fld>
            <a:endParaRPr lang="en-US"/>
          </a:p>
        </p:txBody>
      </p:sp>
    </p:spTree>
    <p:extLst>
      <p:ext uri="{BB962C8B-B14F-4D97-AF65-F5344CB8AC3E}">
        <p14:creationId xmlns:p14="http://schemas.microsoft.com/office/powerpoint/2010/main" val="345500808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6B2F898-6684-4FDD-9D36-4A545C7071A9}" type="datetime1">
              <a:rPr lang="en-US"/>
              <a:pPr>
                <a:defRPr/>
              </a:pPr>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03F14AB-F098-4D99-82B4-FEF36488DA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45" charset="-128"/>
          <a:cs typeface="ＭＳ Ｐゴシック" pitchFamily="45" charset="-128"/>
        </a:defRPr>
      </a:lvl1pPr>
      <a:lvl2pPr algn="ctr" defTabSz="457200" rtl="0" eaLnBrk="0" fontAlgn="base" hangingPunct="0">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2pPr>
      <a:lvl3pPr algn="ctr" defTabSz="457200" rtl="0" eaLnBrk="0" fontAlgn="base" hangingPunct="0">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3pPr>
      <a:lvl4pPr algn="ctr" defTabSz="457200" rtl="0" eaLnBrk="0" fontAlgn="base" hangingPunct="0">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4pPr>
      <a:lvl5pPr algn="ctr" defTabSz="457200" rtl="0" eaLnBrk="0" fontAlgn="base" hangingPunct="0">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5pPr>
      <a:lvl6pPr marL="457200" algn="ctr" defTabSz="457200" rtl="0" fontAlgn="base">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6pPr>
      <a:lvl7pPr marL="914400" algn="ctr" defTabSz="457200" rtl="0" fontAlgn="base">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7pPr>
      <a:lvl8pPr marL="1371600" algn="ctr" defTabSz="457200" rtl="0" fontAlgn="base">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8pPr>
      <a:lvl9pPr marL="1828800" algn="ctr" defTabSz="457200" rtl="0" fontAlgn="base">
        <a:spcBef>
          <a:spcPct val="0"/>
        </a:spcBef>
        <a:spcAft>
          <a:spcPct val="0"/>
        </a:spcAft>
        <a:defRPr sz="4400">
          <a:solidFill>
            <a:schemeClr val="tx1"/>
          </a:solidFill>
          <a:latin typeface="Calibri" pitchFamily="45" charset="0"/>
          <a:ea typeface="ＭＳ Ｐゴシック" pitchFamily="45" charset="-128"/>
          <a:cs typeface="ＭＳ Ｐゴシック" pitchFamily="4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hsidentity.nhs.uk/main.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hsidentity.nhs.uk/main.HT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492896"/>
            <a:ext cx="7056784" cy="2616101"/>
          </a:xfrm>
          <a:prstGeom prst="rect">
            <a:avLst/>
          </a:prstGeom>
          <a:noFill/>
        </p:spPr>
        <p:txBody>
          <a:bodyPr wrap="square" rtlCol="0">
            <a:spAutoFit/>
          </a:bodyPr>
          <a:lstStyle/>
          <a:p>
            <a:pPr algn="ctr"/>
            <a:r>
              <a:rPr lang="en-GB" sz="3600" dirty="0" smtClean="0">
                <a:solidFill>
                  <a:srgbClr val="0070C0"/>
                </a:solidFill>
                <a:latin typeface="Arial" panose="020B0604020202020204" pitchFamily="34" charset="0"/>
                <a:cs typeface="Arial" panose="020B0604020202020204" pitchFamily="34" charset="0"/>
              </a:rPr>
              <a:t>Engage &amp; Adapt</a:t>
            </a:r>
          </a:p>
          <a:p>
            <a:pPr algn="ctr"/>
            <a:endParaRPr lang="en-GB" sz="3200" dirty="0" smtClean="0">
              <a:solidFill>
                <a:srgbClr val="0070C0"/>
              </a:solidFill>
              <a:latin typeface="Arial" panose="020B0604020202020204" pitchFamily="34" charset="0"/>
              <a:cs typeface="Arial" panose="020B0604020202020204" pitchFamily="34" charset="0"/>
            </a:endParaRPr>
          </a:p>
          <a:p>
            <a:pPr algn="ctr"/>
            <a:endParaRPr lang="en-GB" sz="3200" dirty="0">
              <a:solidFill>
                <a:srgbClr val="0070C0"/>
              </a:solidFill>
              <a:latin typeface="Arial" panose="020B0604020202020204" pitchFamily="34" charset="0"/>
              <a:cs typeface="Arial" panose="020B0604020202020204" pitchFamily="34" charset="0"/>
            </a:endParaRPr>
          </a:p>
          <a:p>
            <a:pPr algn="ctr"/>
            <a:endParaRPr lang="en-GB" sz="3200" dirty="0" smtClean="0">
              <a:solidFill>
                <a:srgbClr val="0070C0"/>
              </a:solidFill>
              <a:latin typeface="Arial" panose="020B0604020202020204" pitchFamily="34" charset="0"/>
              <a:cs typeface="Arial" panose="020B0604020202020204" pitchFamily="34" charset="0"/>
            </a:endParaRPr>
          </a:p>
          <a:p>
            <a:pPr algn="ctr"/>
            <a:r>
              <a:rPr lang="en-GB" sz="3200" dirty="0" smtClean="0">
                <a:solidFill>
                  <a:srgbClr val="0070C0"/>
                </a:solidFill>
                <a:latin typeface="Arial" panose="020B0604020202020204" pitchFamily="34" charset="0"/>
                <a:cs typeface="Arial" panose="020B0604020202020204" pitchFamily="34" charset="0"/>
              </a:rPr>
              <a:t>We need each other</a:t>
            </a:r>
            <a:endParaRPr lang="en-GB" sz="3200" dirty="0">
              <a:solidFill>
                <a:srgbClr val="0070C0"/>
              </a:solidFill>
              <a:latin typeface="Arial" panose="020B0604020202020204" pitchFamily="34" charset="0"/>
              <a:cs typeface="Arial" panose="020B0604020202020204" pitchFamily="34" charset="0"/>
            </a:endParaRPr>
          </a:p>
        </p:txBody>
      </p:sp>
      <p:pic>
        <p:nvPicPr>
          <p:cNvPr id="4" name="Picture 34" descr="NHS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587" y="3243200"/>
            <a:ext cx="2142826" cy="133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57034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82342"/>
            <a:ext cx="7056784" cy="4708981"/>
          </a:xfrm>
          <a:prstGeom prst="rect">
            <a:avLst/>
          </a:prstGeom>
          <a:noFill/>
        </p:spPr>
        <p:txBody>
          <a:bodyPr wrap="square" rtlCol="0">
            <a:spAutoFit/>
          </a:bodyPr>
          <a:lstStyle/>
          <a:p>
            <a:pPr algn="ctr"/>
            <a:r>
              <a:rPr lang="en-GB" sz="2400" i="1" dirty="0" smtClean="0">
                <a:solidFill>
                  <a:srgbClr val="7030A0"/>
                </a:solidFill>
                <a:latin typeface="Arial" panose="020B0604020202020204" pitchFamily="34" charset="0"/>
                <a:cs typeface="Arial" panose="020B0604020202020204" pitchFamily="34" charset="0"/>
              </a:rPr>
              <a:t>Your </a:t>
            </a:r>
            <a:r>
              <a:rPr lang="en-GB" sz="2400" i="1" dirty="0" smtClean="0">
                <a:solidFill>
                  <a:srgbClr val="7030A0"/>
                </a:solidFill>
                <a:latin typeface="Arial" panose="020B0604020202020204" pitchFamily="34" charset="0"/>
                <a:cs typeface="Arial" panose="020B0604020202020204" pitchFamily="34" charset="0"/>
              </a:rPr>
              <a:t>Single-use Solution, without </a:t>
            </a:r>
            <a:r>
              <a:rPr lang="en-GB" sz="2400" i="1" dirty="0" smtClean="0">
                <a:solidFill>
                  <a:srgbClr val="7030A0"/>
                </a:solidFill>
                <a:latin typeface="Arial" panose="020B0604020202020204" pitchFamily="34" charset="0"/>
                <a:cs typeface="Arial" panose="020B0604020202020204" pitchFamily="34" charset="0"/>
              </a:rPr>
              <a:t>compromise</a:t>
            </a:r>
            <a:endParaRPr lang="en-GB" sz="2400" i="1" dirty="0" smtClean="0">
              <a:solidFill>
                <a:srgbClr val="7030A0"/>
              </a:solidFill>
              <a:latin typeface="Arial" panose="020B0604020202020204" pitchFamily="34" charset="0"/>
              <a:cs typeface="Arial" panose="020B0604020202020204" pitchFamily="34" charset="0"/>
            </a:endParaRPr>
          </a:p>
          <a:p>
            <a:endParaRPr lang="en-GB" b="1" dirty="0" smtClean="0">
              <a:solidFill>
                <a:srgbClr val="7030A0"/>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Selective surgical niche markets</a:t>
            </a:r>
            <a:r>
              <a:rPr lang="en-GB" sz="2000" dirty="0" smtClean="0">
                <a:solidFill>
                  <a:srgbClr val="5F2D91"/>
                </a:solidFill>
                <a:latin typeface="Arial" panose="020B0604020202020204" pitchFamily="34" charset="0"/>
                <a:cs typeface="Arial" panose="020B0604020202020204" pitchFamily="34" charset="0"/>
              </a:rPr>
              <a:t> </a:t>
            </a:r>
            <a:endParaRPr lang="en-GB" sz="2000" dirty="0">
              <a:solidFill>
                <a:srgbClr val="5F2D91"/>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Swansea</a:t>
            </a:r>
            <a:endParaRPr lang="en-GB" sz="2000" dirty="0">
              <a:solidFill>
                <a:srgbClr val="5F2D91"/>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2005 launch </a:t>
            </a:r>
            <a:endParaRPr lang="en-GB" sz="2000" dirty="0" smtClean="0">
              <a:solidFill>
                <a:srgbClr val="5F2D91"/>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35 </a:t>
            </a:r>
            <a:r>
              <a:rPr lang="en-GB" sz="2000" dirty="0">
                <a:solidFill>
                  <a:srgbClr val="5F2D91"/>
                </a:solidFill>
                <a:latin typeface="Arial" panose="020B0604020202020204" pitchFamily="34" charset="0"/>
                <a:cs typeface="Arial" panose="020B0604020202020204" pitchFamily="34" charset="0"/>
              </a:rPr>
              <a:t>e</a:t>
            </a:r>
            <a:r>
              <a:rPr lang="en-GB" sz="2000" dirty="0" smtClean="0">
                <a:solidFill>
                  <a:srgbClr val="5F2D91"/>
                </a:solidFill>
                <a:latin typeface="Arial" panose="020B0604020202020204" pitchFamily="34" charset="0"/>
                <a:cs typeface="Arial" panose="020B0604020202020204" pitchFamily="34" charset="0"/>
              </a:rPr>
              <a:t>mployees</a:t>
            </a:r>
            <a:endParaRPr lang="en-GB" sz="2000" dirty="0" smtClean="0">
              <a:solidFill>
                <a:srgbClr val="5F2D91"/>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600 products</a:t>
            </a: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70% NHS customers</a:t>
            </a:r>
            <a:endParaRPr lang="en-GB" sz="2000" dirty="0" smtClean="0">
              <a:solidFill>
                <a:srgbClr val="5F2D91"/>
              </a:solidFill>
              <a:latin typeface="Arial" panose="020B0604020202020204" pitchFamily="34" charset="0"/>
              <a:cs typeface="Arial" panose="020B0604020202020204" pitchFamily="34" charset="0"/>
            </a:endParaRP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19 International markets</a:t>
            </a:r>
          </a:p>
          <a:p>
            <a:pPr marL="342900" indent="-342900">
              <a:lnSpc>
                <a:spcPct val="150000"/>
              </a:lnSpc>
              <a:buClr>
                <a:srgbClr val="BBCDD7"/>
              </a:buClr>
              <a:buFont typeface="Arial" panose="020B0604020202020204" pitchFamily="34" charset="0"/>
              <a:buChar char="•"/>
            </a:pPr>
            <a:r>
              <a:rPr lang="en-GB" sz="2000" dirty="0" smtClean="0">
                <a:solidFill>
                  <a:srgbClr val="5F2D91"/>
                </a:solidFill>
                <a:latin typeface="Arial" panose="020B0604020202020204" pitchFamily="34" charset="0"/>
                <a:cs typeface="Arial" panose="020B0604020202020204" pitchFamily="34" charset="0"/>
              </a:rPr>
              <a:t>3 </a:t>
            </a:r>
            <a:r>
              <a:rPr lang="en-GB" sz="2000" dirty="0" smtClean="0">
                <a:solidFill>
                  <a:srgbClr val="5F2D91"/>
                </a:solidFill>
                <a:latin typeface="Arial" panose="020B0604020202020204" pitchFamily="34" charset="0"/>
                <a:cs typeface="Arial" panose="020B0604020202020204" pitchFamily="34" charset="0"/>
              </a:rPr>
              <a:t>MediWales </a:t>
            </a:r>
            <a:r>
              <a:rPr lang="en-GB" sz="2000" dirty="0" smtClean="0">
                <a:solidFill>
                  <a:srgbClr val="5F2D91"/>
                </a:solidFill>
                <a:latin typeface="Arial" panose="020B0604020202020204" pitchFamily="34" charset="0"/>
                <a:cs typeface="Arial" panose="020B0604020202020204" pitchFamily="34" charset="0"/>
              </a:rPr>
              <a:t>awards</a:t>
            </a:r>
            <a:endParaRPr lang="en-GB" dirty="0">
              <a:solidFill>
                <a:srgbClr val="5F2D91"/>
              </a:solidFill>
              <a:latin typeface="Arial" panose="020B0604020202020204" pitchFamily="34" charset="0"/>
              <a:cs typeface="Arial" panose="020B0604020202020204" pitchFamily="34" charset="0"/>
            </a:endParaRPr>
          </a:p>
          <a:p>
            <a:endParaRPr lang="en-GB" dirty="0"/>
          </a:p>
        </p:txBody>
      </p:sp>
      <p:pic>
        <p:nvPicPr>
          <p:cNvPr id="4" name="Picture 2" descr="http://www.dtrmedical.com/product_images/121112152313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52" r="7649" b="12163"/>
          <a:stretch/>
        </p:blipFill>
        <p:spPr bwMode="auto">
          <a:xfrm>
            <a:off x="4630886" y="2708920"/>
            <a:ext cx="428173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3316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2060848"/>
            <a:ext cx="7056784" cy="3231654"/>
          </a:xfrm>
          <a:prstGeom prst="rect">
            <a:avLst/>
          </a:prstGeom>
          <a:noFill/>
        </p:spPr>
        <p:txBody>
          <a:bodyPr wrap="square" rtlCol="0">
            <a:spAutoFit/>
          </a:bodyPr>
          <a:lstStyle/>
          <a:p>
            <a:pPr>
              <a:lnSpc>
                <a:spcPct val="150000"/>
              </a:lnSpc>
              <a:buClr>
                <a:srgbClr val="FF00FF"/>
              </a:buClr>
            </a:pPr>
            <a:endParaRPr lang="en-GB" sz="2000" dirty="0" smtClean="0">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GB" sz="2400" dirty="0" smtClean="0">
                <a:solidFill>
                  <a:srgbClr val="0070C0"/>
                </a:solidFill>
                <a:latin typeface="Arial" panose="020B0604020202020204" pitchFamily="34" charset="0"/>
                <a:cs typeface="Arial" panose="020B0604020202020204" pitchFamily="34" charset="0"/>
              </a:rPr>
              <a:t>Rigid &amp; repetitive systems</a:t>
            </a:r>
          </a:p>
          <a:p>
            <a:pPr marL="342900" indent="-342900">
              <a:lnSpc>
                <a:spcPct val="150000"/>
              </a:lnSpc>
              <a:buClr>
                <a:srgbClr val="FF0000"/>
              </a:buClr>
              <a:buFont typeface="Arial" panose="020B0604020202020204" pitchFamily="34" charset="0"/>
              <a:buChar char="•"/>
            </a:pPr>
            <a:r>
              <a:rPr lang="en-GB" sz="2400" dirty="0" smtClean="0">
                <a:solidFill>
                  <a:srgbClr val="0070C0"/>
                </a:solidFill>
                <a:latin typeface="Arial" panose="020B0604020202020204" pitchFamily="34" charset="0"/>
                <a:cs typeface="Arial" panose="020B0604020202020204" pitchFamily="34" charset="0"/>
              </a:rPr>
              <a:t>Recognise challenges</a:t>
            </a:r>
          </a:p>
          <a:p>
            <a:pPr marL="342900" indent="-342900">
              <a:lnSpc>
                <a:spcPct val="150000"/>
              </a:lnSpc>
              <a:buClr>
                <a:srgbClr val="FF0000"/>
              </a:buClr>
              <a:buFont typeface="Arial" panose="020B0604020202020204" pitchFamily="34" charset="0"/>
              <a:buChar char="•"/>
            </a:pPr>
            <a:r>
              <a:rPr lang="en-GB" sz="2400" dirty="0" smtClean="0">
                <a:solidFill>
                  <a:srgbClr val="0070C0"/>
                </a:solidFill>
                <a:latin typeface="Arial" panose="020B0604020202020204" pitchFamily="34" charset="0"/>
                <a:cs typeface="Arial" panose="020B0604020202020204" pitchFamily="34" charset="0"/>
              </a:rPr>
              <a:t>Adhere to their requirements  </a:t>
            </a:r>
            <a:endParaRPr lang="en-GB" sz="2400" dirty="0">
              <a:solidFill>
                <a:srgbClr val="0070C0"/>
              </a:solidFill>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GB" sz="2400" dirty="0" smtClean="0">
                <a:solidFill>
                  <a:srgbClr val="0070C0"/>
                </a:solidFill>
                <a:latin typeface="Arial" panose="020B0604020202020204" pitchFamily="34" charset="0"/>
                <a:cs typeface="Arial" panose="020B0604020202020204" pitchFamily="34" charset="0"/>
              </a:rPr>
              <a:t>Adapt to customer</a:t>
            </a:r>
          </a:p>
          <a:p>
            <a:pPr>
              <a:lnSpc>
                <a:spcPct val="150000"/>
              </a:lnSpc>
              <a:buClr>
                <a:srgbClr val="FF00FF"/>
              </a:buClr>
            </a:pPr>
            <a:endParaRPr lang="en-GB" sz="2000" dirty="0">
              <a:latin typeface="Arial" panose="020B0604020202020204" pitchFamily="34" charset="0"/>
              <a:cs typeface="Arial" panose="020B0604020202020204" pitchFamily="34" charset="0"/>
            </a:endParaRPr>
          </a:p>
        </p:txBody>
      </p:sp>
      <p:pic>
        <p:nvPicPr>
          <p:cNvPr id="2052" name="Picture 4" descr="http://antiwinsornetwork.files.wordpress.com/2012/06/computer_says_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23907"/>
            <a:ext cx="2664296" cy="23978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1537628"/>
            <a:ext cx="5461752" cy="523220"/>
          </a:xfrm>
          <a:prstGeom prst="rect">
            <a:avLst/>
          </a:prstGeom>
        </p:spPr>
        <p:txBody>
          <a:bodyPr wrap="none">
            <a:spAutoFit/>
          </a:bodyPr>
          <a:lstStyle/>
          <a:p>
            <a:r>
              <a:rPr lang="en-GB" sz="2800" dirty="0" smtClean="0">
                <a:solidFill>
                  <a:srgbClr val="0070C0"/>
                </a:solidFill>
                <a:latin typeface="Arial" panose="020B0604020202020204" pitchFamily="34" charset="0"/>
                <a:cs typeface="Arial" panose="020B0604020202020204" pitchFamily="34" charset="0"/>
              </a:rPr>
              <a:t>Engaging with NHS Procurement</a:t>
            </a:r>
            <a:endParaRPr lang="en-GB"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85695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887" y="1297676"/>
            <a:ext cx="3578224" cy="461665"/>
          </a:xfrm>
          <a:prstGeom prst="rect">
            <a:avLst/>
          </a:prstGeom>
        </p:spPr>
        <p:txBody>
          <a:bodyPr wrap="none">
            <a:spAutoFit/>
          </a:bodyPr>
          <a:lstStyle/>
          <a:p>
            <a:pPr algn="ctr"/>
            <a:r>
              <a:rPr lang="en-GB" sz="2400" i="1" dirty="0">
                <a:solidFill>
                  <a:srgbClr val="7030A0"/>
                </a:solidFill>
                <a:latin typeface="Arial" panose="020B0604020202020204" pitchFamily="34" charset="0"/>
                <a:cs typeface="Arial" panose="020B0604020202020204" pitchFamily="34" charset="0"/>
              </a:rPr>
              <a:t>“Clinical Commissioning”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44" y="2405942"/>
            <a:ext cx="3884241" cy="2913181"/>
          </a:xfrm>
          <a:prstGeom prst="rect">
            <a:avLst/>
          </a:prstGeom>
        </p:spPr>
      </p:pic>
      <p:sp>
        <p:nvSpPr>
          <p:cNvPr id="5" name="Rounded Rectangular Callout 4"/>
          <p:cNvSpPr/>
          <p:nvPr/>
        </p:nvSpPr>
        <p:spPr>
          <a:xfrm>
            <a:off x="5076056" y="2420888"/>
            <a:ext cx="3672408" cy="2225169"/>
          </a:xfrm>
          <a:prstGeom prst="wedgeRoundRectCallout">
            <a:avLst>
              <a:gd name="adj1" fmla="val -105555"/>
              <a:gd name="adj2" fmla="val 705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buClr>
                <a:srgbClr val="FF00FF"/>
              </a:buClr>
            </a:pPr>
            <a:r>
              <a:rPr lang="en-GB" sz="4000" i="1" dirty="0">
                <a:latin typeface="Arial" panose="020B0604020202020204" pitchFamily="34" charset="0"/>
                <a:cs typeface="Arial" panose="020B0604020202020204" pitchFamily="34" charset="0"/>
              </a:rPr>
              <a:t>Do you do?</a:t>
            </a:r>
            <a:br>
              <a:rPr lang="en-GB" sz="4000" i="1" dirty="0">
                <a:latin typeface="Arial" panose="020B0604020202020204" pitchFamily="34" charset="0"/>
                <a:cs typeface="Arial" panose="020B0604020202020204" pitchFamily="34" charset="0"/>
              </a:rPr>
            </a:br>
            <a:r>
              <a:rPr lang="en-GB" sz="4000" i="1" dirty="0">
                <a:latin typeface="Arial" panose="020B0604020202020204" pitchFamily="34" charset="0"/>
                <a:cs typeface="Arial" panose="020B0604020202020204" pitchFamily="34" charset="0"/>
              </a:rPr>
              <a:t>Can you get?</a:t>
            </a:r>
          </a:p>
        </p:txBody>
      </p:sp>
    </p:spTree>
    <p:extLst>
      <p:ext uri="{BB962C8B-B14F-4D97-AF65-F5344CB8AC3E}">
        <p14:creationId xmlns:p14="http://schemas.microsoft.com/office/powerpoint/2010/main" val="336284352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271794"/>
            <a:ext cx="7056784" cy="1938992"/>
          </a:xfrm>
          <a:prstGeom prst="rect">
            <a:avLst/>
          </a:prstGeom>
          <a:noFill/>
        </p:spPr>
        <p:txBody>
          <a:bodyPr wrap="square" rtlCol="0">
            <a:spAutoFit/>
          </a:bodyPr>
          <a:lstStyle/>
          <a:p>
            <a:pPr marL="342900" indent="-342900">
              <a:lnSpc>
                <a:spcPct val="150000"/>
              </a:lnSpc>
              <a:buClr>
                <a:srgbClr val="5F2D91"/>
              </a:buClr>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Talk to customers – 40,000 contacts p.a.</a:t>
            </a:r>
          </a:p>
          <a:p>
            <a:pPr marL="342900" indent="-342900">
              <a:lnSpc>
                <a:spcPct val="150000"/>
              </a:lnSpc>
              <a:buClr>
                <a:srgbClr val="5F2D91"/>
              </a:buClr>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Needs satisfaction – savings, capacity, quality &amp; safety</a:t>
            </a:r>
          </a:p>
          <a:p>
            <a:pPr marL="342900" indent="-342900">
              <a:lnSpc>
                <a:spcPct val="150000"/>
              </a:lnSpc>
              <a:buClr>
                <a:srgbClr val="5F2D91"/>
              </a:buClr>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Make the case, calculate the benefit</a:t>
            </a:r>
          </a:p>
          <a:p>
            <a:pPr marL="342900" indent="-342900">
              <a:lnSpc>
                <a:spcPct val="150000"/>
              </a:lnSpc>
              <a:buClr>
                <a:srgbClr val="5F2D91"/>
              </a:buClr>
              <a:buFont typeface="Arial" panose="020B0604020202020204" pitchFamily="34" charset="0"/>
              <a:buChar char="•"/>
            </a:pPr>
            <a:r>
              <a:rPr lang="en-GB" sz="2000" dirty="0" smtClean="0">
                <a:solidFill>
                  <a:srgbClr val="0070C0"/>
                </a:solidFill>
                <a:latin typeface="Arial" panose="020B0604020202020204" pitchFamily="34" charset="0"/>
                <a:cs typeface="Arial" panose="020B0604020202020204" pitchFamily="34" charset="0"/>
              </a:rPr>
              <a:t>Share successes</a:t>
            </a:r>
          </a:p>
        </p:txBody>
      </p:sp>
      <p:pic>
        <p:nvPicPr>
          <p:cNvPr id="1026" name="Picture 2" descr="C:\Users\davidsona\Dropbox\DTR Marketing\OTHER\Logos\TLC_ic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1759341"/>
            <a:ext cx="2736304" cy="15124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2887" y="1297676"/>
            <a:ext cx="3578224" cy="461665"/>
          </a:xfrm>
          <a:prstGeom prst="rect">
            <a:avLst/>
          </a:prstGeom>
        </p:spPr>
        <p:txBody>
          <a:bodyPr wrap="none">
            <a:spAutoFit/>
          </a:bodyPr>
          <a:lstStyle/>
          <a:p>
            <a:pPr algn="ctr"/>
            <a:r>
              <a:rPr lang="en-GB" sz="2400" i="1" dirty="0">
                <a:solidFill>
                  <a:srgbClr val="7030A0"/>
                </a:solidFill>
                <a:latin typeface="Arial" panose="020B0604020202020204" pitchFamily="34" charset="0"/>
                <a:cs typeface="Arial" panose="020B0604020202020204" pitchFamily="34" charset="0"/>
              </a:rPr>
              <a:t>“Clinical Commissioning”</a:t>
            </a:r>
          </a:p>
        </p:txBody>
      </p:sp>
      <p:sp>
        <p:nvSpPr>
          <p:cNvPr id="4" name="Rectangle 3"/>
          <p:cNvSpPr/>
          <p:nvPr/>
        </p:nvSpPr>
        <p:spPr>
          <a:xfrm>
            <a:off x="2134855" y="5445224"/>
            <a:ext cx="5093061" cy="923330"/>
          </a:xfrm>
          <a:prstGeom prst="rect">
            <a:avLst/>
          </a:prstGeom>
        </p:spPr>
        <p:txBody>
          <a:bodyPr wrap="none">
            <a:spAutoFit/>
          </a:bodyPr>
          <a:lstStyle/>
          <a:p>
            <a:pPr>
              <a:lnSpc>
                <a:spcPct val="150000"/>
              </a:lnSpc>
              <a:buClr>
                <a:srgbClr val="FF00FF"/>
              </a:buClr>
            </a:pPr>
            <a:r>
              <a:rPr lang="en-GB" sz="2000" b="1" i="1" dirty="0" smtClean="0">
                <a:solidFill>
                  <a:srgbClr val="0070C0"/>
                </a:solidFill>
                <a:latin typeface="Arial" panose="020B0604020202020204" pitchFamily="34" charset="0"/>
                <a:cs typeface="Arial" panose="020B0604020202020204" pitchFamily="34" charset="0"/>
              </a:rPr>
              <a:t>“Think like a patient, act like a taxpayer”</a:t>
            </a:r>
          </a:p>
          <a:p>
            <a:pPr>
              <a:lnSpc>
                <a:spcPct val="150000"/>
              </a:lnSpc>
              <a:buClr>
                <a:srgbClr val="FF00FF"/>
              </a:buClr>
            </a:pPr>
            <a:r>
              <a:rPr lang="en-GB" sz="1600" i="1" dirty="0" smtClean="0">
                <a:solidFill>
                  <a:srgbClr val="0070C0"/>
                </a:solidFill>
                <a:latin typeface="Arial" panose="020B0604020202020204" pitchFamily="34" charset="0"/>
                <a:cs typeface="Arial" panose="020B0604020202020204" pitchFamily="34" charset="0"/>
              </a:rPr>
              <a:t>Simon Stevens</a:t>
            </a:r>
            <a:endParaRPr lang="en-GB" sz="16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42931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82342"/>
            <a:ext cx="7056784" cy="4524315"/>
          </a:xfrm>
          <a:prstGeom prst="rect">
            <a:avLst/>
          </a:prstGeom>
          <a:noFill/>
        </p:spPr>
        <p:txBody>
          <a:bodyPr wrap="square" rtlCol="0">
            <a:spAutoFit/>
          </a:bodyPr>
          <a:lstStyle/>
          <a:p>
            <a:pPr algn="ctr"/>
            <a:r>
              <a:rPr lang="en-GB" sz="2800" dirty="0" smtClean="0">
                <a:solidFill>
                  <a:srgbClr val="0070C0"/>
                </a:solidFill>
                <a:latin typeface="Arial" panose="020B0604020202020204" pitchFamily="34" charset="0"/>
                <a:cs typeface="Arial" panose="020B0604020202020204" pitchFamily="34" charset="0"/>
              </a:rPr>
              <a:t>Engagement with NHS Wales</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GB" sz="2000" dirty="0" smtClean="0">
                <a:solidFill>
                  <a:srgbClr val="00B050"/>
                </a:solidFill>
                <a:latin typeface="Arial" panose="020B0604020202020204" pitchFamily="34" charset="0"/>
                <a:cs typeface="Arial" panose="020B0604020202020204" pitchFamily="34" charset="0"/>
              </a:rPr>
              <a:t>Mutual visits</a:t>
            </a:r>
            <a:r>
              <a:rPr lang="en-GB" sz="2000" dirty="0" smtClean="0">
                <a:solidFill>
                  <a:srgbClr val="00B050"/>
                </a:solidFill>
                <a:latin typeface="Arial" panose="020B0604020202020204" pitchFamily="34" charset="0"/>
                <a:cs typeface="Arial" panose="020B0604020202020204" pitchFamily="34" charset="0"/>
              </a:rPr>
              <a:t> 2009</a:t>
            </a:r>
          </a:p>
          <a:p>
            <a:pPr marL="342900" indent="-342900">
              <a:lnSpc>
                <a:spcPct val="150000"/>
              </a:lnSpc>
              <a:buClr>
                <a:srgbClr val="FF0000"/>
              </a:buClr>
              <a:buFont typeface="Arial" panose="020B0604020202020204" pitchFamily="34" charset="0"/>
              <a:buChar char="•"/>
            </a:pPr>
            <a:r>
              <a:rPr lang="en-GB" sz="2000" dirty="0" smtClean="0">
                <a:solidFill>
                  <a:srgbClr val="00B050"/>
                </a:solidFill>
                <a:latin typeface="Arial" panose="020B0604020202020204" pitchFamily="34" charset="0"/>
                <a:cs typeface="Arial" panose="020B0604020202020204" pitchFamily="34" charset="0"/>
              </a:rPr>
              <a:t>Welsh Price Agreement </a:t>
            </a:r>
            <a:endParaRPr lang="en-GB" sz="2000" dirty="0" smtClean="0">
              <a:solidFill>
                <a:srgbClr val="00B050"/>
              </a:solidFill>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GB" sz="2000" dirty="0" smtClean="0">
                <a:solidFill>
                  <a:srgbClr val="00B050"/>
                </a:solidFill>
                <a:latin typeface="Arial" panose="020B0604020202020204" pitchFamily="34" charset="0"/>
                <a:cs typeface="Arial" panose="020B0604020202020204" pitchFamily="34" charset="0"/>
              </a:rPr>
              <a:t>Annual update/ new additions</a:t>
            </a:r>
          </a:p>
          <a:p>
            <a:pPr marL="342900" indent="-342900">
              <a:lnSpc>
                <a:spcPct val="150000"/>
              </a:lnSpc>
              <a:buClr>
                <a:srgbClr val="FF00FF"/>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50000"/>
              </a:lnSpc>
              <a:buClr>
                <a:srgbClr val="FF00FF"/>
              </a:buClr>
            </a:pPr>
            <a:r>
              <a:rPr lang="en-GB" sz="2000" i="1" dirty="0" smtClean="0">
                <a:solidFill>
                  <a:srgbClr val="0070C0"/>
                </a:solidFill>
                <a:latin typeface="Arial" panose="020B0604020202020204" pitchFamily="34" charset="0"/>
                <a:cs typeface="Arial" panose="020B0604020202020204" pitchFamily="34" charset="0"/>
              </a:rPr>
              <a:t>Health &amp; Wealth</a:t>
            </a:r>
            <a:br>
              <a:rPr lang="en-GB" sz="2000" i="1" dirty="0" smtClean="0">
                <a:solidFill>
                  <a:srgbClr val="0070C0"/>
                </a:solidFill>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Good deal for Health Boards</a:t>
            </a:r>
          </a:p>
          <a:p>
            <a:pPr>
              <a:lnSpc>
                <a:spcPct val="150000"/>
              </a:lnSpc>
              <a:buClr>
                <a:srgbClr val="FF00FF"/>
              </a:buClr>
            </a:pPr>
            <a:r>
              <a:rPr lang="en-GB" sz="2000" dirty="0" smtClean="0">
                <a:latin typeface="Arial" panose="020B0604020202020204" pitchFamily="34" charset="0"/>
                <a:cs typeface="Arial" panose="020B0604020202020204" pitchFamily="34" charset="0"/>
              </a:rPr>
              <a:t>Strong home, 3 fold growth, more jobs and local supply</a:t>
            </a:r>
          </a:p>
          <a:p>
            <a:pPr>
              <a:lnSpc>
                <a:spcPct val="150000"/>
              </a:lnSpc>
              <a:buClr>
                <a:srgbClr val="FF00FF"/>
              </a:buClr>
            </a:pPr>
            <a:r>
              <a:rPr lang="en-GB" sz="2000" dirty="0" smtClean="0">
                <a:latin typeface="Arial" panose="020B0604020202020204" pitchFamily="34" charset="0"/>
                <a:cs typeface="Arial" panose="020B0604020202020204" pitchFamily="34" charset="0"/>
              </a:rPr>
              <a:t>Vital export base, referral &amp; recommendation</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3222" y="2276872"/>
            <a:ext cx="2035031" cy="12241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101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492896"/>
            <a:ext cx="7056784" cy="2616101"/>
          </a:xfrm>
          <a:prstGeom prst="rect">
            <a:avLst/>
          </a:prstGeom>
          <a:noFill/>
        </p:spPr>
        <p:txBody>
          <a:bodyPr wrap="square" rtlCol="0">
            <a:spAutoFit/>
          </a:bodyPr>
          <a:lstStyle/>
          <a:p>
            <a:pPr algn="ctr"/>
            <a:r>
              <a:rPr lang="en-GB" sz="3600" dirty="0" smtClean="0">
                <a:solidFill>
                  <a:srgbClr val="0070C0"/>
                </a:solidFill>
                <a:latin typeface="Arial" panose="020B0604020202020204" pitchFamily="34" charset="0"/>
                <a:cs typeface="Arial" panose="020B0604020202020204" pitchFamily="34" charset="0"/>
              </a:rPr>
              <a:t>Engage &amp; Adapt</a:t>
            </a:r>
          </a:p>
          <a:p>
            <a:pPr algn="ctr"/>
            <a:endParaRPr lang="en-GB" sz="3200" dirty="0" smtClean="0">
              <a:solidFill>
                <a:srgbClr val="0070C0"/>
              </a:solidFill>
              <a:latin typeface="Arial" panose="020B0604020202020204" pitchFamily="34" charset="0"/>
              <a:cs typeface="Arial" panose="020B0604020202020204" pitchFamily="34" charset="0"/>
            </a:endParaRPr>
          </a:p>
          <a:p>
            <a:pPr algn="ctr"/>
            <a:endParaRPr lang="en-GB" sz="3200" dirty="0">
              <a:solidFill>
                <a:srgbClr val="0070C0"/>
              </a:solidFill>
              <a:latin typeface="Arial" panose="020B0604020202020204" pitchFamily="34" charset="0"/>
              <a:cs typeface="Arial" panose="020B0604020202020204" pitchFamily="34" charset="0"/>
            </a:endParaRPr>
          </a:p>
          <a:p>
            <a:pPr algn="ctr"/>
            <a:endParaRPr lang="en-GB" sz="3200" dirty="0" smtClean="0">
              <a:solidFill>
                <a:srgbClr val="0070C0"/>
              </a:solidFill>
              <a:latin typeface="Arial" panose="020B0604020202020204" pitchFamily="34" charset="0"/>
              <a:cs typeface="Arial" panose="020B0604020202020204" pitchFamily="34" charset="0"/>
            </a:endParaRPr>
          </a:p>
          <a:p>
            <a:pPr algn="ctr"/>
            <a:r>
              <a:rPr lang="en-GB" sz="3200" dirty="0" smtClean="0">
                <a:solidFill>
                  <a:srgbClr val="0070C0"/>
                </a:solidFill>
                <a:latin typeface="Arial" panose="020B0604020202020204" pitchFamily="34" charset="0"/>
                <a:cs typeface="Arial" panose="020B0604020202020204" pitchFamily="34" charset="0"/>
              </a:rPr>
              <a:t>We need each other</a:t>
            </a:r>
            <a:endParaRPr lang="en-GB" sz="3200" dirty="0">
              <a:solidFill>
                <a:srgbClr val="0070C0"/>
              </a:solidFill>
              <a:latin typeface="Arial" panose="020B0604020202020204" pitchFamily="34" charset="0"/>
              <a:cs typeface="Arial" panose="020B0604020202020204" pitchFamily="34" charset="0"/>
            </a:endParaRPr>
          </a:p>
        </p:txBody>
      </p:sp>
      <p:pic>
        <p:nvPicPr>
          <p:cNvPr id="4" name="Picture 34" descr="NHS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587" y="3243200"/>
            <a:ext cx="2142826" cy="133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50434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485</Words>
  <Application>Microsoft Office PowerPoint</Application>
  <PresentationFormat>On-screen Show (4:3)</PresentationFormat>
  <Paragraphs>64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Teamworks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dc:creator>
  <cp:lastModifiedBy>Andrew Davidson</cp:lastModifiedBy>
  <cp:revision>134</cp:revision>
  <dcterms:created xsi:type="dcterms:W3CDTF">2009-10-30T13:45:30Z</dcterms:created>
  <dcterms:modified xsi:type="dcterms:W3CDTF">2014-06-25T15:40:53Z</dcterms:modified>
</cp:coreProperties>
</file>