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380" r:id="rId2"/>
    <p:sldId id="395" r:id="rId3"/>
    <p:sldId id="389" r:id="rId4"/>
    <p:sldId id="396" r:id="rId5"/>
    <p:sldId id="391" r:id="rId6"/>
    <p:sldId id="392" r:id="rId7"/>
  </p:sldIdLst>
  <p:sldSz cx="9906000" cy="6858000" type="A4"/>
  <p:notesSz cx="6797675" cy="9926638"/>
  <p:defaultTextStyle>
    <a:defPPr>
      <a:defRPr lang="en-GB"/>
    </a:defPPr>
    <a:lvl1pPr marL="0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000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MS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173F"/>
    <a:srgbClr val="04172B"/>
    <a:srgbClr val="ACFFD7"/>
    <a:srgbClr val="FF9BB7"/>
    <a:srgbClr val="1A983D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5" autoAdjust="0"/>
    <p:restoredTop sz="98842" autoAdjust="0"/>
  </p:normalViewPr>
  <p:slideViewPr>
    <p:cSldViewPr showGuides="1">
      <p:cViewPr varScale="1">
        <p:scale>
          <a:sx n="91" d="100"/>
          <a:sy n="91" d="100"/>
        </p:scale>
        <p:origin x="-1720" y="-104"/>
      </p:cViewPr>
      <p:guideLst>
        <p:guide orient="horz" pos="845"/>
        <p:guide orient="horz" pos="1799"/>
        <p:guide orient="horz" pos="3340"/>
        <p:guide pos="3131"/>
        <p:guide pos="6214"/>
        <p:guide pos="4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BFF60-5BDD-F144-8A64-2523300C136E}" type="datetimeFigureOut">
              <a:rPr lang="en-US" smtClean="0"/>
              <a:t>30/06/2014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ED2C1-43C6-1949-AD4C-C6EBC2B6C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7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E73A274C-C9C6-4949-A8E9-450F7DE7AC13}" type="datetimeFigureOut">
              <a:rPr lang="en-GB" smtClean="0"/>
              <a:pPr/>
              <a:t>30/06/2014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ranklin Gothic Book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5B1B492F-E6BA-4409-9212-AB9CAE5B4C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0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19847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839694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259540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679387" algn="l" defTabSz="839694" rtl="0" eaLnBrk="1" latinLnBrk="0" hangingPunct="1">
      <a:defRPr sz="11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09923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8FAA2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ctr"/>
            <a:endParaRPr lang="en-GB" dirty="0" smtClean="0">
              <a:solidFill>
                <a:srgbClr val="04173F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gray">
          <a:xfrm>
            <a:off x="0" y="6"/>
            <a:ext cx="9906000" cy="6597351"/>
          </a:xfrm>
          <a:custGeom>
            <a:avLst/>
            <a:gdLst>
              <a:gd name="T0" fmla="*/ 2145 w 3367"/>
              <a:gd name="T1" fmla="*/ 2247 h 2247"/>
              <a:gd name="T2" fmla="*/ 0 w 3367"/>
              <a:gd name="T3" fmla="*/ 1335 h 2247"/>
              <a:gd name="T4" fmla="*/ 0 w 3367"/>
              <a:gd name="T5" fmla="*/ 0 h 2247"/>
              <a:gd name="T6" fmla="*/ 1232 w 3367"/>
              <a:gd name="T7" fmla="*/ 0 h 2247"/>
              <a:gd name="T8" fmla="*/ 2952 w 3367"/>
              <a:gd name="T9" fmla="*/ 409 h 2247"/>
              <a:gd name="T10" fmla="*/ 3367 w 3367"/>
              <a:gd name="T11" fmla="*/ 385 h 2247"/>
              <a:gd name="T12" fmla="*/ 3367 w 3367"/>
              <a:gd name="T13" fmla="*/ 1991 h 2247"/>
              <a:gd name="T14" fmla="*/ 2145 w 3367"/>
              <a:gd name="T15" fmla="*/ 2247 h 2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67" h="2247">
                <a:moveTo>
                  <a:pt x="2145" y="2247"/>
                </a:moveTo>
                <a:cubicBezTo>
                  <a:pt x="1312" y="2247"/>
                  <a:pt x="589" y="1877"/>
                  <a:pt x="0" y="1335"/>
                </a:cubicBezTo>
                <a:cubicBezTo>
                  <a:pt x="0" y="0"/>
                  <a:pt x="0" y="0"/>
                  <a:pt x="0" y="0"/>
                </a:cubicBezTo>
                <a:cubicBezTo>
                  <a:pt x="1232" y="0"/>
                  <a:pt x="1232" y="0"/>
                  <a:pt x="1232" y="0"/>
                </a:cubicBezTo>
                <a:cubicBezTo>
                  <a:pt x="1752" y="249"/>
                  <a:pt x="2329" y="409"/>
                  <a:pt x="2952" y="409"/>
                </a:cubicBezTo>
                <a:cubicBezTo>
                  <a:pt x="3088" y="409"/>
                  <a:pt x="3227" y="401"/>
                  <a:pt x="3367" y="385"/>
                </a:cubicBezTo>
                <a:cubicBezTo>
                  <a:pt x="3367" y="1991"/>
                  <a:pt x="3367" y="1991"/>
                  <a:pt x="3367" y="1991"/>
                </a:cubicBezTo>
                <a:cubicBezTo>
                  <a:pt x="2938" y="2168"/>
                  <a:pt x="2530" y="2247"/>
                  <a:pt x="2145" y="224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368827" y="3287192"/>
            <a:ext cx="5760889" cy="957859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GB" noProof="0" dirty="0" smtClean="0"/>
              <a:t>Insert presentation title here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368827" y="4293096"/>
            <a:ext cx="5760889" cy="648072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sub-title or author’s name if required</a:t>
            </a:r>
            <a:endParaRPr lang="en-GB" noProof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32720" y="2569192"/>
            <a:ext cx="5832647" cy="71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gray">
          <a:xfrm>
            <a:off x="3368827" y="4941168"/>
            <a:ext cx="5760889" cy="360040"/>
          </a:xfrm>
        </p:spPr>
        <p:txBody>
          <a:bodyPr/>
          <a:lstStyle>
            <a:lvl1pPr>
              <a:defRPr sz="1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noProof="0" dirty="0" smtClean="0"/>
              <a:t>Insert a fixed date with ‘Insert – Header &amp; Footer’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gray">
          <a:xfrm>
            <a:off x="776289" y="1555750"/>
            <a:ext cx="8353176" cy="43942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930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291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 bwMode="gray"/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noProof="0" dirty="0" smtClean="0"/>
              <a:t>Date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 noProof="0" dirty="0" smtClean="0"/>
              <a:t>Insert footer text by selecting 'Insert - Header &amp; Footer'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9BD6FA6A-A86D-4D06-AFF9-1E656D8048A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 bwMode="gray">
          <a:xfrm>
            <a:off x="1712919" y="2205038"/>
            <a:ext cx="3673475" cy="396615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4"/>
          </p:nvPr>
        </p:nvSpPr>
        <p:spPr bwMode="gray">
          <a:xfrm>
            <a:off x="5527678" y="2205038"/>
            <a:ext cx="3673475" cy="396615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 bwMode="gray">
          <a:xfrm>
            <a:off x="0" y="0"/>
            <a:ext cx="9906000" cy="6858000"/>
            <a:chOff x="0" y="0"/>
            <a:chExt cx="9906000" cy="6858000"/>
          </a:xfrm>
        </p:grpSpPr>
        <p:sp>
          <p:nvSpPr>
            <p:cNvPr id="7" name="Rectangle 6"/>
            <p:cNvSpPr/>
            <p:nvPr userDrawn="1"/>
          </p:nvSpPr>
          <p:spPr bwMode="gray">
            <a:xfrm>
              <a:off x="0" y="0"/>
              <a:ext cx="9906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8FAA2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dirty="0" smtClean="0">
                <a:solidFill>
                  <a:srgbClr val="04173F"/>
                </a:solidFill>
              </a:endParaRPr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gray">
            <a:xfrm>
              <a:off x="0" y="0"/>
              <a:ext cx="9906000" cy="6597351"/>
            </a:xfrm>
            <a:custGeom>
              <a:avLst/>
              <a:gdLst>
                <a:gd name="T0" fmla="*/ 2145 w 3367"/>
                <a:gd name="T1" fmla="*/ 2247 h 2247"/>
                <a:gd name="T2" fmla="*/ 0 w 3367"/>
                <a:gd name="T3" fmla="*/ 1335 h 2247"/>
                <a:gd name="T4" fmla="*/ 0 w 3367"/>
                <a:gd name="T5" fmla="*/ 0 h 2247"/>
                <a:gd name="T6" fmla="*/ 1232 w 3367"/>
                <a:gd name="T7" fmla="*/ 0 h 2247"/>
                <a:gd name="T8" fmla="*/ 2952 w 3367"/>
                <a:gd name="T9" fmla="*/ 409 h 2247"/>
                <a:gd name="T10" fmla="*/ 3367 w 3367"/>
                <a:gd name="T11" fmla="*/ 385 h 2247"/>
                <a:gd name="T12" fmla="*/ 3367 w 3367"/>
                <a:gd name="T13" fmla="*/ 1991 h 2247"/>
                <a:gd name="T14" fmla="*/ 2145 w 3367"/>
                <a:gd name="T15" fmla="*/ 2247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67" h="2247">
                  <a:moveTo>
                    <a:pt x="2145" y="2247"/>
                  </a:moveTo>
                  <a:cubicBezTo>
                    <a:pt x="1312" y="2247"/>
                    <a:pt x="589" y="1877"/>
                    <a:pt x="0" y="13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32" y="0"/>
                    <a:pt x="1232" y="0"/>
                    <a:pt x="1232" y="0"/>
                  </a:cubicBezTo>
                  <a:cubicBezTo>
                    <a:pt x="1752" y="249"/>
                    <a:pt x="2329" y="409"/>
                    <a:pt x="2952" y="409"/>
                  </a:cubicBezTo>
                  <a:cubicBezTo>
                    <a:pt x="3088" y="409"/>
                    <a:pt x="3227" y="401"/>
                    <a:pt x="3367" y="385"/>
                  </a:cubicBezTo>
                  <a:cubicBezTo>
                    <a:pt x="3367" y="1991"/>
                    <a:pt x="3367" y="1991"/>
                    <a:pt x="3367" y="1991"/>
                  </a:cubicBezTo>
                  <a:cubicBezTo>
                    <a:pt x="2938" y="2168"/>
                    <a:pt x="2530" y="2247"/>
                    <a:pt x="2145" y="224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1" name="Rounded Rectangle 10"/>
            <p:cNvSpPr/>
            <p:nvPr userDrawn="1"/>
          </p:nvSpPr>
          <p:spPr bwMode="gray">
            <a:xfrm>
              <a:off x="553581" y="476249"/>
              <a:ext cx="8792032" cy="5832475"/>
            </a:xfrm>
            <a:prstGeom prst="roundRect">
              <a:avLst>
                <a:gd name="adj" fmla="val 39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dirty="0" smtClean="0">
                <a:solidFill>
                  <a:srgbClr val="04173F"/>
                </a:solidFill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20093" y="682774"/>
              <a:ext cx="585986" cy="585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553584" y="6377697"/>
            <a:ext cx="1159332" cy="29139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04173F"/>
                </a:solidFill>
              </a:rPr>
              <a:t>Date</a:t>
            </a:r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1712913" y="6381750"/>
            <a:ext cx="7632699" cy="2827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04173F"/>
                </a:solidFill>
              </a:rPr>
              <a:t>Insert footer text by selecting 'Insert - Header &amp; Footer'</a:t>
            </a:r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345612" y="6381750"/>
            <a:ext cx="287907" cy="28733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BD6FA6A-A86D-4D06-AFF9-1E656D8048A1}" type="slidenum">
              <a:rPr lang="en-GB" smtClean="0">
                <a:solidFill>
                  <a:srgbClr val="04173F"/>
                </a:solidFill>
              </a:rPr>
              <a:pPr/>
              <a:t>‹#›</a:t>
            </a:fld>
            <a:endParaRPr lang="en-GB" dirty="0">
              <a:solidFill>
                <a:srgbClr val="04173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712913" y="583407"/>
            <a:ext cx="7416800" cy="7921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776289" y="1555750"/>
            <a:ext cx="8353176" cy="40338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  <p:sldLayoutId id="2147483650" r:id="rId5"/>
    <p:sldLayoutId id="2147483652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342" rtl="0" eaLnBrk="1" latinLnBrk="0" hangingPunct="1">
        <a:lnSpc>
          <a:spcPct val="80000"/>
        </a:lnSpc>
        <a:spcBef>
          <a:spcPct val="0"/>
        </a:spcBef>
        <a:buNone/>
        <a:defRPr sz="3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85750" indent="-285750" algn="l" defTabSz="914342" rtl="0" eaLnBrk="1" latinLnBrk="0" hangingPunct="1">
        <a:spcBef>
          <a:spcPts val="1200"/>
        </a:spcBef>
        <a:buFont typeface="Arial"/>
        <a:buChar char="•"/>
        <a:defRPr sz="2000" b="0" kern="1200">
          <a:solidFill>
            <a:srgbClr val="04173F"/>
          </a:solidFill>
          <a:latin typeface="+mj-lt"/>
          <a:ea typeface="+mn-ea"/>
          <a:cs typeface="+mn-cs"/>
        </a:defRPr>
      </a:lvl1pPr>
      <a:lvl2pPr marL="623888" indent="-285750" algn="l" defTabSz="914342" rtl="0" eaLnBrk="1" latinLnBrk="0" hangingPunct="1">
        <a:spcBef>
          <a:spcPts val="400"/>
        </a:spcBef>
        <a:buFont typeface="Arial"/>
        <a:buChar char="•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2pPr>
      <a:lvl3pPr marL="903288" indent="-268288" algn="l" defTabSz="914342" rtl="0" eaLnBrk="1" latinLnBrk="0" hangingPunct="1">
        <a:spcBef>
          <a:spcPts val="400"/>
        </a:spcBef>
        <a:buClr>
          <a:schemeClr val="accent1"/>
        </a:buClr>
        <a:buSzPct val="100000"/>
        <a:buFont typeface="Wingdings 2" pitchFamily="18" charset="2"/>
        <a:buChar char="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3pPr>
      <a:lvl4pPr marL="1073150" indent="-184150" algn="l" defTabSz="914342" rtl="0" eaLnBrk="1" latinLnBrk="0" hangingPunct="1">
        <a:spcBef>
          <a:spcPts val="400"/>
        </a:spcBef>
        <a:buClr>
          <a:schemeClr val="accent1"/>
        </a:buClr>
        <a:buSzPct val="80000"/>
        <a:buFont typeface="Arial" pitchFamily="34" charset="0"/>
        <a:buChar char="‒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4pPr>
      <a:lvl5pPr marL="1073150" indent="-18415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2000" b="0" kern="1200">
          <a:solidFill>
            <a:srgbClr val="04173F"/>
          </a:solidFill>
          <a:latin typeface="+mn-lt"/>
          <a:ea typeface="+mn-ea"/>
          <a:cs typeface="+mn-cs"/>
        </a:defRPr>
      </a:lvl5pPr>
      <a:lvl6pPr marL="72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6pPr>
      <a:lvl7pPr marL="90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7pPr>
      <a:lvl8pPr marL="108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8pPr>
      <a:lvl9pPr marL="1260000" indent="-180000" algn="l" defTabSz="914342" rtl="0" eaLnBrk="1" latinLnBrk="0" hangingPunct="1">
        <a:spcBef>
          <a:spcPts val="400"/>
        </a:spcBef>
        <a:buClr>
          <a:schemeClr val="accent1"/>
        </a:buClr>
        <a:buFont typeface="Arial" pitchFamily="34" charset="0"/>
        <a:buChar char="•"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000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en-US" dirty="0" smtClean="0"/>
              <a:t>England Commercial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8824" y="4077072"/>
            <a:ext cx="5760889" cy="648072"/>
          </a:xfrm>
        </p:spPr>
        <p:txBody>
          <a:bodyPr/>
          <a:lstStyle/>
          <a:p>
            <a:r>
              <a:rPr lang="en-US" dirty="0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7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Government Interaction </a:t>
            </a:r>
          </a:p>
          <a:p>
            <a:pPr lvl="2"/>
            <a:r>
              <a:rPr lang="en-US" dirty="0"/>
              <a:t>Nick </a:t>
            </a:r>
            <a:r>
              <a:rPr lang="en-US" dirty="0" err="1"/>
              <a:t>Seddon</a:t>
            </a:r>
            <a:r>
              <a:rPr lang="en-US" dirty="0"/>
              <a:t>/no.10 high focus on Medtech</a:t>
            </a:r>
          </a:p>
          <a:p>
            <a:pPr lvl="2"/>
            <a:r>
              <a:rPr lang="en-US" dirty="0" smtClean="0"/>
              <a:t>High </a:t>
            </a:r>
            <a:r>
              <a:rPr lang="en-US" dirty="0"/>
              <a:t>involvement from Ministers: Hunt/</a:t>
            </a:r>
            <a:r>
              <a:rPr lang="en-US" dirty="0" err="1"/>
              <a:t>Poulter</a:t>
            </a:r>
            <a:endParaRPr lang="en-US" dirty="0"/>
          </a:p>
          <a:p>
            <a:pPr lvl="2"/>
            <a:r>
              <a:rPr lang="en-US" dirty="0"/>
              <a:t>Oliver </a:t>
            </a:r>
            <a:r>
              <a:rPr lang="en-US" dirty="0" err="1"/>
              <a:t>Letwin</a:t>
            </a:r>
            <a:r>
              <a:rPr lang="en-US" dirty="0"/>
              <a:t> interest and interaction regarding economy &amp; SMEs</a:t>
            </a:r>
          </a:p>
          <a:p>
            <a:pPr lvl="2"/>
            <a:r>
              <a:rPr lang="en-US" dirty="0" smtClean="0"/>
              <a:t>Data </a:t>
            </a:r>
            <a:r>
              <a:rPr lang="en-US" dirty="0"/>
              <a:t>and benchmarking remains an issue</a:t>
            </a:r>
          </a:p>
          <a:p>
            <a:r>
              <a:rPr lang="en-US" dirty="0" smtClean="0"/>
              <a:t>Government structure</a:t>
            </a:r>
            <a:endParaRPr lang="en-US" dirty="0" smtClean="0"/>
          </a:p>
          <a:p>
            <a:pPr lvl="2"/>
            <a:r>
              <a:rPr lang="en-US" dirty="0" smtClean="0"/>
              <a:t>New </a:t>
            </a:r>
            <a:r>
              <a:rPr lang="en-US" dirty="0"/>
              <a:t>Innovation, Growth and </a:t>
            </a:r>
            <a:r>
              <a:rPr lang="en-US" dirty="0" smtClean="0"/>
              <a:t>Technology Directorate within DH headed by Will Cavendish</a:t>
            </a:r>
          </a:p>
          <a:p>
            <a:pPr lvl="3"/>
            <a:r>
              <a:rPr lang="en-US" dirty="0"/>
              <a:t>Information and Digital Services, Health and Care Informatics, and Pharmaceutical Pricing and Supply, as well as Medicines, Pharmacy, Industry and Office of Life </a:t>
            </a:r>
            <a:r>
              <a:rPr lang="en-US" dirty="0" smtClean="0"/>
              <a:t>Sciences</a:t>
            </a:r>
            <a:endParaRPr lang="en-US" dirty="0"/>
          </a:p>
          <a:p>
            <a:pPr lvl="3"/>
            <a:r>
              <a:rPr lang="en-US" dirty="0"/>
              <a:t>S</a:t>
            </a:r>
            <a:r>
              <a:rPr lang="en-US" dirty="0" smtClean="0"/>
              <a:t>ponsorship </a:t>
            </a:r>
            <a:r>
              <a:rPr lang="en-US" dirty="0"/>
              <a:t>of key partners such as NICE, MHRA, and </a:t>
            </a:r>
            <a:r>
              <a:rPr lang="en-US" dirty="0" smtClean="0"/>
              <a:t>HSCIC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Engagement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D6FA6A-A86D-4D06-AFF9-1E656D8048A1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118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nitiatives</a:t>
            </a:r>
          </a:p>
          <a:p>
            <a:pPr lvl="2"/>
            <a:r>
              <a:rPr lang="en-US" dirty="0" smtClean="0"/>
              <a:t>Short term: Key Supplier Program, NHS SC targets, standard list, benchmarking</a:t>
            </a:r>
          </a:p>
          <a:p>
            <a:pPr lvl="2"/>
            <a:r>
              <a:rPr lang="en-US" dirty="0" smtClean="0"/>
              <a:t>Medium/Long: </a:t>
            </a:r>
            <a:r>
              <a:rPr lang="en-US" dirty="0" err="1" smtClean="0"/>
              <a:t>Centralisation</a:t>
            </a:r>
            <a:r>
              <a:rPr lang="en-US" dirty="0" smtClean="0"/>
              <a:t>, GSI, Procurement</a:t>
            </a:r>
          </a:p>
          <a:p>
            <a:r>
              <a:rPr lang="en-US" dirty="0" smtClean="0"/>
              <a:t>Recent Changes</a:t>
            </a:r>
            <a:endParaRPr lang="en-US" dirty="0" smtClean="0"/>
          </a:p>
          <a:p>
            <a:pPr lvl="2"/>
            <a:r>
              <a:rPr lang="en-US" dirty="0" smtClean="0"/>
              <a:t>ABHI negotiated a new cross government approach to procurement </a:t>
            </a:r>
            <a:r>
              <a:rPr lang="en-US" dirty="0"/>
              <a:t>engagement</a:t>
            </a:r>
            <a:endParaRPr lang="en-US" dirty="0" smtClean="0"/>
          </a:p>
          <a:p>
            <a:pPr lvl="3"/>
            <a:r>
              <a:rPr lang="en-US" dirty="0" smtClean="0"/>
              <a:t>Oversight improvement by government </a:t>
            </a:r>
            <a:r>
              <a:rPr lang="en-US" dirty="0"/>
              <a:t>ministers and senior </a:t>
            </a:r>
            <a:r>
              <a:rPr lang="en-US" dirty="0" smtClean="0"/>
              <a:t>officials</a:t>
            </a:r>
          </a:p>
          <a:p>
            <a:pPr lvl="3"/>
            <a:r>
              <a:rPr lang="en-US" dirty="0" smtClean="0"/>
              <a:t>Ministerial acceptance of disconnects </a:t>
            </a:r>
            <a:r>
              <a:rPr lang="en-US" dirty="0"/>
              <a:t>in implementation of </a:t>
            </a:r>
            <a:r>
              <a:rPr lang="en-US" dirty="0" smtClean="0"/>
              <a:t>policy </a:t>
            </a:r>
          </a:p>
          <a:p>
            <a:pPr lvl="3"/>
            <a:r>
              <a:rPr lang="en-US" dirty="0" smtClean="0"/>
              <a:t>KSP has </a:t>
            </a:r>
            <a:r>
              <a:rPr lang="en-US" dirty="0"/>
              <a:t>been paused while they assess their </a:t>
            </a:r>
            <a:r>
              <a:rPr lang="en-US" dirty="0" smtClean="0"/>
              <a:t>approach</a:t>
            </a:r>
          </a:p>
          <a:p>
            <a:pPr lvl="3"/>
            <a:r>
              <a:rPr lang="en-US" dirty="0" smtClean="0"/>
              <a:t>New stakeholders, </a:t>
            </a:r>
            <a:r>
              <a:rPr lang="en-US" dirty="0" err="1" smtClean="0"/>
              <a:t>eg</a:t>
            </a:r>
            <a:r>
              <a:rPr lang="en-US" dirty="0" smtClean="0"/>
              <a:t> OLS (new office headed by Nicole Mather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D6FA6A-A86D-4D06-AFF9-1E656D8048A1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5434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Turn </a:t>
            </a:r>
            <a:r>
              <a:rPr lang="en-US" dirty="0"/>
              <a:t>around team to report in September</a:t>
            </a:r>
          </a:p>
          <a:p>
            <a:r>
              <a:rPr lang="en-US" dirty="0"/>
              <a:t>New Board level position in NHSE to be created</a:t>
            </a:r>
          </a:p>
          <a:p>
            <a:r>
              <a:rPr lang="en-US" dirty="0"/>
              <a:t>Relative Resource Prioritisation exercise underway</a:t>
            </a:r>
          </a:p>
          <a:p>
            <a:pPr lvl="1"/>
            <a:r>
              <a:rPr lang="en-US" dirty="0"/>
              <a:t>Will apply to all direct commissioning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Specialised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D6FA6A-A86D-4D06-AFF9-1E656D8048A1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noProof="0" smtClean="0"/>
              <a:t>Insert footer text by selecting 'Insert - Header &amp; Footer'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319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</a:p>
          <a:p>
            <a:pPr lvl="2"/>
            <a:r>
              <a:rPr lang="en-US" dirty="0" smtClean="0"/>
              <a:t>IHW review being conducted by Cabinet Office</a:t>
            </a:r>
          </a:p>
          <a:p>
            <a:pPr lvl="3"/>
            <a:r>
              <a:rPr lang="en-US" dirty="0" smtClean="0"/>
              <a:t>Innovation Scorecard and NIC taking wider remit – inclusion of MTG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AHSN still to make significant impact</a:t>
            </a:r>
          </a:p>
          <a:p>
            <a:pPr lvl="3"/>
            <a:r>
              <a:rPr lang="en-US" dirty="0" smtClean="0"/>
              <a:t>Evidence of “clustering”</a:t>
            </a:r>
          </a:p>
          <a:p>
            <a:pPr lvl="3"/>
            <a:r>
              <a:rPr lang="en-US" dirty="0" smtClean="0"/>
              <a:t>Network of Networks established and active</a:t>
            </a:r>
            <a:endParaRPr lang="en-US" dirty="0"/>
          </a:p>
          <a:p>
            <a:r>
              <a:rPr lang="en-US" dirty="0" smtClean="0"/>
              <a:t>Tariff</a:t>
            </a:r>
          </a:p>
          <a:p>
            <a:pPr lvl="1"/>
            <a:r>
              <a:rPr lang="en-US" dirty="0" smtClean="0"/>
              <a:t>15/16 Tariff Engagement document due in ~3weeks</a:t>
            </a:r>
          </a:p>
          <a:p>
            <a:pPr lvl="1"/>
            <a:r>
              <a:rPr lang="en-US" dirty="0" smtClean="0"/>
              <a:t>Stepping stone to more radical change in 16/17</a:t>
            </a:r>
          </a:p>
          <a:p>
            <a:pPr lvl="1"/>
            <a:r>
              <a:rPr lang="en-US" dirty="0" smtClean="0"/>
              <a:t>More local negotiation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D6FA6A-A86D-4D06-AFF9-1E656D8048A1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161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Credentialing</a:t>
            </a:r>
          </a:p>
          <a:p>
            <a:pPr lvl="2"/>
            <a:r>
              <a:rPr lang="en-US" dirty="0" smtClean="0"/>
              <a:t>Highly active market place</a:t>
            </a:r>
          </a:p>
          <a:p>
            <a:pPr lvl="2"/>
            <a:r>
              <a:rPr lang="en-US" dirty="0" smtClean="0"/>
              <a:t>Currently 3 hospitals have formally implemented commercial systems</a:t>
            </a:r>
          </a:p>
          <a:p>
            <a:pPr lvl="2"/>
            <a:r>
              <a:rPr lang="en-US" dirty="0" smtClean="0"/>
              <a:t>ABHI believe an industry wide self regulated scheme remains best option for members and for partnership working with NHS</a:t>
            </a:r>
          </a:p>
          <a:p>
            <a:pPr lvl="2"/>
            <a:r>
              <a:rPr lang="en-US" dirty="0" smtClean="0"/>
              <a:t>Discussion with NHS England and DH on </a:t>
            </a:r>
            <a:r>
              <a:rPr lang="en-US" dirty="0" err="1" smtClean="0"/>
              <a:t>standardisation</a:t>
            </a:r>
            <a:r>
              <a:rPr lang="en-US" dirty="0" smtClean="0"/>
              <a:t> and interoperability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and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D6FA6A-A86D-4D06-AFF9-1E656D8048A1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48081823"/>
      </p:ext>
    </p:extLst>
  </p:cSld>
  <p:clrMapOvr>
    <a:masterClrMapping/>
  </p:clrMapOvr>
</p:sld>
</file>

<file path=ppt/theme/theme1.xml><?xml version="1.0" encoding="utf-8"?>
<a:theme xmlns:a="http://schemas.openxmlformats.org/drawingml/2006/main" name="1_ABHI Presentation Template (Instructions)">
  <a:themeElements>
    <a:clrScheme name="ABHI">
      <a:dk1>
        <a:sysClr val="windowText" lastClr="000000"/>
      </a:dk1>
      <a:lt1>
        <a:sysClr val="window" lastClr="FFFFFF"/>
      </a:lt1>
      <a:dk2>
        <a:srgbClr val="04173F"/>
      </a:dk2>
      <a:lt2>
        <a:srgbClr val="F2F2F2"/>
      </a:lt2>
      <a:accent1>
        <a:srgbClr val="A2C032"/>
      </a:accent1>
      <a:accent2>
        <a:srgbClr val="CEDB9D"/>
      </a:accent2>
      <a:accent3>
        <a:srgbClr val="04617B"/>
      </a:accent3>
      <a:accent4>
        <a:srgbClr val="85DFD0"/>
      </a:accent4>
      <a:accent5>
        <a:srgbClr val="DBF5F9"/>
      </a:accent5>
      <a:accent6>
        <a:srgbClr val="E2D700"/>
      </a:accent6>
      <a:hlink>
        <a:srgbClr val="0000FF"/>
      </a:hlink>
      <a:folHlink>
        <a:srgbClr val="800080"/>
      </a:folHlink>
    </a:clrScheme>
    <a:fontScheme name="ABHI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lIns="54000" tIns="54000" rIns="54000" bIns="54000"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ABHI.potx</Template>
  <TotalTime>15615</TotalTime>
  <Words>327</Words>
  <Application>Microsoft Macintosh PowerPoint</Application>
  <PresentationFormat>A4 Paper (210x297 mm)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1_ABHI Presentation Template (Instructions)</vt:lpstr>
      <vt:lpstr>England Commercial Update</vt:lpstr>
      <vt:lpstr>Political Engagement</vt:lpstr>
      <vt:lpstr>Procurement</vt:lpstr>
      <vt:lpstr>Specialised Services</vt:lpstr>
      <vt:lpstr>Market Access</vt:lpstr>
      <vt:lpstr>Ethics and Compliance</vt:lpstr>
    </vt:vector>
  </TitlesOfParts>
  <Company>ABHI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ABHI and MediWales Briefing</dc:title>
  <dc:creator>djones</dc:creator>
  <cp:lastModifiedBy>Andrew Davies</cp:lastModifiedBy>
  <cp:revision>544</cp:revision>
  <cp:lastPrinted>2014-01-08T11:21:52Z</cp:lastPrinted>
  <dcterms:created xsi:type="dcterms:W3CDTF">2012-02-20T17:11:37Z</dcterms:created>
  <dcterms:modified xsi:type="dcterms:W3CDTF">2014-06-30T11:10:52Z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1.01</vt:lpwstr>
  </property>
  <property fmtid="{D5CDD505-2E9C-101B-9397-08002B2CF9AE}" pid="3" name="Date">
    <vt:lpwstr>5 January 2012</vt:lpwstr>
  </property>
</Properties>
</file>