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handoutMasterIdLst>
    <p:handoutMasterId r:id="rId21"/>
  </p:handoutMasterIdLst>
  <p:sldIdLst>
    <p:sldId id="407" r:id="rId2"/>
    <p:sldId id="408" r:id="rId3"/>
    <p:sldId id="409" r:id="rId4"/>
    <p:sldId id="410" r:id="rId5"/>
    <p:sldId id="411" r:id="rId6"/>
    <p:sldId id="412" r:id="rId7"/>
    <p:sldId id="413" r:id="rId8"/>
    <p:sldId id="414" r:id="rId9"/>
    <p:sldId id="415" r:id="rId10"/>
    <p:sldId id="416" r:id="rId11"/>
    <p:sldId id="417" r:id="rId12"/>
    <p:sldId id="418" r:id="rId13"/>
    <p:sldId id="419" r:id="rId14"/>
    <p:sldId id="420" r:id="rId15"/>
    <p:sldId id="421" r:id="rId16"/>
    <p:sldId id="422" r:id="rId17"/>
    <p:sldId id="423" r:id="rId18"/>
    <p:sldId id="424" r:id="rId19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AE7D"/>
    <a:srgbClr val="DC90CC"/>
    <a:srgbClr val="008000"/>
    <a:srgbClr val="32568A"/>
    <a:srgbClr val="C0C0C0"/>
    <a:srgbClr val="009900"/>
    <a:srgbClr val="33CC33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08" autoAdjust="0"/>
    <p:restoredTop sz="94654" autoAdjust="0"/>
  </p:normalViewPr>
  <p:slideViewPr>
    <p:cSldViewPr>
      <p:cViewPr>
        <p:scale>
          <a:sx n="82" d="100"/>
          <a:sy n="82" d="100"/>
        </p:scale>
        <p:origin x="-776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0FAEDF-C887-4DBE-9431-04F9930D81AA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79DB31E-4D14-4968-BF3B-7361745D37F1}">
      <dgm:prSet phldrT="[Text]" custT="1"/>
      <dgm:spPr/>
      <dgm:t>
        <a:bodyPr/>
        <a:lstStyle/>
        <a:p>
          <a:r>
            <a:rPr lang="en-GB" sz="1600" b="1" dirty="0">
              <a:latin typeface="Verdana" pitchFamily="34" charset="0"/>
              <a:ea typeface="Verdana" pitchFamily="34" charset="0"/>
              <a:cs typeface="Verdana" pitchFamily="34" charset="0"/>
            </a:rPr>
            <a:t>Head of Sourcing</a:t>
          </a:r>
        </a:p>
        <a:p>
          <a:r>
            <a:rPr lang="en-GB" sz="1600" b="0" i="1" dirty="0">
              <a:latin typeface="Verdana" pitchFamily="34" charset="0"/>
              <a:ea typeface="Verdana" pitchFamily="34" charset="0"/>
              <a:cs typeface="Verdana" pitchFamily="34" charset="0"/>
            </a:rPr>
            <a:t>Bethan Jenkins</a:t>
          </a:r>
        </a:p>
      </dgm:t>
    </dgm:pt>
    <dgm:pt modelId="{E187987D-CA0B-4960-BBBC-3DD66BADD265}" type="parTrans" cxnId="{F0C692D2-8C83-48A2-8E87-98E312F0D281}">
      <dgm:prSet/>
      <dgm:spPr/>
      <dgm:t>
        <a:bodyPr/>
        <a:lstStyle/>
        <a:p>
          <a:endParaRPr lang="en-GB"/>
        </a:p>
      </dgm:t>
    </dgm:pt>
    <dgm:pt modelId="{BCE1DD17-4CB5-4A8B-AE21-73183B6C3728}" type="sibTrans" cxnId="{F0C692D2-8C83-48A2-8E87-98E312F0D281}">
      <dgm:prSet/>
      <dgm:spPr/>
      <dgm:t>
        <a:bodyPr/>
        <a:lstStyle/>
        <a:p>
          <a:endParaRPr lang="en-GB"/>
        </a:p>
      </dgm:t>
    </dgm:pt>
    <dgm:pt modelId="{01350BDD-C51B-4FE9-A7F3-DE40C37817E5}">
      <dgm:prSet phldrT="[Text]" custT="1"/>
      <dgm:spPr/>
      <dgm:t>
        <a:bodyPr/>
        <a:lstStyle/>
        <a:p>
          <a:r>
            <a:rPr lang="en-GB" sz="1600" b="1" dirty="0">
              <a:latin typeface="Verdana" pitchFamily="34" charset="0"/>
              <a:ea typeface="Verdana" pitchFamily="34" charset="0"/>
              <a:cs typeface="Verdana" pitchFamily="34" charset="0"/>
            </a:rPr>
            <a:t>Senior Category Manager</a:t>
          </a:r>
        </a:p>
        <a:p>
          <a:r>
            <a:rPr lang="en-GB" sz="1600" i="1" dirty="0">
              <a:latin typeface="Verdana" pitchFamily="34" charset="0"/>
              <a:ea typeface="Verdana" pitchFamily="34" charset="0"/>
              <a:cs typeface="Verdana" pitchFamily="34" charset="0"/>
            </a:rPr>
            <a:t>Matthew Perrott</a:t>
          </a:r>
        </a:p>
      </dgm:t>
    </dgm:pt>
    <dgm:pt modelId="{C19476B8-511F-4EA9-9891-A05EF315E269}" type="parTrans" cxnId="{4AF3A3FB-59EE-40FA-A742-6D599F647AD0}">
      <dgm:prSet/>
      <dgm:spPr/>
      <dgm:t>
        <a:bodyPr/>
        <a:lstStyle/>
        <a:p>
          <a:endParaRPr lang="en-GB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5C88C8EC-DCA1-40A7-B1BA-86D10E196A4E}" type="sibTrans" cxnId="{4AF3A3FB-59EE-40FA-A742-6D599F647AD0}">
      <dgm:prSet/>
      <dgm:spPr/>
      <dgm:t>
        <a:bodyPr/>
        <a:lstStyle/>
        <a:p>
          <a:endParaRPr lang="en-GB"/>
        </a:p>
      </dgm:t>
    </dgm:pt>
    <dgm:pt modelId="{19F8C376-404F-47E7-8D79-E38A955453B2}">
      <dgm:prSet phldrT="[Text]" custT="1"/>
      <dgm:spPr/>
      <dgm:t>
        <a:bodyPr/>
        <a:lstStyle/>
        <a:p>
          <a:r>
            <a:rPr lang="en-GB" sz="1600" b="1" dirty="0">
              <a:latin typeface="Verdana" pitchFamily="34" charset="0"/>
              <a:ea typeface="Verdana" pitchFamily="34" charset="0"/>
              <a:cs typeface="Verdana" pitchFamily="34" charset="0"/>
            </a:rPr>
            <a:t>Medicines </a:t>
          </a:r>
          <a:r>
            <a:rPr lang="en-GB" sz="16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Acute</a:t>
          </a:r>
          <a:endParaRPr lang="en-GB" sz="16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E32BB25-2585-4918-B5BE-2D5EC0D43901}" type="parTrans" cxnId="{C8975154-65D6-4BFD-BA38-F17D3AA52864}">
      <dgm:prSet/>
      <dgm:spPr/>
      <dgm:t>
        <a:bodyPr/>
        <a:lstStyle/>
        <a:p>
          <a:endParaRPr lang="en-GB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5B521CBB-E219-49B8-9EDF-D69D6A208121}" type="sibTrans" cxnId="{C8975154-65D6-4BFD-BA38-F17D3AA52864}">
      <dgm:prSet/>
      <dgm:spPr/>
      <dgm:t>
        <a:bodyPr/>
        <a:lstStyle/>
        <a:p>
          <a:endParaRPr lang="en-GB"/>
        </a:p>
      </dgm:t>
    </dgm:pt>
    <dgm:pt modelId="{7CA7C57E-CFD1-4B64-8545-4A9DB78030F9}">
      <dgm:prSet phldrT="[Text]" custT="1"/>
      <dgm:spPr/>
      <dgm:t>
        <a:bodyPr/>
        <a:lstStyle/>
        <a:p>
          <a:r>
            <a:rPr lang="en-GB" sz="1600" b="1" dirty="0">
              <a:latin typeface="Verdana" pitchFamily="34" charset="0"/>
              <a:ea typeface="Verdana" pitchFamily="34" charset="0"/>
              <a:cs typeface="Verdana" pitchFamily="34" charset="0"/>
            </a:rPr>
            <a:t>Medicines </a:t>
          </a:r>
          <a:r>
            <a:rPr lang="en-GB" sz="16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Homecare</a:t>
          </a:r>
          <a:endParaRPr lang="en-GB" sz="16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EA0961E-D930-4792-9EA8-30EDED06EDD3}" type="parTrans" cxnId="{846A9DEB-218B-41BF-8C46-43E75B3085D0}">
      <dgm:prSet/>
      <dgm:spPr/>
      <dgm:t>
        <a:bodyPr/>
        <a:lstStyle/>
        <a:p>
          <a:endParaRPr lang="en-GB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1B250CD-E4E3-411D-A72C-8ADDBCACCDC8}" type="sibTrans" cxnId="{846A9DEB-218B-41BF-8C46-43E75B3085D0}">
      <dgm:prSet/>
      <dgm:spPr/>
      <dgm:t>
        <a:bodyPr/>
        <a:lstStyle/>
        <a:p>
          <a:endParaRPr lang="en-GB"/>
        </a:p>
      </dgm:t>
    </dgm:pt>
    <dgm:pt modelId="{ECB7691F-15F4-4E78-B13B-8295A6D66CEA}">
      <dgm:prSet phldrT="[Text]" custT="1"/>
      <dgm:spPr/>
      <dgm:t>
        <a:bodyPr/>
        <a:lstStyle/>
        <a:p>
          <a:r>
            <a:rPr lang="en-GB" sz="1600" b="1" dirty="0">
              <a:latin typeface="Verdana" pitchFamily="34" charset="0"/>
              <a:ea typeface="Verdana" pitchFamily="34" charset="0"/>
              <a:cs typeface="Verdana" pitchFamily="34" charset="0"/>
            </a:rPr>
            <a:t>Homecare </a:t>
          </a:r>
          <a:r>
            <a:rPr lang="en-GB" sz="16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Services</a:t>
          </a:r>
          <a:endParaRPr lang="en-GB" sz="16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FF41832-5214-42F1-BB4B-5038283B06B5}" type="parTrans" cxnId="{D5C81AF5-36E1-4765-9988-F0D65E0798FE}">
      <dgm:prSet/>
      <dgm:spPr/>
      <dgm:t>
        <a:bodyPr/>
        <a:lstStyle/>
        <a:p>
          <a:endParaRPr lang="en-GB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2AB6EF8-2B63-4996-A1FF-458EFAF95C61}" type="sibTrans" cxnId="{D5C81AF5-36E1-4765-9988-F0D65E0798FE}">
      <dgm:prSet/>
      <dgm:spPr/>
      <dgm:t>
        <a:bodyPr/>
        <a:lstStyle/>
        <a:p>
          <a:endParaRPr lang="en-GB"/>
        </a:p>
      </dgm:t>
    </dgm:pt>
    <dgm:pt modelId="{5A1AC32E-6F01-4DE4-A581-5556EF819A32}">
      <dgm:prSet phldrT="[Text]" custT="1"/>
      <dgm:spPr/>
      <dgm:t>
        <a:bodyPr/>
        <a:lstStyle/>
        <a:p>
          <a:r>
            <a:rPr lang="en-GB" sz="1600" b="1" i="1" dirty="0">
              <a:latin typeface="Verdana" pitchFamily="34" charset="0"/>
              <a:ea typeface="Verdana" pitchFamily="34" charset="0"/>
              <a:cs typeface="Verdana" pitchFamily="34" charset="0"/>
            </a:rPr>
            <a:t>Appliances </a:t>
          </a:r>
          <a:r>
            <a:rPr lang="en-GB" sz="1600" b="1" i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and Dressings</a:t>
          </a:r>
          <a:endParaRPr lang="en-GB" sz="1600" b="0" i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D35AD41-C759-49B4-94B1-226ACFF72C21}" type="parTrans" cxnId="{564676FD-8F7D-4C13-8FB0-21345399AED9}">
      <dgm:prSet/>
      <dgm:spPr/>
      <dgm:t>
        <a:bodyPr/>
        <a:lstStyle/>
        <a:p>
          <a:endParaRPr lang="en-GB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7E660652-EDD0-4983-9921-67299A8D015E}" type="sibTrans" cxnId="{564676FD-8F7D-4C13-8FB0-21345399AED9}">
      <dgm:prSet/>
      <dgm:spPr/>
      <dgm:t>
        <a:bodyPr/>
        <a:lstStyle/>
        <a:p>
          <a:endParaRPr lang="en-GB"/>
        </a:p>
      </dgm:t>
    </dgm:pt>
    <dgm:pt modelId="{BC7E24DE-5716-45F4-A0A4-46C0568E1364}">
      <dgm:prSet phldrT="[Text]" custT="1"/>
      <dgm:spPr/>
      <dgm:t>
        <a:bodyPr/>
        <a:lstStyle/>
        <a:p>
          <a:r>
            <a:rPr lang="en-GB" sz="1600" b="1" i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Pharmacy</a:t>
          </a:r>
          <a:endParaRPr lang="en-GB" sz="1600" b="1" i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33C067F-CB24-4ACB-A95C-0A4912D10279}" type="parTrans" cxnId="{2699A47B-0F99-4846-8C40-715BF8B5ACDA}">
      <dgm:prSet/>
      <dgm:spPr/>
      <dgm:t>
        <a:bodyPr/>
        <a:lstStyle/>
        <a:p>
          <a:endParaRPr lang="en-GB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92046CA-5730-4B4C-AA24-BE1C218F06BA}" type="sibTrans" cxnId="{2699A47B-0F99-4846-8C40-715BF8B5ACDA}">
      <dgm:prSet/>
      <dgm:spPr/>
      <dgm:t>
        <a:bodyPr/>
        <a:lstStyle/>
        <a:p>
          <a:endParaRPr lang="en-GB"/>
        </a:p>
      </dgm:t>
    </dgm:pt>
    <dgm:pt modelId="{34986B0C-9B48-445E-9732-82BB32F03399}" type="pres">
      <dgm:prSet presAssocID="{4F0FAEDF-C887-4DBE-9431-04F9930D81A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F33C7129-7411-4325-A045-41E45BC8BE84}" type="pres">
      <dgm:prSet presAssocID="{A79DB31E-4D14-4968-BF3B-7361745D37F1}" presName="hierRoot1" presStyleCnt="0"/>
      <dgm:spPr/>
    </dgm:pt>
    <dgm:pt modelId="{CF5FE4E2-5FEF-4070-A7BE-73328A2B28AD}" type="pres">
      <dgm:prSet presAssocID="{A79DB31E-4D14-4968-BF3B-7361745D37F1}" presName="composite" presStyleCnt="0"/>
      <dgm:spPr/>
    </dgm:pt>
    <dgm:pt modelId="{76025946-57E3-4AB2-9560-43BC5B1639E0}" type="pres">
      <dgm:prSet presAssocID="{A79DB31E-4D14-4968-BF3B-7361745D37F1}" presName="background" presStyleLbl="node0" presStyleIdx="0" presStyleCnt="1"/>
      <dgm:spPr/>
    </dgm:pt>
    <dgm:pt modelId="{2B7255CA-8861-45C3-9207-B6758E538526}" type="pres">
      <dgm:prSet presAssocID="{A79DB31E-4D14-4968-BF3B-7361745D37F1}" presName="text" presStyleLbl="fgAcc0" presStyleIdx="0" presStyleCnt="1" custScaleX="226258" custScaleY="57120" custLinFactNeighborX="-23001" custLinFactNeighborY="-7604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C54E7A7-4020-46AD-B9CD-24D1EBE27C31}" type="pres">
      <dgm:prSet presAssocID="{A79DB31E-4D14-4968-BF3B-7361745D37F1}" presName="hierChild2" presStyleCnt="0"/>
      <dgm:spPr/>
    </dgm:pt>
    <dgm:pt modelId="{7D6689AE-9007-4A49-8AB4-74629C3E928D}" type="pres">
      <dgm:prSet presAssocID="{C19476B8-511F-4EA9-9891-A05EF315E269}" presName="Name10" presStyleLbl="parChTrans1D2" presStyleIdx="0" presStyleCnt="1"/>
      <dgm:spPr/>
      <dgm:t>
        <a:bodyPr/>
        <a:lstStyle/>
        <a:p>
          <a:endParaRPr lang="en-GB"/>
        </a:p>
      </dgm:t>
    </dgm:pt>
    <dgm:pt modelId="{EF98F303-8B51-43C2-A543-85D72364E578}" type="pres">
      <dgm:prSet presAssocID="{01350BDD-C51B-4FE9-A7F3-DE40C37817E5}" presName="hierRoot2" presStyleCnt="0"/>
      <dgm:spPr/>
    </dgm:pt>
    <dgm:pt modelId="{3F603A8C-DB69-42FD-B3B7-9BFF009196D9}" type="pres">
      <dgm:prSet presAssocID="{01350BDD-C51B-4FE9-A7F3-DE40C37817E5}" presName="composite2" presStyleCnt="0"/>
      <dgm:spPr/>
    </dgm:pt>
    <dgm:pt modelId="{6043CD7D-011A-4F1F-8D8B-A0481CB215E6}" type="pres">
      <dgm:prSet presAssocID="{01350BDD-C51B-4FE9-A7F3-DE40C37817E5}" presName="background2" presStyleLbl="node2" presStyleIdx="0" presStyleCnt="1"/>
      <dgm:spPr/>
    </dgm:pt>
    <dgm:pt modelId="{2B356624-AD09-42AB-9CA0-95D17DBE3C21}" type="pres">
      <dgm:prSet presAssocID="{01350BDD-C51B-4FE9-A7F3-DE40C37817E5}" presName="text2" presStyleLbl="fgAcc2" presStyleIdx="0" presStyleCnt="1" custScaleX="146582" custScaleY="72255" custLinFactNeighborX="-23046" custLinFactNeighborY="-3084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FC215F9-BA9F-464A-A67B-36D654D6E3E7}" type="pres">
      <dgm:prSet presAssocID="{01350BDD-C51B-4FE9-A7F3-DE40C37817E5}" presName="hierChild3" presStyleCnt="0"/>
      <dgm:spPr/>
    </dgm:pt>
    <dgm:pt modelId="{EAD1C260-226D-43A9-9866-20F1CAB89EE6}" type="pres">
      <dgm:prSet presAssocID="{933C067F-CB24-4ACB-A95C-0A4912D10279}" presName="Name17" presStyleLbl="parChTrans1D3" presStyleIdx="0" presStyleCnt="2"/>
      <dgm:spPr/>
      <dgm:t>
        <a:bodyPr/>
        <a:lstStyle/>
        <a:p>
          <a:endParaRPr lang="en-GB"/>
        </a:p>
      </dgm:t>
    </dgm:pt>
    <dgm:pt modelId="{39DB2EC4-7856-4A98-8A1B-2EFEDDC64672}" type="pres">
      <dgm:prSet presAssocID="{BC7E24DE-5716-45F4-A0A4-46C0568E1364}" presName="hierRoot3" presStyleCnt="0"/>
      <dgm:spPr/>
    </dgm:pt>
    <dgm:pt modelId="{4F4B7A2B-1BC2-40E3-A9FA-CB261B3D8782}" type="pres">
      <dgm:prSet presAssocID="{BC7E24DE-5716-45F4-A0A4-46C0568E1364}" presName="composite3" presStyleCnt="0"/>
      <dgm:spPr/>
    </dgm:pt>
    <dgm:pt modelId="{93DF86F3-49DD-4B62-9303-97A3C515EE2B}" type="pres">
      <dgm:prSet presAssocID="{BC7E24DE-5716-45F4-A0A4-46C0568E1364}" presName="background3" presStyleLbl="node3" presStyleIdx="0" presStyleCnt="2"/>
      <dgm:spPr/>
    </dgm:pt>
    <dgm:pt modelId="{A2598F9E-7D65-49C3-A946-254AB099A056}" type="pres">
      <dgm:prSet presAssocID="{BC7E24DE-5716-45F4-A0A4-46C0568E1364}" presName="text3" presStyleLbl="fgAcc3" presStyleIdx="0" presStyleCnt="2" custScaleY="42293" custLinFactX="-1734" custLinFactNeighborX="-100000" custLinFactNeighborY="-3189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D90EC1C-51BD-4BBC-8480-14A8ADAAC31E}" type="pres">
      <dgm:prSet presAssocID="{BC7E24DE-5716-45F4-A0A4-46C0568E1364}" presName="hierChild4" presStyleCnt="0"/>
      <dgm:spPr/>
    </dgm:pt>
    <dgm:pt modelId="{453D386C-546E-4870-A941-D0EA8ECD100A}" type="pres">
      <dgm:prSet presAssocID="{BE32BB25-2585-4918-B5BE-2D5EC0D43901}" presName="Name23" presStyleLbl="parChTrans1D4" presStyleIdx="0" presStyleCnt="3"/>
      <dgm:spPr/>
      <dgm:t>
        <a:bodyPr/>
        <a:lstStyle/>
        <a:p>
          <a:endParaRPr lang="en-GB"/>
        </a:p>
      </dgm:t>
    </dgm:pt>
    <dgm:pt modelId="{BC9CAAB9-ADC4-4F66-97C2-8C09DC8FE6AF}" type="pres">
      <dgm:prSet presAssocID="{19F8C376-404F-47E7-8D79-E38A955453B2}" presName="hierRoot4" presStyleCnt="0"/>
      <dgm:spPr/>
    </dgm:pt>
    <dgm:pt modelId="{EC925BF9-51B0-4403-8447-9635FAB360BE}" type="pres">
      <dgm:prSet presAssocID="{19F8C376-404F-47E7-8D79-E38A955453B2}" presName="composite4" presStyleCnt="0"/>
      <dgm:spPr/>
    </dgm:pt>
    <dgm:pt modelId="{87562A6C-C096-4328-9C30-670FA2D1E98B}" type="pres">
      <dgm:prSet presAssocID="{19F8C376-404F-47E7-8D79-E38A955453B2}" presName="background4" presStyleLbl="node4" presStyleIdx="0" presStyleCnt="3"/>
      <dgm:spPr/>
    </dgm:pt>
    <dgm:pt modelId="{F412FC0B-BE09-4BDD-92BC-0038EE377577}" type="pres">
      <dgm:prSet presAssocID="{19F8C376-404F-47E7-8D79-E38A955453B2}" presName="text4" presStyleLbl="fgAcc4" presStyleIdx="0" presStyleCnt="3" custScaleX="78923" custScaleY="55017" custLinFactNeighborX="-11007" custLinFactNeighborY="-635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883E7C1-F09F-4BE3-AD23-51F2618D667C}" type="pres">
      <dgm:prSet presAssocID="{19F8C376-404F-47E7-8D79-E38A955453B2}" presName="hierChild5" presStyleCnt="0"/>
      <dgm:spPr/>
    </dgm:pt>
    <dgm:pt modelId="{E8AB47A0-5833-4AF0-864B-0AA7011E5BD7}" type="pres">
      <dgm:prSet presAssocID="{2EA0961E-D930-4792-9EA8-30EDED06EDD3}" presName="Name23" presStyleLbl="parChTrans1D4" presStyleIdx="1" presStyleCnt="3"/>
      <dgm:spPr/>
      <dgm:t>
        <a:bodyPr/>
        <a:lstStyle/>
        <a:p>
          <a:endParaRPr lang="en-GB"/>
        </a:p>
      </dgm:t>
    </dgm:pt>
    <dgm:pt modelId="{BAAECF73-BB11-475D-9A65-122E8C30D354}" type="pres">
      <dgm:prSet presAssocID="{7CA7C57E-CFD1-4B64-8545-4A9DB78030F9}" presName="hierRoot4" presStyleCnt="0"/>
      <dgm:spPr/>
    </dgm:pt>
    <dgm:pt modelId="{52BEAEBB-EBFB-4880-89B2-51CED454EF59}" type="pres">
      <dgm:prSet presAssocID="{7CA7C57E-CFD1-4B64-8545-4A9DB78030F9}" presName="composite4" presStyleCnt="0"/>
      <dgm:spPr/>
    </dgm:pt>
    <dgm:pt modelId="{01E07F3D-0C62-4384-8D1E-B83EFF57798C}" type="pres">
      <dgm:prSet presAssocID="{7CA7C57E-CFD1-4B64-8545-4A9DB78030F9}" presName="background4" presStyleLbl="node4" presStyleIdx="1" presStyleCnt="3"/>
      <dgm:spPr/>
    </dgm:pt>
    <dgm:pt modelId="{4C730741-3765-45F8-A1B1-87BD5A2447BE}" type="pres">
      <dgm:prSet presAssocID="{7CA7C57E-CFD1-4B64-8545-4A9DB78030F9}" presName="text4" presStyleLbl="fgAcc4" presStyleIdx="1" presStyleCnt="3" custScaleX="78923" custScaleY="55017" custLinFactNeighborX="-13228" custLinFactNeighborY="-620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90AA462-36A3-4DD9-BA88-282F6F4E3BC9}" type="pres">
      <dgm:prSet presAssocID="{7CA7C57E-CFD1-4B64-8545-4A9DB78030F9}" presName="hierChild5" presStyleCnt="0"/>
      <dgm:spPr/>
    </dgm:pt>
    <dgm:pt modelId="{4B0C336F-7BB8-40EA-B783-0A28B7665C1F}" type="pres">
      <dgm:prSet presAssocID="{9FF41832-5214-42F1-BB4B-5038283B06B5}" presName="Name23" presStyleLbl="parChTrans1D4" presStyleIdx="2" presStyleCnt="3"/>
      <dgm:spPr/>
      <dgm:t>
        <a:bodyPr/>
        <a:lstStyle/>
        <a:p>
          <a:endParaRPr lang="en-GB"/>
        </a:p>
      </dgm:t>
    </dgm:pt>
    <dgm:pt modelId="{A8EC0A08-1115-4C66-A700-AC387DB54353}" type="pres">
      <dgm:prSet presAssocID="{ECB7691F-15F4-4E78-B13B-8295A6D66CEA}" presName="hierRoot4" presStyleCnt="0"/>
      <dgm:spPr/>
    </dgm:pt>
    <dgm:pt modelId="{243E25B6-37BC-43C2-BEB1-F6EE60D3F132}" type="pres">
      <dgm:prSet presAssocID="{ECB7691F-15F4-4E78-B13B-8295A6D66CEA}" presName="composite4" presStyleCnt="0"/>
      <dgm:spPr/>
    </dgm:pt>
    <dgm:pt modelId="{A2340D35-34BE-4CC4-84C3-F378AEF1AF37}" type="pres">
      <dgm:prSet presAssocID="{ECB7691F-15F4-4E78-B13B-8295A6D66CEA}" presName="background4" presStyleLbl="node4" presStyleIdx="2" presStyleCnt="3"/>
      <dgm:spPr/>
    </dgm:pt>
    <dgm:pt modelId="{F52C3A7F-7F59-4C55-93DA-85802B10CF84}" type="pres">
      <dgm:prSet presAssocID="{ECB7691F-15F4-4E78-B13B-8295A6D66CEA}" presName="text4" presStyleLbl="fgAcc4" presStyleIdx="2" presStyleCnt="3" custScaleX="78923" custScaleY="55017" custLinFactNeighborX="-14317" custLinFactNeighborY="-620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306FF62-494F-4135-90F5-D84F437B6A3C}" type="pres">
      <dgm:prSet presAssocID="{ECB7691F-15F4-4E78-B13B-8295A6D66CEA}" presName="hierChild5" presStyleCnt="0"/>
      <dgm:spPr/>
    </dgm:pt>
    <dgm:pt modelId="{8A03019B-F229-4B7C-B58D-5360B3E84318}" type="pres">
      <dgm:prSet presAssocID="{8D35AD41-C759-49B4-94B1-226ACFF72C21}" presName="Name17" presStyleLbl="parChTrans1D3" presStyleIdx="1" presStyleCnt="2"/>
      <dgm:spPr/>
      <dgm:t>
        <a:bodyPr/>
        <a:lstStyle/>
        <a:p>
          <a:endParaRPr lang="en-GB"/>
        </a:p>
      </dgm:t>
    </dgm:pt>
    <dgm:pt modelId="{6508DD57-7F37-4184-AA7B-20743BA1EC9A}" type="pres">
      <dgm:prSet presAssocID="{5A1AC32E-6F01-4DE4-A581-5556EF819A32}" presName="hierRoot3" presStyleCnt="0"/>
      <dgm:spPr/>
    </dgm:pt>
    <dgm:pt modelId="{27FF3D5E-CB8E-4030-B606-100E556A2487}" type="pres">
      <dgm:prSet presAssocID="{5A1AC32E-6F01-4DE4-A581-5556EF819A32}" presName="composite3" presStyleCnt="0"/>
      <dgm:spPr/>
    </dgm:pt>
    <dgm:pt modelId="{85AEC8B8-0DC0-477C-96B4-BBAA54CF284F}" type="pres">
      <dgm:prSet presAssocID="{5A1AC32E-6F01-4DE4-A581-5556EF819A32}" presName="background3" presStyleLbl="node3" presStyleIdx="1" presStyleCnt="2"/>
      <dgm:spPr/>
    </dgm:pt>
    <dgm:pt modelId="{092B223F-DC31-463B-8DBC-9AE33EFCDB0B}" type="pres">
      <dgm:prSet presAssocID="{5A1AC32E-6F01-4DE4-A581-5556EF819A32}" presName="text3" presStyleLbl="fgAcc3" presStyleIdx="1" presStyleCnt="2" custScaleY="71097" custLinFactNeighborX="27228" custLinFactNeighborY="-3182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BD42449-AEE6-4699-953D-2D046E908878}" type="pres">
      <dgm:prSet presAssocID="{5A1AC32E-6F01-4DE4-A581-5556EF819A32}" presName="hierChild4" presStyleCnt="0"/>
      <dgm:spPr/>
    </dgm:pt>
  </dgm:ptLst>
  <dgm:cxnLst>
    <dgm:cxn modelId="{C8975154-65D6-4BFD-BA38-F17D3AA52864}" srcId="{BC7E24DE-5716-45F4-A0A4-46C0568E1364}" destId="{19F8C376-404F-47E7-8D79-E38A955453B2}" srcOrd="0" destOrd="0" parTransId="{BE32BB25-2585-4918-B5BE-2D5EC0D43901}" sibTransId="{5B521CBB-E219-49B8-9EDF-D69D6A208121}"/>
    <dgm:cxn modelId="{C22B8FE3-6094-4E34-99ED-64EC193865E6}" type="presOf" srcId="{8D35AD41-C759-49B4-94B1-226ACFF72C21}" destId="{8A03019B-F229-4B7C-B58D-5360B3E84318}" srcOrd="0" destOrd="0" presId="urn:microsoft.com/office/officeart/2005/8/layout/hierarchy1"/>
    <dgm:cxn modelId="{C6A28BEE-06F1-411E-8642-418FAC535239}" type="presOf" srcId="{933C067F-CB24-4ACB-A95C-0A4912D10279}" destId="{EAD1C260-226D-43A9-9866-20F1CAB89EE6}" srcOrd="0" destOrd="0" presId="urn:microsoft.com/office/officeart/2005/8/layout/hierarchy1"/>
    <dgm:cxn modelId="{94E9A831-2716-486D-9756-65A267D84339}" type="presOf" srcId="{ECB7691F-15F4-4E78-B13B-8295A6D66CEA}" destId="{F52C3A7F-7F59-4C55-93DA-85802B10CF84}" srcOrd="0" destOrd="0" presId="urn:microsoft.com/office/officeart/2005/8/layout/hierarchy1"/>
    <dgm:cxn modelId="{E751DBAD-F6A7-45E7-A1CB-94968780B85C}" type="presOf" srcId="{4F0FAEDF-C887-4DBE-9431-04F9930D81AA}" destId="{34986B0C-9B48-445E-9732-82BB32F03399}" srcOrd="0" destOrd="0" presId="urn:microsoft.com/office/officeart/2005/8/layout/hierarchy1"/>
    <dgm:cxn modelId="{D3A3EE3A-B830-47B5-AF8D-25CC2B991E72}" type="presOf" srcId="{5A1AC32E-6F01-4DE4-A581-5556EF819A32}" destId="{092B223F-DC31-463B-8DBC-9AE33EFCDB0B}" srcOrd="0" destOrd="0" presId="urn:microsoft.com/office/officeart/2005/8/layout/hierarchy1"/>
    <dgm:cxn modelId="{564676FD-8F7D-4C13-8FB0-21345399AED9}" srcId="{01350BDD-C51B-4FE9-A7F3-DE40C37817E5}" destId="{5A1AC32E-6F01-4DE4-A581-5556EF819A32}" srcOrd="1" destOrd="0" parTransId="{8D35AD41-C759-49B4-94B1-226ACFF72C21}" sibTransId="{7E660652-EDD0-4983-9921-67299A8D015E}"/>
    <dgm:cxn modelId="{8DC90337-005D-4077-8865-C2155D52FA5E}" type="presOf" srcId="{01350BDD-C51B-4FE9-A7F3-DE40C37817E5}" destId="{2B356624-AD09-42AB-9CA0-95D17DBE3C21}" srcOrd="0" destOrd="0" presId="urn:microsoft.com/office/officeart/2005/8/layout/hierarchy1"/>
    <dgm:cxn modelId="{CFE2090F-8FD0-4A71-8AFF-8AC37DAFB03F}" type="presOf" srcId="{19F8C376-404F-47E7-8D79-E38A955453B2}" destId="{F412FC0B-BE09-4BDD-92BC-0038EE377577}" srcOrd="0" destOrd="0" presId="urn:microsoft.com/office/officeart/2005/8/layout/hierarchy1"/>
    <dgm:cxn modelId="{47D7B031-CF96-4F62-936D-2ADE2FD81F35}" type="presOf" srcId="{7CA7C57E-CFD1-4B64-8545-4A9DB78030F9}" destId="{4C730741-3765-45F8-A1B1-87BD5A2447BE}" srcOrd="0" destOrd="0" presId="urn:microsoft.com/office/officeart/2005/8/layout/hierarchy1"/>
    <dgm:cxn modelId="{199A8A8D-E2E3-491C-99C8-4AD492D1D649}" type="presOf" srcId="{2EA0961E-D930-4792-9EA8-30EDED06EDD3}" destId="{E8AB47A0-5833-4AF0-864B-0AA7011E5BD7}" srcOrd="0" destOrd="0" presId="urn:microsoft.com/office/officeart/2005/8/layout/hierarchy1"/>
    <dgm:cxn modelId="{2699A47B-0F99-4846-8C40-715BF8B5ACDA}" srcId="{01350BDD-C51B-4FE9-A7F3-DE40C37817E5}" destId="{BC7E24DE-5716-45F4-A0A4-46C0568E1364}" srcOrd="0" destOrd="0" parTransId="{933C067F-CB24-4ACB-A95C-0A4912D10279}" sibTransId="{892046CA-5730-4B4C-AA24-BE1C218F06BA}"/>
    <dgm:cxn modelId="{9E8202C8-AE92-4F47-B463-50B941504CF1}" type="presOf" srcId="{A79DB31E-4D14-4968-BF3B-7361745D37F1}" destId="{2B7255CA-8861-45C3-9207-B6758E538526}" srcOrd="0" destOrd="0" presId="urn:microsoft.com/office/officeart/2005/8/layout/hierarchy1"/>
    <dgm:cxn modelId="{D5C81AF5-36E1-4765-9988-F0D65E0798FE}" srcId="{BC7E24DE-5716-45F4-A0A4-46C0568E1364}" destId="{ECB7691F-15F4-4E78-B13B-8295A6D66CEA}" srcOrd="2" destOrd="0" parTransId="{9FF41832-5214-42F1-BB4B-5038283B06B5}" sibTransId="{A2AB6EF8-2B63-4996-A1FF-458EFAF95C61}"/>
    <dgm:cxn modelId="{846A9DEB-218B-41BF-8C46-43E75B3085D0}" srcId="{BC7E24DE-5716-45F4-A0A4-46C0568E1364}" destId="{7CA7C57E-CFD1-4B64-8545-4A9DB78030F9}" srcOrd="1" destOrd="0" parTransId="{2EA0961E-D930-4792-9EA8-30EDED06EDD3}" sibTransId="{F1B250CD-E4E3-411D-A72C-8ADDBCACCDC8}"/>
    <dgm:cxn modelId="{F0C692D2-8C83-48A2-8E87-98E312F0D281}" srcId="{4F0FAEDF-C887-4DBE-9431-04F9930D81AA}" destId="{A79DB31E-4D14-4968-BF3B-7361745D37F1}" srcOrd="0" destOrd="0" parTransId="{E187987D-CA0B-4960-BBBC-3DD66BADD265}" sibTransId="{BCE1DD17-4CB5-4A8B-AE21-73183B6C3728}"/>
    <dgm:cxn modelId="{A17B0817-1730-4456-B6DE-36867502C94C}" type="presOf" srcId="{C19476B8-511F-4EA9-9891-A05EF315E269}" destId="{7D6689AE-9007-4A49-8AB4-74629C3E928D}" srcOrd="0" destOrd="0" presId="urn:microsoft.com/office/officeart/2005/8/layout/hierarchy1"/>
    <dgm:cxn modelId="{CF3DFA83-0331-4BEF-9B67-F639166164AB}" type="presOf" srcId="{BC7E24DE-5716-45F4-A0A4-46C0568E1364}" destId="{A2598F9E-7D65-49C3-A946-254AB099A056}" srcOrd="0" destOrd="0" presId="urn:microsoft.com/office/officeart/2005/8/layout/hierarchy1"/>
    <dgm:cxn modelId="{71EA2442-8B26-4335-A849-C1BA29B34587}" type="presOf" srcId="{9FF41832-5214-42F1-BB4B-5038283B06B5}" destId="{4B0C336F-7BB8-40EA-B783-0A28B7665C1F}" srcOrd="0" destOrd="0" presId="urn:microsoft.com/office/officeart/2005/8/layout/hierarchy1"/>
    <dgm:cxn modelId="{4AF3A3FB-59EE-40FA-A742-6D599F647AD0}" srcId="{A79DB31E-4D14-4968-BF3B-7361745D37F1}" destId="{01350BDD-C51B-4FE9-A7F3-DE40C37817E5}" srcOrd="0" destOrd="0" parTransId="{C19476B8-511F-4EA9-9891-A05EF315E269}" sibTransId="{5C88C8EC-DCA1-40A7-B1BA-86D10E196A4E}"/>
    <dgm:cxn modelId="{1B3A7EE1-F6CD-4585-89F1-41FC1AD24AEA}" type="presOf" srcId="{BE32BB25-2585-4918-B5BE-2D5EC0D43901}" destId="{453D386C-546E-4870-A941-D0EA8ECD100A}" srcOrd="0" destOrd="0" presId="urn:microsoft.com/office/officeart/2005/8/layout/hierarchy1"/>
    <dgm:cxn modelId="{4A141EE0-07B2-499D-A4AF-203305695B84}" type="presParOf" srcId="{34986B0C-9B48-445E-9732-82BB32F03399}" destId="{F33C7129-7411-4325-A045-41E45BC8BE84}" srcOrd="0" destOrd="0" presId="urn:microsoft.com/office/officeart/2005/8/layout/hierarchy1"/>
    <dgm:cxn modelId="{61E97065-97A6-47CD-AD46-66BB255654C3}" type="presParOf" srcId="{F33C7129-7411-4325-A045-41E45BC8BE84}" destId="{CF5FE4E2-5FEF-4070-A7BE-73328A2B28AD}" srcOrd="0" destOrd="0" presId="urn:microsoft.com/office/officeart/2005/8/layout/hierarchy1"/>
    <dgm:cxn modelId="{1E6C9E39-D48E-43EC-A4B8-70814D597D40}" type="presParOf" srcId="{CF5FE4E2-5FEF-4070-A7BE-73328A2B28AD}" destId="{76025946-57E3-4AB2-9560-43BC5B1639E0}" srcOrd="0" destOrd="0" presId="urn:microsoft.com/office/officeart/2005/8/layout/hierarchy1"/>
    <dgm:cxn modelId="{F0A66F09-96B3-4F07-98F4-89E3E310DE0E}" type="presParOf" srcId="{CF5FE4E2-5FEF-4070-A7BE-73328A2B28AD}" destId="{2B7255CA-8861-45C3-9207-B6758E538526}" srcOrd="1" destOrd="0" presId="urn:microsoft.com/office/officeart/2005/8/layout/hierarchy1"/>
    <dgm:cxn modelId="{8DD13CF3-4C0B-4F9F-983B-22D4990EF069}" type="presParOf" srcId="{F33C7129-7411-4325-A045-41E45BC8BE84}" destId="{EC54E7A7-4020-46AD-B9CD-24D1EBE27C31}" srcOrd="1" destOrd="0" presId="urn:microsoft.com/office/officeart/2005/8/layout/hierarchy1"/>
    <dgm:cxn modelId="{69FE6C71-0A0A-4036-A1FA-17611615D1F7}" type="presParOf" srcId="{EC54E7A7-4020-46AD-B9CD-24D1EBE27C31}" destId="{7D6689AE-9007-4A49-8AB4-74629C3E928D}" srcOrd="0" destOrd="0" presId="urn:microsoft.com/office/officeart/2005/8/layout/hierarchy1"/>
    <dgm:cxn modelId="{D376A578-2327-4819-A50A-3891E2579B95}" type="presParOf" srcId="{EC54E7A7-4020-46AD-B9CD-24D1EBE27C31}" destId="{EF98F303-8B51-43C2-A543-85D72364E578}" srcOrd="1" destOrd="0" presId="urn:microsoft.com/office/officeart/2005/8/layout/hierarchy1"/>
    <dgm:cxn modelId="{F430DF4E-0DAE-4C8D-B066-8852E411F960}" type="presParOf" srcId="{EF98F303-8B51-43C2-A543-85D72364E578}" destId="{3F603A8C-DB69-42FD-B3B7-9BFF009196D9}" srcOrd="0" destOrd="0" presId="urn:microsoft.com/office/officeart/2005/8/layout/hierarchy1"/>
    <dgm:cxn modelId="{4E7F5111-150F-47C8-BB3A-08FF6540645A}" type="presParOf" srcId="{3F603A8C-DB69-42FD-B3B7-9BFF009196D9}" destId="{6043CD7D-011A-4F1F-8D8B-A0481CB215E6}" srcOrd="0" destOrd="0" presId="urn:microsoft.com/office/officeart/2005/8/layout/hierarchy1"/>
    <dgm:cxn modelId="{FEE30F11-88F7-4B64-9922-E33AEB638D29}" type="presParOf" srcId="{3F603A8C-DB69-42FD-B3B7-9BFF009196D9}" destId="{2B356624-AD09-42AB-9CA0-95D17DBE3C21}" srcOrd="1" destOrd="0" presId="urn:microsoft.com/office/officeart/2005/8/layout/hierarchy1"/>
    <dgm:cxn modelId="{10564C8F-E134-4967-BD4D-BB1115DA0AAA}" type="presParOf" srcId="{EF98F303-8B51-43C2-A543-85D72364E578}" destId="{4FC215F9-BA9F-464A-A67B-36D654D6E3E7}" srcOrd="1" destOrd="0" presId="urn:microsoft.com/office/officeart/2005/8/layout/hierarchy1"/>
    <dgm:cxn modelId="{EC3A3A58-B71B-40F8-BC1A-61753D553ED3}" type="presParOf" srcId="{4FC215F9-BA9F-464A-A67B-36D654D6E3E7}" destId="{EAD1C260-226D-43A9-9866-20F1CAB89EE6}" srcOrd="0" destOrd="0" presId="urn:microsoft.com/office/officeart/2005/8/layout/hierarchy1"/>
    <dgm:cxn modelId="{CBB1C268-8DCE-4EF4-8F7E-A10690D2B67E}" type="presParOf" srcId="{4FC215F9-BA9F-464A-A67B-36D654D6E3E7}" destId="{39DB2EC4-7856-4A98-8A1B-2EFEDDC64672}" srcOrd="1" destOrd="0" presId="urn:microsoft.com/office/officeart/2005/8/layout/hierarchy1"/>
    <dgm:cxn modelId="{46F25621-C0B1-49CB-A833-3B8BFE1E29A9}" type="presParOf" srcId="{39DB2EC4-7856-4A98-8A1B-2EFEDDC64672}" destId="{4F4B7A2B-1BC2-40E3-A9FA-CB261B3D8782}" srcOrd="0" destOrd="0" presId="urn:microsoft.com/office/officeart/2005/8/layout/hierarchy1"/>
    <dgm:cxn modelId="{CD6DC250-32E5-48A0-AB8D-CF7C9A083B80}" type="presParOf" srcId="{4F4B7A2B-1BC2-40E3-A9FA-CB261B3D8782}" destId="{93DF86F3-49DD-4B62-9303-97A3C515EE2B}" srcOrd="0" destOrd="0" presId="urn:microsoft.com/office/officeart/2005/8/layout/hierarchy1"/>
    <dgm:cxn modelId="{FF0F55D3-3B27-48F5-8BBA-44015C186CBE}" type="presParOf" srcId="{4F4B7A2B-1BC2-40E3-A9FA-CB261B3D8782}" destId="{A2598F9E-7D65-49C3-A946-254AB099A056}" srcOrd="1" destOrd="0" presId="urn:microsoft.com/office/officeart/2005/8/layout/hierarchy1"/>
    <dgm:cxn modelId="{20B49A67-16A8-42F1-A39C-13DFA54C662F}" type="presParOf" srcId="{39DB2EC4-7856-4A98-8A1B-2EFEDDC64672}" destId="{CD90EC1C-51BD-4BBC-8480-14A8ADAAC31E}" srcOrd="1" destOrd="0" presId="urn:microsoft.com/office/officeart/2005/8/layout/hierarchy1"/>
    <dgm:cxn modelId="{930CF055-173A-4797-9923-1098C044042D}" type="presParOf" srcId="{CD90EC1C-51BD-4BBC-8480-14A8ADAAC31E}" destId="{453D386C-546E-4870-A941-D0EA8ECD100A}" srcOrd="0" destOrd="0" presId="urn:microsoft.com/office/officeart/2005/8/layout/hierarchy1"/>
    <dgm:cxn modelId="{E7717978-A72D-4FCC-BC17-518C0B4F55DE}" type="presParOf" srcId="{CD90EC1C-51BD-4BBC-8480-14A8ADAAC31E}" destId="{BC9CAAB9-ADC4-4F66-97C2-8C09DC8FE6AF}" srcOrd="1" destOrd="0" presId="urn:microsoft.com/office/officeart/2005/8/layout/hierarchy1"/>
    <dgm:cxn modelId="{81F769B4-8543-455E-AA8E-D2CD29CA67E9}" type="presParOf" srcId="{BC9CAAB9-ADC4-4F66-97C2-8C09DC8FE6AF}" destId="{EC925BF9-51B0-4403-8447-9635FAB360BE}" srcOrd="0" destOrd="0" presId="urn:microsoft.com/office/officeart/2005/8/layout/hierarchy1"/>
    <dgm:cxn modelId="{73AB8969-742B-436B-8803-ADAD1D871DC3}" type="presParOf" srcId="{EC925BF9-51B0-4403-8447-9635FAB360BE}" destId="{87562A6C-C096-4328-9C30-670FA2D1E98B}" srcOrd="0" destOrd="0" presId="urn:microsoft.com/office/officeart/2005/8/layout/hierarchy1"/>
    <dgm:cxn modelId="{32FABDDA-4E25-43D6-B793-553CAA99A1FD}" type="presParOf" srcId="{EC925BF9-51B0-4403-8447-9635FAB360BE}" destId="{F412FC0B-BE09-4BDD-92BC-0038EE377577}" srcOrd="1" destOrd="0" presId="urn:microsoft.com/office/officeart/2005/8/layout/hierarchy1"/>
    <dgm:cxn modelId="{50BED6A4-5E84-4DF0-879B-8A3A5D2B885E}" type="presParOf" srcId="{BC9CAAB9-ADC4-4F66-97C2-8C09DC8FE6AF}" destId="{5883E7C1-F09F-4BE3-AD23-51F2618D667C}" srcOrd="1" destOrd="0" presId="urn:microsoft.com/office/officeart/2005/8/layout/hierarchy1"/>
    <dgm:cxn modelId="{3DA50BD4-8EB6-4A1A-B9CF-3F3D6BD048BC}" type="presParOf" srcId="{CD90EC1C-51BD-4BBC-8480-14A8ADAAC31E}" destId="{E8AB47A0-5833-4AF0-864B-0AA7011E5BD7}" srcOrd="2" destOrd="0" presId="urn:microsoft.com/office/officeart/2005/8/layout/hierarchy1"/>
    <dgm:cxn modelId="{D81CDBCF-8F10-44F8-9635-F9D094B9B6CD}" type="presParOf" srcId="{CD90EC1C-51BD-4BBC-8480-14A8ADAAC31E}" destId="{BAAECF73-BB11-475D-9A65-122E8C30D354}" srcOrd="3" destOrd="0" presId="urn:microsoft.com/office/officeart/2005/8/layout/hierarchy1"/>
    <dgm:cxn modelId="{08629EB9-8E87-4315-9A04-09F690382749}" type="presParOf" srcId="{BAAECF73-BB11-475D-9A65-122E8C30D354}" destId="{52BEAEBB-EBFB-4880-89B2-51CED454EF59}" srcOrd="0" destOrd="0" presId="urn:microsoft.com/office/officeart/2005/8/layout/hierarchy1"/>
    <dgm:cxn modelId="{446A12D6-1E83-426D-BC8F-8C0DA3D44C53}" type="presParOf" srcId="{52BEAEBB-EBFB-4880-89B2-51CED454EF59}" destId="{01E07F3D-0C62-4384-8D1E-B83EFF57798C}" srcOrd="0" destOrd="0" presId="urn:microsoft.com/office/officeart/2005/8/layout/hierarchy1"/>
    <dgm:cxn modelId="{3C7A37A6-5C80-430F-873B-3CA86D21A9D8}" type="presParOf" srcId="{52BEAEBB-EBFB-4880-89B2-51CED454EF59}" destId="{4C730741-3765-45F8-A1B1-87BD5A2447BE}" srcOrd="1" destOrd="0" presId="urn:microsoft.com/office/officeart/2005/8/layout/hierarchy1"/>
    <dgm:cxn modelId="{01FB3A93-B1FC-477A-AFFA-08BBB36EF642}" type="presParOf" srcId="{BAAECF73-BB11-475D-9A65-122E8C30D354}" destId="{890AA462-36A3-4DD9-BA88-282F6F4E3BC9}" srcOrd="1" destOrd="0" presId="urn:microsoft.com/office/officeart/2005/8/layout/hierarchy1"/>
    <dgm:cxn modelId="{A2DADF0C-C4B9-43D7-BB71-EA942D7F774D}" type="presParOf" srcId="{CD90EC1C-51BD-4BBC-8480-14A8ADAAC31E}" destId="{4B0C336F-7BB8-40EA-B783-0A28B7665C1F}" srcOrd="4" destOrd="0" presId="urn:microsoft.com/office/officeart/2005/8/layout/hierarchy1"/>
    <dgm:cxn modelId="{364C28B5-F0CA-4F5A-8B24-62C371EA7DF6}" type="presParOf" srcId="{CD90EC1C-51BD-4BBC-8480-14A8ADAAC31E}" destId="{A8EC0A08-1115-4C66-A700-AC387DB54353}" srcOrd="5" destOrd="0" presId="urn:microsoft.com/office/officeart/2005/8/layout/hierarchy1"/>
    <dgm:cxn modelId="{95713B1D-E452-42AC-97C5-F6B8BAADB8EB}" type="presParOf" srcId="{A8EC0A08-1115-4C66-A700-AC387DB54353}" destId="{243E25B6-37BC-43C2-BEB1-F6EE60D3F132}" srcOrd="0" destOrd="0" presId="urn:microsoft.com/office/officeart/2005/8/layout/hierarchy1"/>
    <dgm:cxn modelId="{AD48B021-5959-47BF-8D90-8F7E27B52CF6}" type="presParOf" srcId="{243E25B6-37BC-43C2-BEB1-F6EE60D3F132}" destId="{A2340D35-34BE-4CC4-84C3-F378AEF1AF37}" srcOrd="0" destOrd="0" presId="urn:microsoft.com/office/officeart/2005/8/layout/hierarchy1"/>
    <dgm:cxn modelId="{C03A196C-0543-424B-A7CC-194265A096B7}" type="presParOf" srcId="{243E25B6-37BC-43C2-BEB1-F6EE60D3F132}" destId="{F52C3A7F-7F59-4C55-93DA-85802B10CF84}" srcOrd="1" destOrd="0" presId="urn:microsoft.com/office/officeart/2005/8/layout/hierarchy1"/>
    <dgm:cxn modelId="{E638ABDE-B56B-4CAE-A050-6D92E6742BA1}" type="presParOf" srcId="{A8EC0A08-1115-4C66-A700-AC387DB54353}" destId="{5306FF62-494F-4135-90F5-D84F437B6A3C}" srcOrd="1" destOrd="0" presId="urn:microsoft.com/office/officeart/2005/8/layout/hierarchy1"/>
    <dgm:cxn modelId="{9366C2EF-C56A-4978-81FB-CA619B9A571A}" type="presParOf" srcId="{4FC215F9-BA9F-464A-A67B-36D654D6E3E7}" destId="{8A03019B-F229-4B7C-B58D-5360B3E84318}" srcOrd="2" destOrd="0" presId="urn:microsoft.com/office/officeart/2005/8/layout/hierarchy1"/>
    <dgm:cxn modelId="{21FD5BF9-FB08-48AC-9BB1-FD8505650890}" type="presParOf" srcId="{4FC215F9-BA9F-464A-A67B-36D654D6E3E7}" destId="{6508DD57-7F37-4184-AA7B-20743BA1EC9A}" srcOrd="3" destOrd="0" presId="urn:microsoft.com/office/officeart/2005/8/layout/hierarchy1"/>
    <dgm:cxn modelId="{7CD0D544-0FAA-4572-8A49-8C34A46FD7F2}" type="presParOf" srcId="{6508DD57-7F37-4184-AA7B-20743BA1EC9A}" destId="{27FF3D5E-CB8E-4030-B606-100E556A2487}" srcOrd="0" destOrd="0" presId="urn:microsoft.com/office/officeart/2005/8/layout/hierarchy1"/>
    <dgm:cxn modelId="{CCB739B7-54FF-4ADC-99B4-843F6C592486}" type="presParOf" srcId="{27FF3D5E-CB8E-4030-B606-100E556A2487}" destId="{85AEC8B8-0DC0-477C-96B4-BBAA54CF284F}" srcOrd="0" destOrd="0" presId="urn:microsoft.com/office/officeart/2005/8/layout/hierarchy1"/>
    <dgm:cxn modelId="{6122BB9C-E176-4C1E-9F0B-3F83C37727C8}" type="presParOf" srcId="{27FF3D5E-CB8E-4030-B606-100E556A2487}" destId="{092B223F-DC31-463B-8DBC-9AE33EFCDB0B}" srcOrd="1" destOrd="0" presId="urn:microsoft.com/office/officeart/2005/8/layout/hierarchy1"/>
    <dgm:cxn modelId="{45E7E463-50FA-4D2F-8B48-5A48FFFA734F}" type="presParOf" srcId="{6508DD57-7F37-4184-AA7B-20743BA1EC9A}" destId="{1BD42449-AEE6-4699-953D-2D046E90887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03019B-F229-4B7C-B58D-5360B3E84318}">
      <dsp:nvSpPr>
        <dsp:cNvPr id="0" name=""/>
        <dsp:cNvSpPr/>
      </dsp:nvSpPr>
      <dsp:spPr>
        <a:xfrm>
          <a:off x="4296169" y="1939088"/>
          <a:ext cx="2342903" cy="601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495"/>
              </a:lnTo>
              <a:lnTo>
                <a:pt x="2342903" y="405495"/>
              </a:lnTo>
              <a:lnTo>
                <a:pt x="2342903" y="6011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0C336F-7BB8-40EA-B783-0A28B7665C1F}">
      <dsp:nvSpPr>
        <dsp:cNvPr id="0" name=""/>
        <dsp:cNvSpPr/>
      </dsp:nvSpPr>
      <dsp:spPr>
        <a:xfrm>
          <a:off x="1344016" y="3106340"/>
          <a:ext cx="3981888" cy="958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3042"/>
              </a:lnTo>
              <a:lnTo>
                <a:pt x="3981888" y="763042"/>
              </a:lnTo>
              <a:lnTo>
                <a:pt x="3981888" y="9586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AB47A0-5833-4AF0-864B-0AA7011E5BD7}">
      <dsp:nvSpPr>
        <dsp:cNvPr id="0" name=""/>
        <dsp:cNvSpPr/>
      </dsp:nvSpPr>
      <dsp:spPr>
        <a:xfrm>
          <a:off x="1344016" y="3106340"/>
          <a:ext cx="1868990" cy="958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3042"/>
              </a:lnTo>
              <a:lnTo>
                <a:pt x="1868990" y="763042"/>
              </a:lnTo>
              <a:lnTo>
                <a:pt x="1868990" y="9586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3D386C-546E-4870-A941-D0EA8ECD100A}">
      <dsp:nvSpPr>
        <dsp:cNvPr id="0" name=""/>
        <dsp:cNvSpPr/>
      </dsp:nvSpPr>
      <dsp:spPr>
        <a:xfrm>
          <a:off x="1124013" y="3106340"/>
          <a:ext cx="220002" cy="956657"/>
        </a:xfrm>
        <a:custGeom>
          <a:avLst/>
          <a:gdLst/>
          <a:ahLst/>
          <a:cxnLst/>
          <a:rect l="0" t="0" r="0" b="0"/>
          <a:pathLst>
            <a:path>
              <a:moveTo>
                <a:pt x="220002" y="0"/>
              </a:moveTo>
              <a:lnTo>
                <a:pt x="220002" y="761031"/>
              </a:lnTo>
              <a:lnTo>
                <a:pt x="0" y="761031"/>
              </a:lnTo>
              <a:lnTo>
                <a:pt x="0" y="95665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1C260-226D-43A9-9866-20F1CAB89EE6}">
      <dsp:nvSpPr>
        <dsp:cNvPr id="0" name=""/>
        <dsp:cNvSpPr/>
      </dsp:nvSpPr>
      <dsp:spPr>
        <a:xfrm>
          <a:off x="1344016" y="1939088"/>
          <a:ext cx="2952152" cy="600129"/>
        </a:xfrm>
        <a:custGeom>
          <a:avLst/>
          <a:gdLst/>
          <a:ahLst/>
          <a:cxnLst/>
          <a:rect l="0" t="0" r="0" b="0"/>
          <a:pathLst>
            <a:path>
              <a:moveTo>
                <a:pt x="2952152" y="0"/>
              </a:moveTo>
              <a:lnTo>
                <a:pt x="2952152" y="404503"/>
              </a:lnTo>
              <a:lnTo>
                <a:pt x="0" y="404503"/>
              </a:lnTo>
              <a:lnTo>
                <a:pt x="0" y="6001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6689AE-9007-4A49-8AB4-74629C3E928D}">
      <dsp:nvSpPr>
        <dsp:cNvPr id="0" name=""/>
        <dsp:cNvSpPr/>
      </dsp:nvSpPr>
      <dsp:spPr>
        <a:xfrm>
          <a:off x="4250449" y="543040"/>
          <a:ext cx="91440" cy="427154"/>
        </a:xfrm>
        <a:custGeom>
          <a:avLst/>
          <a:gdLst/>
          <a:ahLst/>
          <a:cxnLst/>
          <a:rect l="0" t="0" r="0" b="0"/>
          <a:pathLst>
            <a:path>
              <a:moveTo>
                <a:pt x="46670" y="0"/>
              </a:moveTo>
              <a:lnTo>
                <a:pt x="46670" y="231528"/>
              </a:lnTo>
              <a:lnTo>
                <a:pt x="45720" y="231528"/>
              </a:lnTo>
              <a:lnTo>
                <a:pt x="45720" y="4271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025946-57E3-4AB2-9560-43BC5B1639E0}">
      <dsp:nvSpPr>
        <dsp:cNvPr id="0" name=""/>
        <dsp:cNvSpPr/>
      </dsp:nvSpPr>
      <dsp:spPr>
        <a:xfrm>
          <a:off x="1908162" y="-222902"/>
          <a:ext cx="4777914" cy="7659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7255CA-8861-45C3-9207-B6758E538526}">
      <dsp:nvSpPr>
        <dsp:cNvPr id="0" name=""/>
        <dsp:cNvSpPr/>
      </dsp:nvSpPr>
      <dsp:spPr>
        <a:xfrm>
          <a:off x="2142796" y="0"/>
          <a:ext cx="4777914" cy="7659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Head of Sourcing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i="1" kern="1200" dirty="0">
              <a:latin typeface="Verdana" pitchFamily="34" charset="0"/>
              <a:ea typeface="Verdana" pitchFamily="34" charset="0"/>
              <a:cs typeface="Verdana" pitchFamily="34" charset="0"/>
            </a:rPr>
            <a:t>Bethan Jenkins</a:t>
          </a:r>
        </a:p>
      </dsp:txBody>
      <dsp:txXfrm>
        <a:off x="2165230" y="22434"/>
        <a:ext cx="4733046" cy="721074"/>
      </dsp:txXfrm>
    </dsp:sp>
    <dsp:sp modelId="{6043CD7D-011A-4F1F-8D8B-A0481CB215E6}">
      <dsp:nvSpPr>
        <dsp:cNvPr id="0" name=""/>
        <dsp:cNvSpPr/>
      </dsp:nvSpPr>
      <dsp:spPr>
        <a:xfrm>
          <a:off x="2748475" y="970194"/>
          <a:ext cx="3095387" cy="9688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B356624-AD09-42AB-9CA0-95D17DBE3C21}">
      <dsp:nvSpPr>
        <dsp:cNvPr id="0" name=""/>
        <dsp:cNvSpPr/>
      </dsp:nvSpPr>
      <dsp:spPr>
        <a:xfrm>
          <a:off x="2983109" y="1193097"/>
          <a:ext cx="3095387" cy="9688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Senior Category Manager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i="1" kern="1200" dirty="0">
              <a:latin typeface="Verdana" pitchFamily="34" charset="0"/>
              <a:ea typeface="Verdana" pitchFamily="34" charset="0"/>
              <a:cs typeface="Verdana" pitchFamily="34" charset="0"/>
            </a:rPr>
            <a:t>Matthew Perrott</a:t>
          </a:r>
        </a:p>
      </dsp:txBody>
      <dsp:txXfrm>
        <a:off x="3011487" y="1221475"/>
        <a:ext cx="3038631" cy="912137"/>
      </dsp:txXfrm>
    </dsp:sp>
    <dsp:sp modelId="{93DF86F3-49DD-4B62-9303-97A3C515EE2B}">
      <dsp:nvSpPr>
        <dsp:cNvPr id="0" name=""/>
        <dsp:cNvSpPr/>
      </dsp:nvSpPr>
      <dsp:spPr>
        <a:xfrm>
          <a:off x="288161" y="2539217"/>
          <a:ext cx="2111710" cy="5671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2598F9E-7D65-49C3-A946-254AB099A056}">
      <dsp:nvSpPr>
        <dsp:cNvPr id="0" name=""/>
        <dsp:cNvSpPr/>
      </dsp:nvSpPr>
      <dsp:spPr>
        <a:xfrm>
          <a:off x="522795" y="2762120"/>
          <a:ext cx="2111710" cy="5671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i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Pharmacy</a:t>
          </a:r>
          <a:endParaRPr lang="en-GB" sz="1600" b="1" i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539405" y="2778730"/>
        <a:ext cx="2078490" cy="533902"/>
      </dsp:txXfrm>
    </dsp:sp>
    <dsp:sp modelId="{87562A6C-C096-4328-9C30-670FA2D1E98B}">
      <dsp:nvSpPr>
        <dsp:cNvPr id="0" name=""/>
        <dsp:cNvSpPr/>
      </dsp:nvSpPr>
      <dsp:spPr>
        <a:xfrm>
          <a:off x="290700" y="4062997"/>
          <a:ext cx="1666625" cy="7377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412FC0B-BE09-4BDD-92BC-0038EE377577}">
      <dsp:nvSpPr>
        <dsp:cNvPr id="0" name=""/>
        <dsp:cNvSpPr/>
      </dsp:nvSpPr>
      <dsp:spPr>
        <a:xfrm>
          <a:off x="525335" y="4285900"/>
          <a:ext cx="1666625" cy="737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Medicines </a:t>
          </a:r>
          <a:r>
            <a:rPr lang="en-GB" sz="16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Acute</a:t>
          </a:r>
          <a:endParaRPr lang="en-GB" sz="16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546943" y="4307508"/>
        <a:ext cx="1623409" cy="694526"/>
      </dsp:txXfrm>
    </dsp:sp>
    <dsp:sp modelId="{01E07F3D-0C62-4384-8D1E-B83EFF57798C}">
      <dsp:nvSpPr>
        <dsp:cNvPr id="0" name=""/>
        <dsp:cNvSpPr/>
      </dsp:nvSpPr>
      <dsp:spPr>
        <a:xfrm>
          <a:off x="2379694" y="4065009"/>
          <a:ext cx="1666625" cy="7377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C730741-3765-45F8-A1B1-87BD5A2447BE}">
      <dsp:nvSpPr>
        <dsp:cNvPr id="0" name=""/>
        <dsp:cNvSpPr/>
      </dsp:nvSpPr>
      <dsp:spPr>
        <a:xfrm>
          <a:off x="2614328" y="4287912"/>
          <a:ext cx="1666625" cy="737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Medicines </a:t>
          </a:r>
          <a:r>
            <a:rPr lang="en-GB" sz="16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Homecare</a:t>
          </a:r>
          <a:endParaRPr lang="en-GB" sz="16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2635936" y="4309520"/>
        <a:ext cx="1623409" cy="694526"/>
      </dsp:txXfrm>
    </dsp:sp>
    <dsp:sp modelId="{A2340D35-34BE-4CC4-84C3-F378AEF1AF37}">
      <dsp:nvSpPr>
        <dsp:cNvPr id="0" name=""/>
        <dsp:cNvSpPr/>
      </dsp:nvSpPr>
      <dsp:spPr>
        <a:xfrm>
          <a:off x="4492592" y="4065009"/>
          <a:ext cx="1666625" cy="7377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52C3A7F-7F59-4C55-93DA-85802B10CF84}">
      <dsp:nvSpPr>
        <dsp:cNvPr id="0" name=""/>
        <dsp:cNvSpPr/>
      </dsp:nvSpPr>
      <dsp:spPr>
        <a:xfrm>
          <a:off x="4727226" y="4287912"/>
          <a:ext cx="1666625" cy="737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Homecare </a:t>
          </a:r>
          <a:r>
            <a:rPr lang="en-GB" sz="16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Services</a:t>
          </a:r>
          <a:endParaRPr lang="en-GB" sz="16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4748834" y="4309520"/>
        <a:ext cx="1623409" cy="694526"/>
      </dsp:txXfrm>
    </dsp:sp>
    <dsp:sp modelId="{85AEC8B8-0DC0-477C-96B4-BBAA54CF284F}">
      <dsp:nvSpPr>
        <dsp:cNvPr id="0" name=""/>
        <dsp:cNvSpPr/>
      </dsp:nvSpPr>
      <dsp:spPr>
        <a:xfrm>
          <a:off x="5583217" y="2540210"/>
          <a:ext cx="2111710" cy="9533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92B223F-DC31-463B-8DBC-9AE33EFCDB0B}">
      <dsp:nvSpPr>
        <dsp:cNvPr id="0" name=""/>
        <dsp:cNvSpPr/>
      </dsp:nvSpPr>
      <dsp:spPr>
        <a:xfrm>
          <a:off x="5817852" y="2763113"/>
          <a:ext cx="2111710" cy="9533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i="1" kern="1200" dirty="0">
              <a:latin typeface="Verdana" pitchFamily="34" charset="0"/>
              <a:ea typeface="Verdana" pitchFamily="34" charset="0"/>
              <a:cs typeface="Verdana" pitchFamily="34" charset="0"/>
            </a:rPr>
            <a:t>Appliances </a:t>
          </a:r>
          <a:r>
            <a:rPr lang="en-GB" sz="1600" b="1" i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and Dressings</a:t>
          </a:r>
          <a:endParaRPr lang="en-GB" sz="1600" b="0" i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5845775" y="2791036"/>
        <a:ext cx="2055864" cy="897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C694FE4-A40B-4C80-B9A8-EF47C6DE20DC}" type="datetimeFigureOut">
              <a:rPr lang="en-GB"/>
              <a:pPr>
                <a:defRPr/>
              </a:pPr>
              <a:t>08/07/2014</a:t>
            </a:fld>
            <a:endParaRPr lang="en-GB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9793088-4031-4F46-A7BC-2F5B6A6AAA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721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1A52235-3DA8-43A3-B6D4-07C70EADE38F}" type="datetimeFigureOut">
              <a:rPr lang="en-US"/>
              <a:pPr>
                <a:defRPr/>
              </a:pPr>
              <a:t>08/07/2014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06FF2F9-B44D-4570-BD65-0AC1CB7D86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9558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Need to mention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EDDD75-C96A-4F65-B4B5-8566258A76EB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Smtl</a:t>
            </a:r>
            <a:r>
              <a:rPr lang="en-GB" dirty="0" smtClean="0"/>
              <a:t> for lab testing to compliance &amp; spec design in line with market &amp; industry standards.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EDDD75-C96A-4F65-B4B5-8566258A76EB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23734-2617-41DB-B45A-04851D2FD68F}" type="datetimeFigureOut">
              <a:rPr lang="en-US"/>
              <a:pPr>
                <a:defRPr/>
              </a:pPr>
              <a:t>08/07/2014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10B64-5D31-494F-ADC6-F4BAF179CA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EADC4-84DF-4D4F-95AB-2F4290A5CD58}" type="datetimeFigureOut">
              <a:rPr lang="en-US"/>
              <a:pPr>
                <a:defRPr/>
              </a:pPr>
              <a:t>08/07/2014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5680F-FA8B-4628-9457-ED155A458A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00A36-8C68-49E5-A00A-C6BF13BC1053}" type="datetimeFigureOut">
              <a:rPr lang="en-US"/>
              <a:pPr>
                <a:defRPr/>
              </a:pPr>
              <a:t>08/07/2014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9A895-5A36-42B3-BE1C-5B5D4FB32F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D656A-697E-4EBA-83F9-E44E23DB228C}" type="datetimeFigureOut">
              <a:rPr lang="en-US"/>
              <a:pPr>
                <a:defRPr/>
              </a:pPr>
              <a:t>08/07/2014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1D3DC-33BF-4DF0-ACD5-E614302C37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5AA83-FB07-4105-B916-8A9B3B97FE20}" type="datetimeFigureOut">
              <a:rPr lang="en-US"/>
              <a:pPr>
                <a:defRPr/>
              </a:pPr>
              <a:t>08/07/2014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8510B-1D71-451F-8F0B-3282104608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94D33-3E51-4527-B9C7-E7BB4DB96A3B}" type="datetimeFigureOut">
              <a:rPr lang="en-US"/>
              <a:pPr>
                <a:defRPr/>
              </a:pPr>
              <a:t>08/07/2014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CBF08-B4D7-46D1-A437-F185DAC807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C2B53-850B-4935-8626-CBC4C3768950}" type="datetimeFigureOut">
              <a:rPr lang="en-US"/>
              <a:pPr>
                <a:defRPr/>
              </a:pPr>
              <a:t>08/07/2014</a:t>
            </a:fld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3BD2D-2A47-4A4F-A51B-79FA9725EE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D6CD6-E360-4564-B160-6B8455DE0D94}" type="datetimeFigureOut">
              <a:rPr lang="en-US"/>
              <a:pPr>
                <a:defRPr/>
              </a:pPr>
              <a:t>08/07/2014</a:t>
            </a:fld>
            <a:endParaRPr lang="en-GB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BB12F-CDEC-4890-AFD8-D3836E80F4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E160F-753C-4839-8631-20267C3F5E6F}" type="datetimeFigureOut">
              <a:rPr lang="en-US"/>
              <a:pPr>
                <a:defRPr/>
              </a:pPr>
              <a:t>08/07/2014</a:t>
            </a:fld>
            <a:endParaRPr lang="en-GB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04108-F2C1-4F2F-84A1-E6E2A7E40F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54878-FC96-4684-9D8F-86DB3847F1DB}" type="datetimeFigureOut">
              <a:rPr lang="en-US"/>
              <a:pPr>
                <a:defRPr/>
              </a:pPr>
              <a:t>08/07/2014</a:t>
            </a:fld>
            <a:endParaRPr lang="en-GB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23C3D-078B-4E2A-BE07-05B9497807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48122-B892-4AE9-8D20-0FDA386F0AEB}" type="datetimeFigureOut">
              <a:rPr lang="en-US"/>
              <a:pPr>
                <a:defRPr/>
              </a:pPr>
              <a:t>08/07/2014</a:t>
            </a:fld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9127C-235C-4720-B760-2CC4361619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7063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>
            <a:spLocks noChangeArrowheads="1"/>
          </p:cNvSpPr>
          <p:nvPr/>
        </p:nvSpPr>
        <p:spPr bwMode="auto">
          <a:xfrm rot="420000" flipV="1">
            <a:off x="8005763" y="5359400"/>
            <a:ext cx="153987" cy="155575"/>
          </a:xfrm>
          <a:prstGeom prst="rtTriangle">
            <a:avLst/>
          </a:prstGeom>
          <a:solidFill>
            <a:srgbClr val="FFFFFF"/>
          </a:solidFill>
          <a:ln w="12700" algn="ctr">
            <a:solidFill>
              <a:srgbClr val="FFFFFF"/>
            </a:solidFill>
            <a:bevel/>
            <a:headEnd/>
            <a:tailEnd/>
          </a:ln>
          <a:effectLst>
            <a:outerShdw dist="6350" dir="12899787" algn="tl" rotWithShape="0">
              <a:srgbClr val="000000">
                <a:alpha val="46999"/>
              </a:srgbClr>
            </a:outerShdw>
          </a:effec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1113" y="5816600"/>
            <a:ext cx="9166226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8F820-1846-4646-8CD8-0C3CC707AE41}" type="datetimeFigureOut">
              <a:rPr lang="en-US"/>
              <a:pPr>
                <a:defRPr/>
              </a:pPr>
              <a:t>08/07/2014</a:t>
            </a:fld>
            <a:endParaRPr lang="en-GB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6A8C0-5C83-4D13-A583-6A7551708B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1113" y="-7938"/>
            <a:ext cx="9166226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07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1A7269-D352-4E51-B9D1-A0D58AFF1506}" type="datetimeFigureOut">
              <a:rPr lang="en-US"/>
              <a:pPr>
                <a:defRPr/>
              </a:pPr>
              <a:t>08/07/2014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9AB311-EEDE-4DF8-BF11-E642B88A65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3081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7" r:id="rId9"/>
    <p:sldLayoutId id="2147483924" r:id="rId10"/>
    <p:sldLayoutId id="2147483925" r:id="rId11"/>
    <p:sldLayoutId id="214748392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 bwMode="auto">
          <a:xfrm>
            <a:off x="571472" y="1628800"/>
            <a:ext cx="8001057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t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0" hangingPunct="0">
              <a:defRPr/>
            </a:pPr>
            <a:r>
              <a:rPr lang="en-GB" sz="4000" b="1" dirty="0" smtClean="0">
                <a:solidFill>
                  <a:srgbClr val="3259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j-ea"/>
                <a:cs typeface="+mj-cs"/>
              </a:rPr>
              <a:t>Pharmacy, Appliances &amp; Dressings (PAD)</a:t>
            </a:r>
          </a:p>
          <a:p>
            <a:pPr algn="ctr" eaLnBrk="0" hangingPunct="0">
              <a:defRPr/>
            </a:pPr>
            <a:endParaRPr lang="en-GB" sz="4000" b="1" dirty="0" smtClean="0">
              <a:solidFill>
                <a:srgbClr val="3259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+mj-ea"/>
              <a:cs typeface="+mj-cs"/>
            </a:endParaRPr>
          </a:p>
          <a:p>
            <a:pPr algn="ctr" eaLnBrk="0" hangingPunct="0">
              <a:defRPr/>
            </a:pPr>
            <a:endParaRPr lang="en-GB" sz="4000" b="1" dirty="0" smtClean="0">
              <a:solidFill>
                <a:srgbClr val="3259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en-GB" sz="4000" b="1" dirty="0" smtClean="0">
                <a:solidFill>
                  <a:srgbClr val="D1AE7D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Matthew Perrott</a:t>
            </a:r>
          </a:p>
          <a:p>
            <a:pPr algn="ctr" eaLnBrk="0" hangingPunct="0">
              <a:defRPr/>
            </a:pPr>
            <a:r>
              <a:rPr lang="en-GB" b="1" dirty="0" smtClean="0">
                <a:solidFill>
                  <a:srgbClr val="D1AE7D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+mj-ea"/>
                <a:cs typeface="+mj-cs"/>
              </a:rPr>
              <a:t>Senior Category Manager</a:t>
            </a:r>
            <a:endParaRPr lang="en-GB" b="1" dirty="0">
              <a:solidFill>
                <a:srgbClr val="D1AE7D"/>
              </a:solidFill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5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ttp://pharmaceuticalexpress.co.uk/images/pharmtab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l="8455" r="5308"/>
          <a:stretch>
            <a:fillRect/>
          </a:stretch>
        </p:blipFill>
        <p:spPr bwMode="auto">
          <a:xfrm>
            <a:off x="3881388" y="2060848"/>
            <a:ext cx="5256584" cy="278407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776304"/>
          </a:xfrm>
        </p:spPr>
        <p:txBody>
          <a:bodyPr/>
          <a:lstStyle/>
          <a:p>
            <a:pPr algn="ctr"/>
            <a:r>
              <a:rPr lang="en-GB" dirty="0" smtClean="0"/>
              <a:t>Medicines Homecare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40768"/>
            <a:ext cx="7929618" cy="5040560"/>
          </a:xfrm>
        </p:spPr>
        <p:txBody>
          <a:bodyPr/>
          <a:lstStyle/>
          <a:p>
            <a:pPr marL="0" indent="-457200">
              <a:spcBef>
                <a:spcPts val="0"/>
              </a:spcBef>
              <a:buNone/>
              <a:tabLst>
                <a:tab pos="2335213" algn="l"/>
                <a:tab pos="2687638" algn="l"/>
              </a:tabLst>
            </a:pPr>
            <a:r>
              <a:rPr lang="en-GB" sz="2000" dirty="0" smtClean="0">
                <a:latin typeface="Verdana" pitchFamily="34" charset="0"/>
              </a:rPr>
              <a:t>New area of activity to be undertaken following report, “Towards a Vision for the Future” by Mark Hackett</a:t>
            </a:r>
          </a:p>
          <a:p>
            <a:pPr marL="457200" indent="-457200">
              <a:lnSpc>
                <a:spcPct val="200000"/>
              </a:lnSpc>
              <a:tabLst>
                <a:tab pos="2335213" algn="l"/>
                <a:tab pos="2687638" algn="l"/>
              </a:tabLst>
            </a:pPr>
            <a:r>
              <a:rPr lang="en-GB" sz="2000" dirty="0" smtClean="0">
                <a:latin typeface="Verdana" pitchFamily="34" charset="0"/>
              </a:rPr>
              <a:t>Homecare Handbook</a:t>
            </a:r>
          </a:p>
          <a:p>
            <a:pPr marL="823913" lvl="1" indent="-457200">
              <a:tabLst>
                <a:tab pos="2335213" algn="l"/>
                <a:tab pos="2687638" algn="l"/>
              </a:tabLst>
            </a:pPr>
            <a:r>
              <a:rPr lang="en-GB" sz="1800" dirty="0" smtClean="0">
                <a:latin typeface="Verdana" pitchFamily="34" charset="0"/>
              </a:rPr>
              <a:t>Industry standards</a:t>
            </a:r>
          </a:p>
          <a:p>
            <a:pPr marL="823913" lvl="1" indent="-457200">
              <a:tabLst>
                <a:tab pos="2335213" algn="l"/>
                <a:tab pos="2687638" algn="l"/>
              </a:tabLst>
            </a:pPr>
            <a:r>
              <a:rPr lang="en-GB" sz="1800" dirty="0" smtClean="0">
                <a:latin typeface="Verdana" pitchFamily="34" charset="0"/>
              </a:rPr>
              <a:t>Procurement Toolkit</a:t>
            </a:r>
          </a:p>
          <a:p>
            <a:pPr marL="457200" indent="-457200">
              <a:spcBef>
                <a:spcPts val="0"/>
              </a:spcBef>
              <a:tabLst>
                <a:tab pos="2335213" algn="l"/>
                <a:tab pos="2687638" algn="l"/>
              </a:tabLst>
            </a:pPr>
            <a:endParaRPr lang="en-GB" sz="2000" dirty="0" smtClean="0">
              <a:latin typeface="Verdana" pitchFamily="34" charset="0"/>
            </a:endParaRPr>
          </a:p>
          <a:p>
            <a:pPr marL="457200" indent="-457200">
              <a:tabLst>
                <a:tab pos="2335213" algn="l"/>
                <a:tab pos="2687638" algn="l"/>
              </a:tabLst>
            </a:pPr>
            <a:r>
              <a:rPr lang="en-GB" sz="2000" dirty="0" smtClean="0">
                <a:latin typeface="Verdana" pitchFamily="34" charset="0"/>
              </a:rPr>
              <a:t>The aims are; </a:t>
            </a:r>
          </a:p>
          <a:p>
            <a:pPr marL="823913" lvl="1" indent="-457200">
              <a:tabLst>
                <a:tab pos="2335213" algn="l"/>
                <a:tab pos="2687638" algn="l"/>
              </a:tabLst>
            </a:pPr>
            <a:r>
              <a:rPr lang="en-GB" sz="1800" dirty="0" smtClean="0">
                <a:latin typeface="Verdana" pitchFamily="34" charset="0"/>
              </a:rPr>
              <a:t>Governance &amp; Compliance</a:t>
            </a:r>
          </a:p>
          <a:p>
            <a:pPr marL="823913" lvl="1" indent="-457200">
              <a:tabLst>
                <a:tab pos="2335213" algn="l"/>
                <a:tab pos="2687638" algn="l"/>
              </a:tabLst>
            </a:pPr>
            <a:r>
              <a:rPr lang="en-GB" sz="1800" dirty="0" smtClean="0">
                <a:latin typeface="Verdana" pitchFamily="34" charset="0"/>
              </a:rPr>
              <a:t>Enhanced patient experience</a:t>
            </a:r>
          </a:p>
          <a:p>
            <a:pPr marL="823913" lvl="1" indent="-457200">
              <a:tabLst>
                <a:tab pos="2335213" algn="l"/>
                <a:tab pos="2687638" algn="l"/>
              </a:tabLst>
            </a:pPr>
            <a:r>
              <a:rPr lang="en-GB" sz="1800" dirty="0" smtClean="0">
                <a:latin typeface="Verdana" pitchFamily="34" charset="0"/>
              </a:rPr>
              <a:t>Develop competitive &amp; stable supply market Financial benefits </a:t>
            </a:r>
          </a:p>
          <a:p>
            <a:pPr marL="457200" indent="-457200">
              <a:lnSpc>
                <a:spcPct val="200000"/>
              </a:lnSpc>
              <a:tabLst>
                <a:tab pos="2335213" algn="l"/>
                <a:tab pos="2687638" algn="l"/>
              </a:tabLst>
            </a:pPr>
            <a:r>
              <a:rPr lang="en-GB" sz="2000" dirty="0" smtClean="0">
                <a:latin typeface="Verdana" pitchFamily="34" charset="0"/>
              </a:rPr>
              <a:t>Working in Wales through; </a:t>
            </a:r>
          </a:p>
          <a:p>
            <a:pPr marL="823913" lvl="1" indent="-457200">
              <a:tabLst>
                <a:tab pos="2335213" algn="l"/>
                <a:tab pos="2687638" algn="l"/>
              </a:tabLst>
            </a:pPr>
            <a:r>
              <a:rPr lang="en-GB" sz="1800" dirty="0" smtClean="0">
                <a:latin typeface="Verdana" pitchFamily="34" charset="0"/>
              </a:rPr>
              <a:t>Welsh Government Minister for Health</a:t>
            </a:r>
          </a:p>
          <a:p>
            <a:pPr marL="823913" lvl="1" indent="-457200">
              <a:tabLst>
                <a:tab pos="2335213" algn="l"/>
                <a:tab pos="2687638" algn="l"/>
              </a:tabLst>
            </a:pPr>
            <a:r>
              <a:rPr lang="en-GB" sz="1800" dirty="0" smtClean="0">
                <a:latin typeface="Verdana" pitchFamily="34" charset="0"/>
              </a:rPr>
              <a:t>All Wales Medicines Homecare Committee</a:t>
            </a:r>
          </a:p>
          <a:p>
            <a:pPr marL="823913" lvl="1" indent="-457200">
              <a:tabLst>
                <a:tab pos="2335213" algn="l"/>
                <a:tab pos="2687638" algn="l"/>
              </a:tabLst>
            </a:pPr>
            <a:endParaRPr lang="en-GB" sz="1700" dirty="0" smtClean="0">
              <a:latin typeface="Verdana" pitchFamily="34" charset="0"/>
            </a:endParaRPr>
          </a:p>
          <a:p>
            <a:pPr marL="457200" indent="-457200">
              <a:lnSpc>
                <a:spcPct val="200000"/>
              </a:lnSpc>
              <a:buNone/>
              <a:tabLst>
                <a:tab pos="2335213" algn="l"/>
                <a:tab pos="2687638" algn="l"/>
              </a:tabLst>
            </a:pPr>
            <a:endParaRPr lang="en-GB" sz="2000" dirty="0" smtClean="0">
              <a:latin typeface="Verdana" pitchFamily="34" charset="0"/>
            </a:endParaRPr>
          </a:p>
        </p:txBody>
      </p:sp>
      <p:pic>
        <p:nvPicPr>
          <p:cNvPr id="5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pharmaceuticalexpress.co.uk/images/pharmtab.jpg"/>
          <p:cNvPicPr>
            <a:picLocks noChangeAspect="1" noChangeArrowheads="1"/>
          </p:cNvPicPr>
          <p:nvPr/>
        </p:nvPicPr>
        <p:blipFill>
          <a:blip r:embed="rId2" cstate="print"/>
          <a:srcRect l="8455" r="5308"/>
          <a:stretch>
            <a:fillRect/>
          </a:stretch>
        </p:blipFill>
        <p:spPr bwMode="auto">
          <a:xfrm>
            <a:off x="3995937" y="1258544"/>
            <a:ext cx="5148064" cy="272660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776304"/>
          </a:xfrm>
        </p:spPr>
        <p:txBody>
          <a:bodyPr/>
          <a:lstStyle/>
          <a:p>
            <a:pPr algn="ctr"/>
            <a:r>
              <a:rPr lang="en-GB" dirty="0" smtClean="0"/>
              <a:t>What’s on the horizon?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785926"/>
            <a:ext cx="7929618" cy="4214842"/>
          </a:xfrm>
        </p:spPr>
        <p:txBody>
          <a:bodyPr/>
          <a:lstStyle/>
          <a:p>
            <a:pPr marL="457200" indent="-457200">
              <a:lnSpc>
                <a:spcPct val="200000"/>
              </a:lnSpc>
              <a:buNone/>
              <a:tabLst>
                <a:tab pos="2335213" algn="l"/>
                <a:tab pos="2687638" algn="l"/>
              </a:tabLst>
            </a:pPr>
            <a:r>
              <a:rPr lang="en-GB" sz="2000" b="1" dirty="0" smtClean="0">
                <a:latin typeface="Verdana" pitchFamily="34" charset="0"/>
              </a:rPr>
              <a:t>Therapeutic tendering</a:t>
            </a:r>
          </a:p>
          <a:p>
            <a:pPr marL="457200" indent="-457200">
              <a:lnSpc>
                <a:spcPct val="200000"/>
              </a:lnSpc>
              <a:buNone/>
              <a:tabLst>
                <a:tab pos="2335213" algn="l"/>
                <a:tab pos="2687638" algn="l"/>
              </a:tabLst>
            </a:pPr>
            <a:endParaRPr lang="en-GB" sz="2000" dirty="0" smtClean="0">
              <a:latin typeface="Verdana" pitchFamily="34" charset="0"/>
            </a:endParaRPr>
          </a:p>
          <a:p>
            <a:pPr marL="457200" indent="-457200">
              <a:lnSpc>
                <a:spcPct val="200000"/>
              </a:lnSpc>
              <a:buNone/>
              <a:tabLst>
                <a:tab pos="2335213" algn="l"/>
                <a:tab pos="2687638" algn="l"/>
              </a:tabLst>
            </a:pPr>
            <a:r>
              <a:rPr lang="en-GB" sz="2000" dirty="0" smtClean="0">
                <a:latin typeface="Verdana" pitchFamily="34" charset="0"/>
              </a:rPr>
              <a:t>New contracts to be undertaken in next 12 months</a:t>
            </a:r>
          </a:p>
          <a:p>
            <a:pPr marL="457200" indent="-457200">
              <a:tabLst>
                <a:tab pos="2335213" algn="l"/>
                <a:tab pos="2687638" algn="l"/>
              </a:tabLst>
            </a:pPr>
            <a:r>
              <a:rPr lang="en-GB" sz="2000" dirty="0" smtClean="0">
                <a:latin typeface="Verdana" pitchFamily="34" charset="0"/>
              </a:rPr>
              <a:t>Oncology </a:t>
            </a:r>
            <a:r>
              <a:rPr lang="en-GB" sz="1600" dirty="0" smtClean="0">
                <a:latin typeface="Verdana" pitchFamily="34" charset="0"/>
              </a:rPr>
              <a:t>(advertised within next few weeks)</a:t>
            </a:r>
          </a:p>
          <a:p>
            <a:pPr marL="457200" indent="-457200">
              <a:tabLst>
                <a:tab pos="2335213" algn="l"/>
                <a:tab pos="2687638" algn="l"/>
              </a:tabLst>
            </a:pPr>
            <a:r>
              <a:rPr lang="en-GB" sz="2000" dirty="0" smtClean="0">
                <a:latin typeface="Verdana" pitchFamily="34" charset="0"/>
              </a:rPr>
              <a:t>Rheumatology </a:t>
            </a:r>
          </a:p>
          <a:p>
            <a:pPr marL="457200" indent="-457200">
              <a:tabLst>
                <a:tab pos="2335213" algn="l"/>
                <a:tab pos="2687638" algn="l"/>
              </a:tabLst>
            </a:pPr>
            <a:r>
              <a:rPr lang="en-GB" sz="2000" dirty="0" smtClean="0">
                <a:latin typeface="Verdana" pitchFamily="34" charset="0"/>
              </a:rPr>
              <a:t>HIV treatment</a:t>
            </a:r>
          </a:p>
          <a:p>
            <a:pPr marL="457200" indent="-457200">
              <a:tabLst>
                <a:tab pos="2335213" algn="l"/>
                <a:tab pos="2687638" algn="l"/>
              </a:tabLst>
            </a:pPr>
            <a:r>
              <a:rPr lang="en-GB" sz="2000" dirty="0" smtClean="0">
                <a:latin typeface="Verdana" pitchFamily="34" charset="0"/>
              </a:rPr>
              <a:t>Fertility</a:t>
            </a:r>
          </a:p>
          <a:p>
            <a:pPr marL="457200" indent="-457200">
              <a:lnSpc>
                <a:spcPct val="200000"/>
              </a:lnSpc>
              <a:buNone/>
              <a:tabLst>
                <a:tab pos="2335213" algn="l"/>
                <a:tab pos="2687638" algn="l"/>
              </a:tabLst>
            </a:pPr>
            <a:r>
              <a:rPr lang="en-GB" sz="2000" dirty="0" smtClean="0">
                <a:latin typeface="Verdana" pitchFamily="34" charset="0"/>
              </a:rPr>
              <a:t>New opportunities for emerging providers / diversification</a:t>
            </a:r>
          </a:p>
          <a:p>
            <a:pPr marL="457200" indent="-457200">
              <a:lnSpc>
                <a:spcPct val="200000"/>
              </a:lnSpc>
              <a:buNone/>
              <a:tabLst>
                <a:tab pos="2335213" algn="l"/>
                <a:tab pos="2687638" algn="l"/>
              </a:tabLst>
            </a:pPr>
            <a:endParaRPr lang="en-GB" sz="2000" dirty="0" smtClean="0">
              <a:latin typeface="Verdana" pitchFamily="34" charset="0"/>
            </a:endParaRPr>
          </a:p>
        </p:txBody>
      </p:sp>
      <p:pic>
        <p:nvPicPr>
          <p:cNvPr id="4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instantcard.net/wp-content/themes/instantcard/images/Home_health_worker_B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284984"/>
            <a:ext cx="3810000" cy="2857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776304"/>
          </a:xfrm>
        </p:spPr>
        <p:txBody>
          <a:bodyPr/>
          <a:lstStyle/>
          <a:p>
            <a:pPr algn="ctr"/>
            <a:r>
              <a:rPr lang="en-GB" dirty="0" smtClean="0"/>
              <a:t>Homecare Services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785926"/>
            <a:ext cx="7929618" cy="4214842"/>
          </a:xfrm>
        </p:spPr>
        <p:txBody>
          <a:bodyPr/>
          <a:lstStyle/>
          <a:p>
            <a:pPr marL="457200" indent="-457200">
              <a:lnSpc>
                <a:spcPct val="200000"/>
              </a:lnSpc>
              <a:buNone/>
              <a:tabLst>
                <a:tab pos="2335213" algn="l"/>
                <a:tab pos="2687638" algn="l"/>
              </a:tabLst>
            </a:pP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Managed by Gill Bailey</a:t>
            </a:r>
          </a:p>
          <a:p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£15m per annum</a:t>
            </a:r>
          </a:p>
          <a:p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Highly complex services</a:t>
            </a:r>
          </a:p>
          <a:p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Improved patient care &amp; support</a:t>
            </a:r>
          </a:p>
          <a:p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Innovation drivers</a:t>
            </a:r>
          </a:p>
          <a:p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Limited competition</a:t>
            </a:r>
          </a:p>
          <a:p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Reducing wastage</a:t>
            </a:r>
          </a:p>
          <a:p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WP10 Prescription pricing </a:t>
            </a:r>
          </a:p>
          <a:p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Partnership service delivery</a:t>
            </a:r>
          </a:p>
          <a:p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re-evaluate the traditional approach</a:t>
            </a:r>
          </a:p>
          <a:p>
            <a:endParaRPr lang="en-GB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776304"/>
          </a:xfrm>
        </p:spPr>
        <p:txBody>
          <a:bodyPr/>
          <a:lstStyle/>
          <a:p>
            <a:pPr algn="ctr"/>
            <a:r>
              <a:rPr lang="en-GB" dirty="0" smtClean="0"/>
              <a:t>Homecare Services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785926"/>
            <a:ext cx="7929618" cy="4214842"/>
          </a:xfrm>
        </p:spPr>
        <p:txBody>
          <a:bodyPr/>
          <a:lstStyle/>
          <a:p>
            <a:pPr marL="457200" indent="-457200">
              <a:lnSpc>
                <a:spcPct val="200000"/>
              </a:lnSpc>
              <a:buNone/>
              <a:tabLst>
                <a:tab pos="2335213" algn="l"/>
                <a:tab pos="2687638" algn="l"/>
              </a:tabLst>
            </a:pP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What’s in the category?</a:t>
            </a:r>
          </a:p>
          <a:p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All Wales &amp; regional contracts, </a:t>
            </a:r>
          </a:p>
          <a:p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Delivering services to patients in their own home</a:t>
            </a:r>
          </a:p>
          <a:p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Contract areas include:</a:t>
            </a:r>
          </a:p>
          <a:p>
            <a:pPr lvl="1">
              <a:lnSpc>
                <a:spcPct val="150000"/>
              </a:lnSpc>
            </a:pP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Enteral feeding</a:t>
            </a:r>
          </a:p>
          <a:p>
            <a:pPr lvl="1">
              <a:lnSpc>
                <a:spcPct val="150000"/>
              </a:lnSpc>
            </a:pP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Home Parenteral feeding</a:t>
            </a:r>
          </a:p>
          <a:p>
            <a:pPr lvl="1">
              <a:lnSpc>
                <a:spcPct val="150000"/>
              </a:lnSpc>
            </a:pP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Stoma care</a:t>
            </a:r>
          </a:p>
          <a:p>
            <a:pPr lvl="1">
              <a:lnSpc>
                <a:spcPct val="150000"/>
              </a:lnSpc>
            </a:pP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Management of Incontinence</a:t>
            </a:r>
          </a:p>
          <a:p>
            <a:pPr lvl="1">
              <a:lnSpc>
                <a:spcPct val="150000"/>
              </a:lnSpc>
            </a:pP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Home Oxygen Therapy</a:t>
            </a:r>
          </a:p>
          <a:p>
            <a:endParaRPr lang="en-GB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http://ts1.mm.bing.net/th?&amp;id=HN.607995888429302002&amp;w=300&amp;h=300&amp;c=0&amp;pid=1.9&amp;rs=0&amp;p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4236" y="3245768"/>
            <a:ext cx="2857500" cy="2857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wheelchaircompany.co.uk/custom/images/products/hires/Drive-Medical-Silver-Sport-Self-Propelled-Wheelchai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1288" y="3251076"/>
            <a:ext cx="3122712" cy="31227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776304"/>
          </a:xfrm>
        </p:spPr>
        <p:txBody>
          <a:bodyPr/>
          <a:lstStyle/>
          <a:p>
            <a:pPr algn="ctr"/>
            <a:r>
              <a:rPr lang="en-GB" dirty="0" smtClean="0"/>
              <a:t>Appliances &amp; Dressings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785926"/>
            <a:ext cx="7960968" cy="4214842"/>
          </a:xfrm>
        </p:spPr>
        <p:txBody>
          <a:bodyPr/>
          <a:lstStyle/>
          <a:p>
            <a:pPr marL="457200" indent="-457200">
              <a:lnSpc>
                <a:spcPct val="200000"/>
              </a:lnSpc>
              <a:buNone/>
              <a:tabLst>
                <a:tab pos="2335213" algn="l"/>
                <a:tab pos="2687638" algn="l"/>
              </a:tabLst>
            </a:pP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Managed by Thomas Dumbleton &amp; Janet Smith</a:t>
            </a:r>
          </a:p>
          <a:p>
            <a:pPr marL="457200" indent="-457200">
              <a:lnSpc>
                <a:spcPct val="200000"/>
              </a:lnSpc>
              <a:buNone/>
              <a:tabLst>
                <a:tab pos="2335213" algn="l"/>
                <a:tab pos="2687638" algn="l"/>
              </a:tabLst>
            </a:pP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What’s in the category</a:t>
            </a:r>
          </a:p>
          <a:p>
            <a:r>
              <a:rPr lang="en-GB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Dressings </a:t>
            </a: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– working with Surgical Dressing Manufacturers Association</a:t>
            </a:r>
          </a:p>
          <a:p>
            <a:pPr lvl="1"/>
            <a:r>
              <a:rPr lang="en-GB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Wound Management</a:t>
            </a:r>
          </a:p>
          <a:p>
            <a:pPr lvl="1"/>
            <a:r>
              <a:rPr lang="en-GB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Absorbents</a:t>
            </a:r>
          </a:p>
          <a:p>
            <a:r>
              <a:rPr lang="en-GB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Orthotics</a:t>
            </a:r>
          </a:p>
          <a:p>
            <a:pPr lvl="1"/>
            <a:r>
              <a:rPr lang="en-GB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Stock &amp; Bespoke</a:t>
            </a:r>
            <a:endParaRPr lang="en-GB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Appliances</a:t>
            </a:r>
          </a:p>
          <a:p>
            <a:pPr lvl="1"/>
            <a:r>
              <a:rPr lang="en-GB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From Wigs to Insoles</a:t>
            </a:r>
          </a:p>
          <a:p>
            <a:pPr lvl="1"/>
            <a:r>
              <a:rPr lang="en-GB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Wheelchairs</a:t>
            </a:r>
          </a:p>
          <a:p>
            <a:pPr lvl="1"/>
            <a:r>
              <a:rPr lang="en-GB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Community Equipment </a:t>
            </a:r>
          </a:p>
        </p:txBody>
      </p:sp>
      <p:pic>
        <p:nvPicPr>
          <p:cNvPr id="4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776304"/>
          </a:xfrm>
        </p:spPr>
        <p:txBody>
          <a:bodyPr/>
          <a:lstStyle/>
          <a:p>
            <a:pPr algn="ctr"/>
            <a:r>
              <a:rPr lang="en-GB" dirty="0" smtClean="0"/>
              <a:t>Appliances &amp; Dressings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340768"/>
            <a:ext cx="7929618" cy="4896544"/>
          </a:xfrm>
        </p:spPr>
        <p:txBody>
          <a:bodyPr/>
          <a:lstStyle/>
          <a:p>
            <a:pPr>
              <a:buNone/>
            </a:pP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Wide range of Stakeholder Groups ;</a:t>
            </a:r>
          </a:p>
          <a:p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Orthotics Sub Group</a:t>
            </a:r>
          </a:p>
          <a:p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Wound Management Group</a:t>
            </a:r>
          </a:p>
          <a:p>
            <a:pPr>
              <a:buNone/>
            </a:pPr>
            <a:endParaRPr lang="en-GB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What the Groups do</a:t>
            </a:r>
          </a:p>
          <a:p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Spec writing</a:t>
            </a:r>
          </a:p>
          <a:p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Tender Evaluation</a:t>
            </a:r>
          </a:p>
          <a:p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Contract management</a:t>
            </a:r>
          </a:p>
          <a:p>
            <a:pPr>
              <a:buNone/>
            </a:pPr>
            <a:endParaRPr lang="en-GB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Working with industry leads to include</a:t>
            </a:r>
          </a:p>
          <a:p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Trade Associations</a:t>
            </a:r>
          </a:p>
          <a:p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Home Nations</a:t>
            </a:r>
          </a:p>
          <a:p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SMTL</a:t>
            </a:r>
          </a:p>
          <a:p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Standard advisory panels</a:t>
            </a:r>
          </a:p>
        </p:txBody>
      </p:sp>
      <p:pic>
        <p:nvPicPr>
          <p:cNvPr id="4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9" name="Picture 1" descr="C:\Users\Ma009185\AppData\Local\Microsoft\Windows\Temporary Internet Files\Content.IE5\IN4AEVO6\MP90032116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916832"/>
            <a:ext cx="2609088" cy="3657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776304"/>
          </a:xfrm>
        </p:spPr>
        <p:txBody>
          <a:bodyPr/>
          <a:lstStyle/>
          <a:p>
            <a:pPr algn="ctr"/>
            <a:r>
              <a:rPr lang="en-GB" dirty="0" smtClean="0"/>
              <a:t>Appliances &amp; Dressings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785926"/>
            <a:ext cx="7929618" cy="4214842"/>
          </a:xfrm>
        </p:spPr>
        <p:txBody>
          <a:bodyPr/>
          <a:lstStyle/>
          <a:p>
            <a:pPr>
              <a:buNone/>
            </a:pP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What’s on the Horizon for 2014/15?</a:t>
            </a:r>
          </a:p>
          <a:p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Wound Management</a:t>
            </a:r>
          </a:p>
          <a:p>
            <a:pPr lvl="1"/>
            <a:r>
              <a:rPr lang="en-GB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Acute</a:t>
            </a:r>
          </a:p>
          <a:p>
            <a:pPr lvl="1"/>
            <a:r>
              <a:rPr lang="en-GB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Community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Orthotics bespoke products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Orthotics Services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Low Vision Service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Wheelchair Provisions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Dental Consumables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Absorbents</a:t>
            </a:r>
          </a:p>
        </p:txBody>
      </p:sp>
      <p:pic>
        <p:nvPicPr>
          <p:cNvPr id="4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ts3.mm.bing.net/th?id=HN.608040135196018305&amp;pid=1.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988840"/>
            <a:ext cx="3432939" cy="29523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Be009136\Local Settings\Temporary Internet Files\Content.IE5\0OAR8W69\MP900442432[1].jpg"/>
          <p:cNvPicPr>
            <a:picLocks noChangeAspect="1" noChangeArrowheads="1"/>
          </p:cNvPicPr>
          <p:nvPr/>
        </p:nvPicPr>
        <p:blipFill>
          <a:blip r:embed="rId2" cstate="print">
            <a:lum bright="22000"/>
          </a:blip>
          <a:srcRect/>
          <a:stretch>
            <a:fillRect/>
          </a:stretch>
        </p:blipFill>
        <p:spPr bwMode="auto">
          <a:xfrm>
            <a:off x="-6355" y="1431966"/>
            <a:ext cx="9150356" cy="46934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776304"/>
          </a:xfrm>
        </p:spPr>
        <p:txBody>
          <a:bodyPr/>
          <a:lstStyle/>
          <a:p>
            <a:pPr algn="ctr"/>
            <a:r>
              <a:rPr lang="en-GB" dirty="0" smtClean="0"/>
              <a:t>How can you be involved?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785926"/>
            <a:ext cx="7929618" cy="4214842"/>
          </a:xfrm>
        </p:spPr>
        <p:txBody>
          <a:bodyPr/>
          <a:lstStyle/>
          <a:p>
            <a:pPr marL="355600" indent="-355600">
              <a:buClr>
                <a:srgbClr val="32568A"/>
              </a:buClr>
              <a:buFont typeface="Wingdings 2" pitchFamily="18" charset="2"/>
              <a:buChar char=""/>
            </a:pPr>
            <a:r>
              <a:rPr lang="en-GB" sz="2000" dirty="0" smtClean="0">
                <a:latin typeface="Verdana" pitchFamily="34" charset="0"/>
              </a:rPr>
              <a:t>All contracts advertised on Sell-2-Wales</a:t>
            </a:r>
          </a:p>
          <a:p>
            <a:pPr marL="355600" indent="-355600">
              <a:buClr>
                <a:srgbClr val="32568A"/>
              </a:buClr>
              <a:buFont typeface="Wingdings 2" pitchFamily="18" charset="2"/>
              <a:buChar char=""/>
            </a:pPr>
            <a:r>
              <a:rPr lang="en-GB" sz="2000" dirty="0" smtClean="0">
                <a:latin typeface="Verdana" pitchFamily="34" charset="0"/>
              </a:rPr>
              <a:t>OJEU notices on e-Tender Wales (Bravo) &amp; TED</a:t>
            </a:r>
          </a:p>
          <a:p>
            <a:pPr marL="355600" indent="-355600">
              <a:buClr>
                <a:srgbClr val="32568A"/>
              </a:buClr>
              <a:buFont typeface="Wingdings 2" pitchFamily="18" charset="2"/>
              <a:buChar char=""/>
            </a:pPr>
            <a:r>
              <a:rPr lang="en-GB" sz="2000" dirty="0" smtClean="0">
                <a:latin typeface="Verdana" pitchFamily="34" charset="0"/>
              </a:rPr>
              <a:t>No supplier lists</a:t>
            </a:r>
          </a:p>
          <a:p>
            <a:pPr marL="355600" indent="-355600">
              <a:buClr>
                <a:srgbClr val="32568A"/>
              </a:buClr>
              <a:buFont typeface="Wingdings 2" pitchFamily="18" charset="2"/>
              <a:buChar char=""/>
            </a:pPr>
            <a:r>
              <a:rPr lang="en-GB" sz="2000" dirty="0" err="1" smtClean="0">
                <a:latin typeface="Verdana" pitchFamily="34" charset="0"/>
              </a:rPr>
              <a:t>Lotting</a:t>
            </a:r>
            <a:r>
              <a:rPr lang="en-GB" sz="2000" dirty="0" smtClean="0">
                <a:latin typeface="Verdana" pitchFamily="34" charset="0"/>
              </a:rPr>
              <a:t> strategies</a:t>
            </a:r>
          </a:p>
          <a:p>
            <a:pPr marL="355600" indent="-355600">
              <a:buClr>
                <a:srgbClr val="32568A"/>
              </a:buClr>
              <a:buFont typeface="Wingdings 2" pitchFamily="18" charset="2"/>
              <a:buChar char=""/>
            </a:pPr>
            <a:r>
              <a:rPr lang="en-GB" sz="2000" dirty="0" smtClean="0">
                <a:latin typeface="Verdana" pitchFamily="34" charset="0"/>
              </a:rPr>
              <a:t>Quality First</a:t>
            </a:r>
          </a:p>
          <a:p>
            <a:pPr marL="812800" lvl="1" indent="-355600">
              <a:buClr>
                <a:srgbClr val="32568A"/>
              </a:buClr>
              <a:buSzPct val="95000"/>
              <a:buFont typeface="Wingdings 2" pitchFamily="18" charset="2"/>
              <a:buChar char=""/>
            </a:pPr>
            <a:r>
              <a:rPr lang="en-GB" sz="2000" dirty="0" err="1" smtClean="0">
                <a:latin typeface="Verdana" pitchFamily="34" charset="0"/>
              </a:rPr>
              <a:t>PharmaQC</a:t>
            </a:r>
            <a:endParaRPr lang="en-GB" sz="2000" dirty="0" smtClean="0">
              <a:latin typeface="Verdana" pitchFamily="34" charset="0"/>
            </a:endParaRPr>
          </a:p>
          <a:p>
            <a:pPr marL="812800" lvl="1" indent="-355600">
              <a:buClr>
                <a:srgbClr val="32568A"/>
              </a:buClr>
              <a:buSzPct val="95000"/>
              <a:buFont typeface="Wingdings 2" pitchFamily="18" charset="2"/>
              <a:buChar char=""/>
            </a:pPr>
            <a:r>
              <a:rPr lang="en-GB" sz="2000" dirty="0" smtClean="0">
                <a:latin typeface="Verdana" pitchFamily="34" charset="0"/>
              </a:rPr>
              <a:t>SMTL</a:t>
            </a:r>
          </a:p>
          <a:p>
            <a:pPr marL="812800" lvl="1" indent="-355600">
              <a:buClr>
                <a:srgbClr val="32568A"/>
              </a:buClr>
              <a:buSzPct val="95000"/>
              <a:buFont typeface="Wingdings 2" pitchFamily="18" charset="2"/>
              <a:buChar char=""/>
            </a:pPr>
            <a:r>
              <a:rPr lang="en-GB" sz="2000" dirty="0" smtClean="0">
                <a:latin typeface="Verdana" pitchFamily="34" charset="0"/>
              </a:rPr>
              <a:t>End User testing</a:t>
            </a:r>
          </a:p>
          <a:p>
            <a:pPr marL="812800" lvl="1" indent="-355600">
              <a:buClr>
                <a:srgbClr val="32568A"/>
              </a:buClr>
              <a:buSzPct val="95000"/>
              <a:buFont typeface="Wingdings 2" pitchFamily="18" charset="2"/>
              <a:buChar char=""/>
            </a:pPr>
            <a:r>
              <a:rPr lang="en-GB" sz="2000" dirty="0" smtClean="0">
                <a:latin typeface="Verdana" pitchFamily="34" charset="0"/>
              </a:rPr>
              <a:t>Pass / Fail quality requirements</a:t>
            </a:r>
          </a:p>
          <a:p>
            <a:pPr marL="355600" indent="-355600">
              <a:buClr>
                <a:srgbClr val="32568A"/>
              </a:buClr>
              <a:buFont typeface="Wingdings 2" pitchFamily="18" charset="2"/>
              <a:buChar char=""/>
            </a:pPr>
            <a:r>
              <a:rPr lang="en-GB" sz="2000" dirty="0" smtClean="0">
                <a:latin typeface="Verdana" pitchFamily="34" charset="0"/>
              </a:rPr>
              <a:t>Value for money</a:t>
            </a:r>
          </a:p>
          <a:p>
            <a:pPr marL="812800" lvl="1" indent="-355600">
              <a:buClr>
                <a:srgbClr val="32568A"/>
              </a:buClr>
              <a:buSzPct val="95000"/>
              <a:buFont typeface="Wingdings 2" pitchFamily="18" charset="2"/>
              <a:buChar char=""/>
            </a:pPr>
            <a:r>
              <a:rPr lang="en-GB" sz="2000" dirty="0" smtClean="0">
                <a:latin typeface="Verdana" pitchFamily="34" charset="0"/>
              </a:rPr>
              <a:t>E-auctions</a:t>
            </a:r>
            <a:endParaRPr lang="en-GB" sz="2000" dirty="0">
              <a:latin typeface="Verdana" pitchFamily="34" charset="0"/>
            </a:endParaRPr>
          </a:p>
        </p:txBody>
      </p:sp>
      <p:pic>
        <p:nvPicPr>
          <p:cNvPr id="4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s2.mm.bing.net/th?&amp;id=HN.608011565070156550&amp;w=300&amp;h=300&amp;c=0&amp;pid=1.9&amp;rs=0&amp;p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356992"/>
            <a:ext cx="2426162" cy="3032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1223962"/>
          </a:xfrm>
          <a:noFill/>
        </p:spPr>
        <p:txBody>
          <a:bodyPr/>
          <a:lstStyle/>
          <a:p>
            <a:pPr algn="ctr"/>
            <a:r>
              <a:rPr lang="en-GB" dirty="0" smtClean="0"/>
              <a:t>What does this mean for PAD?</a:t>
            </a:r>
          </a:p>
        </p:txBody>
      </p:sp>
      <p:pic>
        <p:nvPicPr>
          <p:cNvPr id="5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71472" y="1785926"/>
            <a:ext cx="7929618" cy="4214842"/>
          </a:xfrm>
        </p:spPr>
        <p:txBody>
          <a:bodyPr/>
          <a:lstStyle/>
          <a:p>
            <a:r>
              <a:rPr lang="en-GB" sz="2400" dirty="0" smtClean="0"/>
              <a:t>Robust supplier relationship management to allow</a:t>
            </a:r>
          </a:p>
          <a:p>
            <a:pPr>
              <a:buNone/>
            </a:pPr>
            <a:r>
              <a:rPr lang="en-GB" sz="2400" dirty="0" smtClean="0"/>
              <a:t>	growth and innovation in the delivery of Healthcare</a:t>
            </a:r>
          </a:p>
          <a:p>
            <a:endParaRPr lang="en-GB" sz="2400" dirty="0" smtClean="0"/>
          </a:p>
          <a:p>
            <a:r>
              <a:rPr lang="en-GB" sz="2400" dirty="0" smtClean="0"/>
              <a:t>Continuous improvement is a key part of the Category approach</a:t>
            </a:r>
          </a:p>
          <a:p>
            <a:endParaRPr lang="en-GB" sz="2400" dirty="0" smtClean="0"/>
          </a:p>
          <a:p>
            <a:r>
              <a:rPr lang="en-GB" sz="2400" dirty="0" smtClean="0"/>
              <a:t>We cant work in isolation</a:t>
            </a:r>
          </a:p>
          <a:p>
            <a:endParaRPr lang="en-GB" sz="2400" dirty="0" smtClean="0"/>
          </a:p>
          <a:p>
            <a:r>
              <a:rPr lang="en-GB" sz="2400" dirty="0" smtClean="0"/>
              <a:t>We need to use the industry and suppliers </a:t>
            </a:r>
          </a:p>
          <a:p>
            <a:pPr>
              <a:buNone/>
            </a:pPr>
            <a:r>
              <a:rPr lang="en-GB" sz="2400" dirty="0" smtClean="0"/>
              <a:t>to help build a value network</a:t>
            </a:r>
          </a:p>
          <a:p>
            <a:endParaRPr lang="en-GB" sz="2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ttp://www.theresonance.com/wp-content/uploads/2011/12/integrated-sp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011" y="2107456"/>
            <a:ext cx="3948739" cy="29523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776304"/>
          </a:xfrm>
        </p:spPr>
        <p:txBody>
          <a:bodyPr/>
          <a:lstStyle/>
          <a:p>
            <a:pPr algn="ctr"/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785926"/>
            <a:ext cx="7929618" cy="4214842"/>
          </a:xfrm>
        </p:spPr>
        <p:txBody>
          <a:bodyPr/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  <a:tabLst>
                <a:tab pos="2335213" algn="l"/>
                <a:tab pos="2687638" algn="l"/>
              </a:tabLst>
            </a:pPr>
            <a:r>
              <a:rPr lang="en-GB" sz="2000" dirty="0" smtClean="0">
                <a:latin typeface="Verdana" pitchFamily="34" charset="0"/>
              </a:rPr>
              <a:t>Explain the PAD team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  <a:tabLst>
                <a:tab pos="2335213" algn="l"/>
                <a:tab pos="2687638" algn="l"/>
              </a:tabLst>
            </a:pPr>
            <a:r>
              <a:rPr lang="en-GB" sz="2000" dirty="0" smtClean="0">
                <a:latin typeface="Verdana" pitchFamily="34" charset="0"/>
              </a:rPr>
              <a:t>Category Team overview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  <a:tabLst>
                <a:tab pos="2335213" algn="l"/>
                <a:tab pos="2687638" algn="l"/>
              </a:tabLst>
            </a:pPr>
            <a:r>
              <a:rPr lang="en-GB" sz="2000" dirty="0" smtClean="0">
                <a:latin typeface="Verdana" pitchFamily="34" charset="0"/>
              </a:rPr>
              <a:t>Governance &amp; stakeholders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  <a:tabLst>
                <a:tab pos="2335213" algn="l"/>
                <a:tab pos="2687638" algn="l"/>
              </a:tabLst>
            </a:pPr>
            <a:r>
              <a:rPr lang="en-GB" sz="2000" dirty="0" smtClean="0">
                <a:latin typeface="Verdana" pitchFamily="34" charset="0"/>
              </a:rPr>
              <a:t>What’s on the horizon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  <a:tabLst>
                <a:tab pos="2335213" algn="l"/>
                <a:tab pos="2687638" algn="l"/>
              </a:tabLst>
            </a:pPr>
            <a:r>
              <a:rPr lang="en-GB" sz="2000" dirty="0" smtClean="0">
                <a:latin typeface="Verdana" pitchFamily="34" charset="0"/>
              </a:rPr>
              <a:t>How you can be involved</a:t>
            </a:r>
          </a:p>
        </p:txBody>
      </p:sp>
      <p:pic>
        <p:nvPicPr>
          <p:cNvPr id="4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worldofstock.com/slides/BGT1482.jpg"/>
          <p:cNvPicPr>
            <a:picLocks noChangeAspect="1" noChangeArrowheads="1"/>
          </p:cNvPicPr>
          <p:nvPr/>
        </p:nvPicPr>
        <p:blipFill>
          <a:blip r:embed="rId2" cstate="print">
            <a:lum bright="39000"/>
          </a:blip>
          <a:srcRect b="7199"/>
          <a:stretch>
            <a:fillRect/>
          </a:stretch>
        </p:blipFill>
        <p:spPr bwMode="auto">
          <a:xfrm>
            <a:off x="-4440" y="1376104"/>
            <a:ext cx="9148440" cy="5481896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424936" cy="4752528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GB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buClr>
                <a:schemeClr val="bg2">
                  <a:lumMod val="25000"/>
                </a:schemeClr>
              </a:buClr>
            </a:pPr>
            <a:r>
              <a:rPr lang="en-GB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48 existing contracts</a:t>
            </a:r>
          </a:p>
          <a:p>
            <a:pPr>
              <a:lnSpc>
                <a:spcPct val="150000"/>
              </a:lnSpc>
              <a:buClr>
                <a:schemeClr val="bg2">
                  <a:lumMod val="25000"/>
                </a:schemeClr>
              </a:buClr>
            </a:pPr>
            <a:r>
              <a:rPr lang="en-GB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11 new contract areas under review for 2014/15 </a:t>
            </a:r>
          </a:p>
          <a:p>
            <a:pPr>
              <a:lnSpc>
                <a:spcPct val="150000"/>
              </a:lnSpc>
              <a:buClr>
                <a:schemeClr val="bg2">
                  <a:lumMod val="25000"/>
                </a:schemeClr>
              </a:buClr>
            </a:pPr>
            <a:r>
              <a:rPr lang="en-GB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£134m Annual portfolio value</a:t>
            </a:r>
          </a:p>
          <a:p>
            <a:pPr>
              <a:lnSpc>
                <a:spcPct val="150000"/>
              </a:lnSpc>
              <a:buClr>
                <a:schemeClr val="bg2">
                  <a:lumMod val="25000"/>
                </a:schemeClr>
              </a:buClr>
            </a:pPr>
            <a:r>
              <a:rPr lang="en-GB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18 staff</a:t>
            </a:r>
          </a:p>
          <a:p>
            <a:pPr>
              <a:lnSpc>
                <a:spcPct val="150000"/>
              </a:lnSpc>
              <a:buClr>
                <a:schemeClr val="bg2">
                  <a:lumMod val="25000"/>
                </a:schemeClr>
              </a:buClr>
            </a:pPr>
            <a:r>
              <a:rPr lang="en-GB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10 Key Stakeholder / operational groups</a:t>
            </a:r>
          </a:p>
          <a:p>
            <a:pPr>
              <a:lnSpc>
                <a:spcPct val="150000"/>
              </a:lnSpc>
              <a:buClr>
                <a:schemeClr val="bg2">
                  <a:lumMod val="25000"/>
                </a:schemeClr>
              </a:buClr>
            </a:pPr>
            <a:r>
              <a:rPr lang="en-GB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 Category teams</a:t>
            </a:r>
          </a:p>
          <a:p>
            <a:endParaRPr lang="en-GB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GB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en-GB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0" y="428604"/>
            <a:ext cx="9144000" cy="77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Verdana" pitchFamily="34" charset="0"/>
                <a:cs typeface="Verdana" pitchFamily="34" charset="0"/>
              </a:rPr>
              <a:t>PAD</a:t>
            </a:r>
            <a:r>
              <a:rPr kumimoji="0" lang="en-GB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by numbers</a:t>
            </a:r>
            <a:endParaRPr kumimoji="0" lang="en-GB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776304"/>
          </a:xfrm>
        </p:spPr>
        <p:txBody>
          <a:bodyPr/>
          <a:lstStyle/>
          <a:p>
            <a:pPr algn="ctr"/>
            <a:r>
              <a:rPr lang="en-GB" dirty="0" smtClean="0"/>
              <a:t>Overview of the PAD team</a:t>
            </a:r>
            <a:endParaRPr lang="en-GB" dirty="0"/>
          </a:p>
        </p:txBody>
      </p:sp>
      <p:pic>
        <p:nvPicPr>
          <p:cNvPr id="4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39552" y="1412776"/>
          <a:ext cx="7929563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Users\Ma009185\AppData\Local\Microsoft\Windows\Temporary Internet Files\Content.IE5\JN1H9H2U\MP900398845[1].jpg"/>
          <p:cNvPicPr>
            <a:picLocks noChangeAspect="1" noChangeArrowheads="1"/>
          </p:cNvPicPr>
          <p:nvPr/>
        </p:nvPicPr>
        <p:blipFill>
          <a:blip r:embed="rId2" cstate="print"/>
          <a:srcRect l="19625" t="2751" r="29750"/>
          <a:stretch>
            <a:fillRect/>
          </a:stretch>
        </p:blipFill>
        <p:spPr bwMode="auto">
          <a:xfrm>
            <a:off x="5652120" y="1371500"/>
            <a:ext cx="3240360" cy="444624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776304"/>
          </a:xfrm>
        </p:spPr>
        <p:txBody>
          <a:bodyPr/>
          <a:lstStyle/>
          <a:p>
            <a:pPr algn="ctr"/>
            <a:r>
              <a:rPr lang="en-GB" dirty="0" smtClean="0"/>
              <a:t>Medicines Acute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785926"/>
            <a:ext cx="7929618" cy="4214842"/>
          </a:xfrm>
        </p:spPr>
        <p:txBody>
          <a:bodyPr/>
          <a:lstStyle/>
          <a:p>
            <a:pPr marL="457200" indent="-457200">
              <a:lnSpc>
                <a:spcPct val="200000"/>
              </a:lnSpc>
              <a:buNone/>
              <a:tabLst>
                <a:tab pos="2335213" algn="l"/>
                <a:tab pos="2687638" algn="l"/>
              </a:tabLst>
            </a:pP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Managed by Tracey Prothero</a:t>
            </a:r>
          </a:p>
          <a:p>
            <a:pPr marL="457200" indent="-457200">
              <a:lnSpc>
                <a:spcPct val="200000"/>
              </a:lnSpc>
              <a:buNone/>
              <a:tabLst>
                <a:tab pos="2335213" algn="l"/>
                <a:tab pos="2687638" algn="l"/>
              </a:tabLst>
            </a:pP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What’s in the category</a:t>
            </a:r>
          </a:p>
          <a:p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24 All Wales, Secondary Care Drugs contracts </a:t>
            </a:r>
          </a:p>
          <a:p>
            <a:endParaRPr lang="en-GB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£86.8m annual contract value</a:t>
            </a:r>
          </a:p>
          <a:p>
            <a:pPr lvl="1"/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Proprietary Drugs</a:t>
            </a:r>
          </a:p>
          <a:p>
            <a:pPr lvl="1"/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Generic Drugs</a:t>
            </a:r>
          </a:p>
          <a:p>
            <a:pPr lvl="1"/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Vaccines</a:t>
            </a:r>
          </a:p>
          <a:p>
            <a:pPr lvl="1">
              <a:buNone/>
            </a:pPr>
            <a:endParaRPr lang="en-GB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GB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GB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GB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Ma009185\AppData\Local\Microsoft\Windows\Temporary Internet Files\Content.IE5\JN1H9H2U\MP900398845[1].jpg"/>
          <p:cNvPicPr>
            <a:picLocks noChangeAspect="1" noChangeArrowheads="1"/>
          </p:cNvPicPr>
          <p:nvPr/>
        </p:nvPicPr>
        <p:blipFill>
          <a:blip r:embed="rId2" cstate="print"/>
          <a:srcRect l="19625" t="2751" r="29750"/>
          <a:stretch>
            <a:fillRect/>
          </a:stretch>
        </p:blipFill>
        <p:spPr bwMode="auto">
          <a:xfrm>
            <a:off x="5652120" y="1371500"/>
            <a:ext cx="3240360" cy="444624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776304"/>
          </a:xfrm>
        </p:spPr>
        <p:txBody>
          <a:bodyPr/>
          <a:lstStyle/>
          <a:p>
            <a:pPr algn="ctr"/>
            <a:r>
              <a:rPr lang="en-GB" dirty="0" smtClean="0"/>
              <a:t>Governance Structure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785926"/>
            <a:ext cx="7929618" cy="4214842"/>
          </a:xfrm>
        </p:spPr>
        <p:txBody>
          <a:bodyPr/>
          <a:lstStyle/>
          <a:p>
            <a:pPr>
              <a:buNone/>
            </a:pP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Governance Structure 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Welsh Government 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Health Boards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All Wales Drugs Contracting Committee 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link into the other Home nations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Quality –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Working with industry;</a:t>
            </a:r>
          </a:p>
          <a:p>
            <a:pPr lvl="1">
              <a:lnSpc>
                <a:spcPct val="150000"/>
              </a:lnSpc>
            </a:pPr>
            <a:r>
              <a:rPr lang="en-GB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Association British Pharmaceutical Industry (ABPI)</a:t>
            </a:r>
          </a:p>
          <a:p>
            <a:pPr lvl="1">
              <a:lnSpc>
                <a:spcPct val="150000"/>
              </a:lnSpc>
            </a:pPr>
            <a:r>
              <a:rPr lang="en-GB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British Generic Manufacturers Association (BGMA).</a:t>
            </a:r>
          </a:p>
          <a:p>
            <a:endParaRPr lang="en-GB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GB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GB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lnSpc>
                <a:spcPct val="200000"/>
              </a:lnSpc>
              <a:buNone/>
              <a:tabLst>
                <a:tab pos="2335213" algn="l"/>
                <a:tab pos="2687638" algn="l"/>
              </a:tabLst>
            </a:pPr>
            <a:endParaRPr lang="en-GB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776304"/>
          </a:xfrm>
        </p:spPr>
        <p:txBody>
          <a:bodyPr/>
          <a:lstStyle/>
          <a:p>
            <a:pPr algn="ctr"/>
            <a:r>
              <a:rPr lang="en-GB" dirty="0" smtClean="0"/>
              <a:t>What’s on the horizon?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7929618" cy="4214842"/>
          </a:xfrm>
        </p:spPr>
        <p:txBody>
          <a:bodyPr/>
          <a:lstStyle/>
          <a:p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Expenditure on pharmaceuticals</a:t>
            </a:r>
          </a:p>
          <a:p>
            <a:pPr marL="457200" indent="-457200">
              <a:lnSpc>
                <a:spcPct val="200000"/>
              </a:lnSpc>
              <a:buNone/>
              <a:tabLst>
                <a:tab pos="2335213" algn="l"/>
                <a:tab pos="2687638" algn="l"/>
              </a:tabLst>
            </a:pPr>
            <a:endParaRPr lang="en-GB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7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72816"/>
            <a:ext cx="7668344" cy="4601886"/>
          </a:xfrm>
          <a:prstGeom prst="rect">
            <a:avLst/>
          </a:prstGeom>
        </p:spPr>
      </p:pic>
      <p:pic>
        <p:nvPicPr>
          <p:cNvPr id="5" name="Picture 1" descr="C:\Users\Ma009185\AppData\Local\Microsoft\Windows\Temporary Internet Files\Content.IE5\JN1H9H2U\MP900398845[1].jpg"/>
          <p:cNvPicPr>
            <a:picLocks noChangeAspect="1" noChangeArrowheads="1"/>
          </p:cNvPicPr>
          <p:nvPr/>
        </p:nvPicPr>
        <p:blipFill>
          <a:blip r:embed="rId3" cstate="print"/>
          <a:srcRect l="19625" t="9752" r="32867" b="6235"/>
          <a:stretch>
            <a:fillRect/>
          </a:stretch>
        </p:blipFill>
        <p:spPr bwMode="auto">
          <a:xfrm>
            <a:off x="6983760" y="1052736"/>
            <a:ext cx="2160240" cy="2728723"/>
          </a:xfrm>
          <a:prstGeom prst="rect">
            <a:avLst/>
          </a:prstGeom>
          <a:noFill/>
        </p:spPr>
      </p:pic>
      <p:pic>
        <p:nvPicPr>
          <p:cNvPr id="4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5674" y="6237312"/>
            <a:ext cx="2288326" cy="6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Ma009185\AppData\Local\Microsoft\Windows\Temporary Internet Files\Content.IE5\JN1H9H2U\MP900398845[1].jpg"/>
          <p:cNvPicPr>
            <a:picLocks noChangeAspect="1" noChangeArrowheads="1"/>
          </p:cNvPicPr>
          <p:nvPr/>
        </p:nvPicPr>
        <p:blipFill>
          <a:blip r:embed="rId2" cstate="print"/>
          <a:srcRect l="19625" t="2751" r="29750"/>
          <a:stretch>
            <a:fillRect/>
          </a:stretch>
        </p:blipFill>
        <p:spPr bwMode="auto">
          <a:xfrm>
            <a:off x="5652120" y="1371500"/>
            <a:ext cx="3240360" cy="444624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776304"/>
          </a:xfrm>
        </p:spPr>
        <p:txBody>
          <a:bodyPr/>
          <a:lstStyle/>
          <a:p>
            <a:pPr algn="ctr"/>
            <a:r>
              <a:rPr lang="en-GB" dirty="0" smtClean="0"/>
              <a:t>What’s on the horizon?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785926"/>
            <a:ext cx="7929618" cy="4214842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GB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Drugs coming off patent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Licensed / Unlicensed drugs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New drugs – Oncology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Therapeutic tendering</a:t>
            </a:r>
          </a:p>
          <a:p>
            <a:endParaRPr lang="en-GB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GB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lnSpc>
                <a:spcPct val="200000"/>
              </a:lnSpc>
              <a:buNone/>
              <a:tabLst>
                <a:tab pos="2335213" algn="l"/>
                <a:tab pos="2687638" algn="l"/>
              </a:tabLst>
            </a:pPr>
            <a:endParaRPr lang="en-GB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pharmaceuticalexpress.co.uk/images/pharmtab.jpg"/>
          <p:cNvPicPr>
            <a:picLocks noChangeAspect="1" noChangeArrowheads="1"/>
          </p:cNvPicPr>
          <p:nvPr/>
        </p:nvPicPr>
        <p:blipFill>
          <a:blip r:embed="rId2" cstate="print"/>
          <a:srcRect l="8455" r="5308"/>
          <a:stretch>
            <a:fillRect/>
          </a:stretch>
        </p:blipFill>
        <p:spPr bwMode="auto">
          <a:xfrm>
            <a:off x="4274160" y="3356992"/>
            <a:ext cx="4872691" cy="258075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776304"/>
          </a:xfrm>
        </p:spPr>
        <p:txBody>
          <a:bodyPr/>
          <a:lstStyle/>
          <a:p>
            <a:pPr algn="ctr"/>
            <a:r>
              <a:rPr lang="en-GB" dirty="0" smtClean="0"/>
              <a:t>Medicines Homecare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785926"/>
            <a:ext cx="7929618" cy="4214842"/>
          </a:xfrm>
        </p:spPr>
        <p:txBody>
          <a:bodyPr/>
          <a:lstStyle/>
          <a:p>
            <a:pPr marL="457200" indent="-457200">
              <a:lnSpc>
                <a:spcPct val="200000"/>
              </a:lnSpc>
              <a:tabLst>
                <a:tab pos="2335213" algn="l"/>
                <a:tab pos="2687638" algn="l"/>
              </a:tabLst>
            </a:pPr>
            <a:r>
              <a:rPr lang="en-GB" sz="2000" dirty="0" smtClean="0">
                <a:latin typeface="Verdana" pitchFamily="34" charset="0"/>
              </a:rPr>
              <a:t>Managed by Nigel Williams</a:t>
            </a:r>
          </a:p>
          <a:p>
            <a:pPr marL="457200" indent="-457200">
              <a:tabLst>
                <a:tab pos="2335213" algn="l"/>
                <a:tab pos="2687638" algn="l"/>
              </a:tabLst>
            </a:pPr>
            <a:r>
              <a:rPr lang="en-GB" sz="2000" dirty="0" smtClean="0">
                <a:latin typeface="Verdana" pitchFamily="34" charset="0"/>
              </a:rPr>
              <a:t>New area of activity to be undertaken following recommendations of Hackett report</a:t>
            </a:r>
          </a:p>
          <a:p>
            <a:pPr marL="457200" indent="-457200">
              <a:lnSpc>
                <a:spcPct val="200000"/>
              </a:lnSpc>
              <a:tabLst>
                <a:tab pos="2335213" algn="l"/>
                <a:tab pos="2687638" algn="l"/>
              </a:tabLst>
            </a:pPr>
            <a:r>
              <a:rPr lang="en-GB" sz="2000" dirty="0" smtClean="0">
                <a:latin typeface="Verdana" pitchFamily="34" charset="0"/>
              </a:rPr>
              <a:t>20,000 patients currently receiving homecare</a:t>
            </a:r>
          </a:p>
          <a:p>
            <a:pPr marL="457200" indent="-457200">
              <a:lnSpc>
                <a:spcPct val="200000"/>
              </a:lnSpc>
              <a:tabLst>
                <a:tab pos="2335213" algn="l"/>
                <a:tab pos="2687638" algn="l"/>
              </a:tabLst>
            </a:pPr>
            <a:r>
              <a:rPr lang="en-GB" sz="2000" dirty="0" smtClean="0">
                <a:latin typeface="Verdana" pitchFamily="34" charset="0"/>
              </a:rPr>
              <a:t>Spend in excess of £60m</a:t>
            </a:r>
          </a:p>
          <a:p>
            <a:pPr marL="457200" indent="-457200">
              <a:lnSpc>
                <a:spcPct val="200000"/>
              </a:lnSpc>
              <a:tabLst>
                <a:tab pos="2335213" algn="l"/>
                <a:tab pos="2687638" algn="l"/>
              </a:tabLst>
            </a:pPr>
            <a:r>
              <a:rPr lang="en-GB" sz="2000" dirty="0" smtClean="0">
                <a:latin typeface="Verdana" pitchFamily="34" charset="0"/>
              </a:rPr>
              <a:t>Move to centralised procurement model</a:t>
            </a:r>
          </a:p>
          <a:p>
            <a:pPr marL="457200" indent="-457200">
              <a:lnSpc>
                <a:spcPct val="200000"/>
              </a:lnSpc>
              <a:tabLst>
                <a:tab pos="2335213" algn="l"/>
                <a:tab pos="2687638" algn="l"/>
              </a:tabLst>
            </a:pPr>
            <a:r>
              <a:rPr lang="en-GB" sz="2000" dirty="0" smtClean="0">
                <a:latin typeface="Verdana" pitchFamily="34" charset="0"/>
              </a:rPr>
              <a:t>UK scenario</a:t>
            </a:r>
          </a:p>
          <a:p>
            <a:pPr marL="457200" indent="-457200">
              <a:lnSpc>
                <a:spcPct val="200000"/>
              </a:lnSpc>
              <a:buNone/>
              <a:tabLst>
                <a:tab pos="2335213" algn="l"/>
                <a:tab pos="2687638" algn="l"/>
              </a:tabLst>
            </a:pPr>
            <a:endParaRPr lang="en-GB" sz="2000" dirty="0" smtClean="0">
              <a:latin typeface="Verdana" pitchFamily="34" charset="0"/>
            </a:endParaRPr>
          </a:p>
        </p:txBody>
      </p:sp>
      <p:pic>
        <p:nvPicPr>
          <p:cNvPr id="4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5839</TotalTime>
  <Words>582</Words>
  <Application>Microsoft Macintosh PowerPoint</Application>
  <PresentationFormat>On-screen Show (4:3)</PresentationFormat>
  <Paragraphs>176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PowerPoint Presentation</vt:lpstr>
      <vt:lpstr>Objectives</vt:lpstr>
      <vt:lpstr>PowerPoint Presentation</vt:lpstr>
      <vt:lpstr>Overview of the PAD team</vt:lpstr>
      <vt:lpstr>Medicines Acute</vt:lpstr>
      <vt:lpstr>Governance Structure</vt:lpstr>
      <vt:lpstr>What’s on the horizon?</vt:lpstr>
      <vt:lpstr>What’s on the horizon?</vt:lpstr>
      <vt:lpstr>Medicines Homecare</vt:lpstr>
      <vt:lpstr>Medicines Homecare</vt:lpstr>
      <vt:lpstr>What’s on the horizon?</vt:lpstr>
      <vt:lpstr>Homecare Services</vt:lpstr>
      <vt:lpstr>Homecare Services</vt:lpstr>
      <vt:lpstr>Appliances &amp; Dressings</vt:lpstr>
      <vt:lpstr>Appliances &amp; Dressings</vt:lpstr>
      <vt:lpstr>Appliances &amp; Dressings</vt:lpstr>
      <vt:lpstr>How can you be involved?</vt:lpstr>
      <vt:lpstr>What does this mean for PAD?</vt:lpstr>
    </vt:vector>
  </TitlesOfParts>
  <Company>ABMU NHS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ca020992</dc:creator>
  <cp:lastModifiedBy>Julie Alcock</cp:lastModifiedBy>
  <cp:revision>130</cp:revision>
  <dcterms:created xsi:type="dcterms:W3CDTF">2011-03-22T15:47:44Z</dcterms:created>
  <dcterms:modified xsi:type="dcterms:W3CDTF">2014-07-08T13:09:04Z</dcterms:modified>
</cp:coreProperties>
</file>