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handoutMasterIdLst>
    <p:handoutMasterId r:id="rId39"/>
  </p:handoutMasterIdLst>
  <p:sldIdLst>
    <p:sldId id="258" r:id="rId2"/>
    <p:sldId id="287" r:id="rId3"/>
    <p:sldId id="357" r:id="rId4"/>
    <p:sldId id="362" r:id="rId5"/>
    <p:sldId id="358" r:id="rId6"/>
    <p:sldId id="378" r:id="rId7"/>
    <p:sldId id="361" r:id="rId8"/>
    <p:sldId id="365" r:id="rId9"/>
    <p:sldId id="366" r:id="rId10"/>
    <p:sldId id="313" r:id="rId11"/>
    <p:sldId id="364" r:id="rId12"/>
    <p:sldId id="367" r:id="rId13"/>
    <p:sldId id="368" r:id="rId14"/>
    <p:sldId id="369" r:id="rId15"/>
    <p:sldId id="336" r:id="rId16"/>
    <p:sldId id="320" r:id="rId17"/>
    <p:sldId id="314" r:id="rId18"/>
    <p:sldId id="317" r:id="rId19"/>
    <p:sldId id="340" r:id="rId20"/>
    <p:sldId id="380" r:id="rId21"/>
    <p:sldId id="370" r:id="rId22"/>
    <p:sldId id="307" r:id="rId23"/>
    <p:sldId id="371" r:id="rId24"/>
    <p:sldId id="372" r:id="rId25"/>
    <p:sldId id="373" r:id="rId26"/>
    <p:sldId id="374" r:id="rId27"/>
    <p:sldId id="375" r:id="rId28"/>
    <p:sldId id="376" r:id="rId29"/>
    <p:sldId id="377" r:id="rId30"/>
    <p:sldId id="355" r:id="rId31"/>
    <p:sldId id="341" r:id="rId32"/>
    <p:sldId id="342" r:id="rId33"/>
    <p:sldId id="354" r:id="rId34"/>
    <p:sldId id="344" r:id="rId35"/>
    <p:sldId id="353" r:id="rId36"/>
    <p:sldId id="346" r:id="rId37"/>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AE7D"/>
    <a:srgbClr val="DC90CC"/>
    <a:srgbClr val="008000"/>
    <a:srgbClr val="32568A"/>
    <a:srgbClr val="C0C0C0"/>
    <a:srgbClr val="009900"/>
    <a:srgbClr val="33CC33"/>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8" autoAdjust="0"/>
    <p:restoredTop sz="94654" autoAdjust="0"/>
  </p:normalViewPr>
  <p:slideViewPr>
    <p:cSldViewPr>
      <p:cViewPr>
        <p:scale>
          <a:sx n="82" d="100"/>
          <a:sy n="82" d="100"/>
        </p:scale>
        <p:origin x="-776"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p>
        </p:txBody>
      </p:sp>
      <p:sp>
        <p:nvSpPr>
          <p:cNvPr id="3481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EC694FE4-A40B-4C80-B9A8-EF47C6DE20DC}" type="datetimeFigureOut">
              <a:rPr lang="en-GB"/>
              <a:pPr>
                <a:defRPr/>
              </a:pPr>
              <a:t>08/07/2014</a:t>
            </a:fld>
            <a:endParaRPr lang="en-GB"/>
          </a:p>
        </p:txBody>
      </p:sp>
      <p:sp>
        <p:nvSpPr>
          <p:cNvPr id="34820"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GB"/>
          </a:p>
        </p:txBody>
      </p:sp>
      <p:sp>
        <p:nvSpPr>
          <p:cNvPr id="34821"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F9793088-4031-4F46-A7BC-2F5B6A6AAA8E}" type="slidenum">
              <a:rPr lang="en-GB"/>
              <a:pPr>
                <a:defRPr/>
              </a:pPr>
              <a:t>‹#›</a:t>
            </a:fld>
            <a:endParaRPr lang="en-GB"/>
          </a:p>
        </p:txBody>
      </p:sp>
    </p:spTree>
    <p:extLst>
      <p:ext uri="{BB962C8B-B14F-4D97-AF65-F5344CB8AC3E}">
        <p14:creationId xmlns:p14="http://schemas.microsoft.com/office/powerpoint/2010/main" val="1493632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1A52235-3DA8-43A3-B6D4-07C70EADE38F}" type="datetimeFigureOut">
              <a:rPr lang="en-US"/>
              <a:pPr>
                <a:defRPr/>
              </a:pPr>
              <a:t>08/07/2014</a:t>
            </a:fld>
            <a:endParaRPr lang="en-GB"/>
          </a:p>
        </p:txBody>
      </p:sp>
      <p:sp>
        <p:nvSpPr>
          <p:cNvPr id="4" name="Slide Image Placehold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06FF2F9-B44D-4570-BD65-0AC1CB7D8614}" type="slidenum">
              <a:rPr lang="en-GB"/>
              <a:pPr>
                <a:defRPr/>
              </a:pPr>
              <a:t>‹#›</a:t>
            </a:fld>
            <a:endParaRPr lang="en-GB"/>
          </a:p>
        </p:txBody>
      </p:sp>
    </p:spTree>
    <p:extLst>
      <p:ext uri="{BB962C8B-B14F-4D97-AF65-F5344CB8AC3E}">
        <p14:creationId xmlns:p14="http://schemas.microsoft.com/office/powerpoint/2010/main" val="983439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37DCDF9-17C6-4A50-8B87-1828B9885690}" type="slidenum">
              <a:rPr lang="en-GB" smtClean="0"/>
              <a:pPr>
                <a:defRPr/>
              </a:pPr>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8A223734-2617-41DB-B45A-04851D2FD68F}" type="datetimeFigureOut">
              <a:rPr lang="en-US"/>
              <a:pPr>
                <a:defRPr/>
              </a:pPr>
              <a:t>08/07/2014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B7410B64-5D31-494F-ADC6-F4BAF179CA6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B5EADC4-84DF-4D4F-95AB-2F4290A5CD58}" type="datetimeFigureOut">
              <a:rPr lang="en-US"/>
              <a:pPr>
                <a:defRPr/>
              </a:pPr>
              <a:t>08/07/2014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5535680F-FA8B-4628-9457-ED155A458A4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EF00A36-8C68-49E5-A00A-C6BF13BC1053}" type="datetimeFigureOut">
              <a:rPr lang="en-US"/>
              <a:pPr>
                <a:defRPr/>
              </a:pPr>
              <a:t>08/07/2014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5229A895-5A36-42B3-BE1C-5B5D4FB32FAC}"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935163"/>
            <a:ext cx="8229600" cy="4389437"/>
          </a:xfrm>
        </p:spPr>
        <p:txBody>
          <a:bodyPr/>
          <a:lstStyle/>
          <a:p>
            <a:pPr lvl="0"/>
            <a:endParaRPr lang="en-GB" noProof="0"/>
          </a:p>
        </p:txBody>
      </p:sp>
      <p:sp>
        <p:nvSpPr>
          <p:cNvPr id="4" name="Date Placeholder 9"/>
          <p:cNvSpPr>
            <a:spLocks noGrp="1"/>
          </p:cNvSpPr>
          <p:nvPr>
            <p:ph type="dt" sz="half" idx="10"/>
          </p:nvPr>
        </p:nvSpPr>
        <p:spPr/>
        <p:txBody>
          <a:bodyPr/>
          <a:lstStyle>
            <a:lvl1pPr>
              <a:defRPr/>
            </a:lvl1pPr>
          </a:lstStyle>
          <a:p>
            <a:pPr>
              <a:defRPr/>
            </a:pPr>
            <a:fld id="{5DBD656A-697E-4EBA-83F9-E44E23DB228C}" type="datetimeFigureOut">
              <a:rPr lang="en-US"/>
              <a:pPr>
                <a:defRPr/>
              </a:pPr>
              <a:t>08/07/2014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C9F1D3DC-33BF-4DF0-ACD5-E614302C378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0E5AA83-FB07-4105-B916-8A9B3B97FE20}" type="datetimeFigureOut">
              <a:rPr lang="en-US"/>
              <a:pPr>
                <a:defRPr/>
              </a:pPr>
              <a:t>08/07/2014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72D8510B-1D71-451F-8F0B-32821046082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D2C94D33-3E51-4527-B9C7-E7BB4DB96A3B}" type="datetimeFigureOut">
              <a:rPr lang="en-US"/>
              <a:pPr>
                <a:defRPr/>
              </a:pPr>
              <a:t>08/07/2014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3C4CBF08-B4D7-46D1-A437-F185DAC807C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0DC2B53-850B-4935-8626-CBC4C3768950}" type="datetimeFigureOut">
              <a:rPr lang="en-US"/>
              <a:pPr>
                <a:defRPr/>
              </a:pPr>
              <a:t>08/07/2014</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8C93BD2D-2A47-4A4F-A51B-79FA9725EE2B}"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24AD6CD6-E360-4564-B160-6B8455DE0D94}" type="datetimeFigureOut">
              <a:rPr lang="en-US"/>
              <a:pPr>
                <a:defRPr/>
              </a:pPr>
              <a:t>08/07/2014</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877BB12F-CDEC-4890-AFD8-D3836E80F48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E61E160F-753C-4839-8631-20267C3F5E6F}" type="datetimeFigureOut">
              <a:rPr lang="en-US"/>
              <a:pPr>
                <a:defRPr/>
              </a:pPr>
              <a:t>08/07/2014</a:t>
            </a:fld>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F6904108-F2C1-4F2F-84A1-E6E2A7E40F9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0A54878-FC96-4684-9D8F-86DB3847F1DB}" type="datetimeFigureOut">
              <a:rPr lang="en-US"/>
              <a:pPr>
                <a:defRPr/>
              </a:pPr>
              <a:t>08/07/2014</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ADA23C3D-078B-4E2A-BE07-05B94978074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8248122-B892-4AE9-8D20-0FDA386F0AEB}" type="datetimeFigureOut">
              <a:rPr lang="en-US"/>
              <a:pPr>
                <a:defRPr/>
              </a:pPr>
              <a:t>08/07/2014</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A0E9127C-235C-4720-B760-2CC43616197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7063"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a:spLocks noChangeArrowheads="1"/>
          </p:cNvSpPr>
          <p:nvPr/>
        </p:nvSpPr>
        <p:spPr bwMode="auto">
          <a:xfrm rot="420000" flipV="1">
            <a:off x="8005763" y="5359400"/>
            <a:ext cx="153987" cy="155575"/>
          </a:xfrm>
          <a:prstGeom prst="rtTriangle">
            <a:avLst/>
          </a:prstGeom>
          <a:solidFill>
            <a:srgbClr val="FFFFFF"/>
          </a:solidFill>
          <a:ln w="12700" algn="ctr">
            <a:solidFill>
              <a:srgbClr val="FFFFFF"/>
            </a:solidFill>
            <a:bevel/>
            <a:headEnd/>
            <a:tailEnd/>
          </a:ln>
          <a:effectLst>
            <a:outerShdw dist="6350" dir="12899787" algn="tl" rotWithShape="0">
              <a:srgbClr val="000000">
                <a:alpha val="46999"/>
              </a:srgbClr>
            </a:outerShdw>
          </a:effectLst>
        </p:spPr>
        <p:txBody>
          <a:bodyPr rot="10800000" anchor="ctr"/>
          <a:lstStyle/>
          <a:p>
            <a:pPr algn="ctr" fontAlgn="auto">
              <a:spcBef>
                <a:spcPts val="0"/>
              </a:spcBef>
              <a:spcAft>
                <a:spcPts val="0"/>
              </a:spcAft>
              <a:defRPr/>
            </a:pPr>
            <a:endParaRPr lang="en-US">
              <a:solidFill>
                <a:schemeClr val="lt1"/>
              </a:solidFill>
              <a:latin typeface="+mn-lt"/>
            </a:endParaRPr>
          </a:p>
        </p:txBody>
      </p:sp>
      <p:sp>
        <p:nvSpPr>
          <p:cNvPr id="7" name="Freeform 6"/>
          <p:cNvSpPr>
            <a:spLocks/>
          </p:cNvSpPr>
          <p:nvPr/>
        </p:nvSpPr>
        <p:spPr bwMode="auto">
          <a:xfrm flipV="1">
            <a:off x="-11113" y="5816600"/>
            <a:ext cx="9166226"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F78F820-1846-4646-8CD8-0C3CC707AE41}" type="datetimeFigureOut">
              <a:rPr lang="en-US"/>
              <a:pPr>
                <a:defRPr/>
              </a:pPr>
              <a:t>08/07/2014</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4F6A8C0-5C83-4D13-A583-6A7551708B7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1113" y="-7938"/>
            <a:ext cx="9166226"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8C1A7269-D352-4E51-B9D1-A0D58AFF1506}" type="datetimeFigureOut">
              <a:rPr lang="en-US"/>
              <a:pPr>
                <a:defRPr/>
              </a:pPr>
              <a:t>08/07/2014</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799AB311-EEDE-4DF8-BF11-E642B88A65EB}" type="slidenum">
              <a:rPr lang="en-GB"/>
              <a:pPr>
                <a:defRPr/>
              </a:pPr>
              <a:t>‹#›</a:t>
            </a:fld>
            <a:endParaRPr lang="en-GB"/>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7" r:id="rId9"/>
    <p:sldLayoutId id="2147483924" r:id="rId10"/>
    <p:sldLayoutId id="2147483925" r:id="rId11"/>
    <p:sldLayoutId id="2147483926"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ctrTitle"/>
          </p:nvPr>
        </p:nvSpPr>
        <p:spPr>
          <a:xfrm>
            <a:off x="179512" y="3356992"/>
            <a:ext cx="8964488" cy="2520280"/>
          </a:xfrm>
        </p:spPr>
        <p:txBody>
          <a:bodyPr tIns="45720" rIns="0"/>
          <a:lstStyle/>
          <a:p>
            <a:pPr algn="ctr">
              <a:defRPr/>
            </a:pPr>
            <a:r>
              <a:rPr lang="en-GB" sz="2150" dirty="0" smtClean="0">
                <a:solidFill>
                  <a:srgbClr val="32598A"/>
                </a:solidFill>
                <a:effectLst/>
                <a:latin typeface="Verdana" pitchFamily="34" charset="0"/>
              </a:rPr>
              <a:t>Mark Roscrow</a:t>
            </a:r>
            <a:br>
              <a:rPr lang="en-GB" sz="2150" dirty="0" smtClean="0">
                <a:solidFill>
                  <a:srgbClr val="32598A"/>
                </a:solidFill>
                <a:effectLst/>
                <a:latin typeface="Verdana" pitchFamily="34" charset="0"/>
              </a:rPr>
            </a:br>
            <a:r>
              <a:rPr lang="en-GB" sz="2150" dirty="0" smtClean="0">
                <a:solidFill>
                  <a:srgbClr val="D1AE7D"/>
                </a:solidFill>
                <a:effectLst/>
                <a:latin typeface="Verdana" pitchFamily="34" charset="0"/>
              </a:rPr>
              <a:t>Director of Procurement Services, NWSSP</a:t>
            </a:r>
            <a:br>
              <a:rPr lang="en-GB" sz="2150" dirty="0" smtClean="0">
                <a:solidFill>
                  <a:srgbClr val="D1AE7D"/>
                </a:solidFill>
                <a:effectLst/>
                <a:latin typeface="Verdana" pitchFamily="34" charset="0"/>
              </a:rPr>
            </a:br>
            <a:r>
              <a:rPr lang="en-GB" sz="2150" dirty="0" smtClean="0">
                <a:solidFill>
                  <a:srgbClr val="D1AE7D"/>
                </a:solidFill>
                <a:effectLst/>
                <a:latin typeface="Verdana" pitchFamily="34" charset="0"/>
              </a:rPr>
              <a:t/>
            </a:r>
            <a:br>
              <a:rPr lang="en-GB" sz="2150" dirty="0" smtClean="0">
                <a:solidFill>
                  <a:srgbClr val="D1AE7D"/>
                </a:solidFill>
                <a:effectLst/>
                <a:latin typeface="Verdana" pitchFamily="34" charset="0"/>
              </a:rPr>
            </a:br>
            <a:endParaRPr lang="en-GB" sz="2150" dirty="0" smtClean="0">
              <a:solidFill>
                <a:srgbClr val="D1AE7D"/>
              </a:solidFill>
              <a:effectLst/>
              <a:latin typeface="Verdana" pitchFamily="34" charset="0"/>
            </a:endParaRPr>
          </a:p>
        </p:txBody>
      </p:sp>
      <p:pic>
        <p:nvPicPr>
          <p:cNvPr id="5123" name="Picture 2" descr="Y:\Catherine\Shared Services Workstreams\Logos\Shared Services.jpg"/>
          <p:cNvPicPr>
            <a:picLocks noChangeAspect="1" noChangeArrowheads="1"/>
          </p:cNvPicPr>
          <p:nvPr/>
        </p:nvPicPr>
        <p:blipFill>
          <a:blip r:embed="rId2" cstate="print"/>
          <a:srcRect/>
          <a:stretch>
            <a:fillRect/>
          </a:stretch>
        </p:blipFill>
        <p:spPr bwMode="auto">
          <a:xfrm>
            <a:off x="6510338" y="5857875"/>
            <a:ext cx="2633662" cy="1000125"/>
          </a:xfrm>
          <a:prstGeom prst="rect">
            <a:avLst/>
          </a:prstGeom>
          <a:noFill/>
          <a:ln w="9525">
            <a:noFill/>
            <a:miter lim="800000"/>
            <a:headEnd/>
            <a:tailEnd/>
          </a:ln>
        </p:spPr>
      </p:pic>
      <p:sp>
        <p:nvSpPr>
          <p:cNvPr id="4" name="Rectangle 2"/>
          <p:cNvSpPr txBox="1">
            <a:spLocks/>
          </p:cNvSpPr>
          <p:nvPr/>
        </p:nvSpPr>
        <p:spPr bwMode="auto">
          <a:xfrm>
            <a:off x="0" y="692696"/>
            <a:ext cx="9144000" cy="2952328"/>
          </a:xfrm>
          <a:prstGeom prst="rect">
            <a:avLst/>
          </a:prstGeom>
          <a:noFill/>
          <a:ln w="9525">
            <a:noFill/>
            <a:miter lim="800000"/>
            <a:headEnd/>
            <a:tailEnd/>
          </a:ln>
        </p:spPr>
        <p:txBody>
          <a:bodyPr lIns="0" rIns="0" bIns="0" anchor="b">
            <a:normAutofit fontScale="90000" lnSpcReduction="20000"/>
            <a:scene3d>
              <a:camera prst="orthographicFront"/>
              <a:lightRig rig="freezing" dir="t">
                <a:rot lat="0" lon="0" rev="5640000"/>
              </a:lightRig>
            </a:scene3d>
            <a:sp3d prstMaterial="flat">
              <a:bevelT w="38100" h="38100"/>
              <a:contourClr>
                <a:schemeClr val="tx2"/>
              </a:contourClr>
            </a:sp3d>
          </a:bodyPr>
          <a:lstStyle/>
          <a:p>
            <a:pPr algn="ctr" eaLnBrk="0" hangingPunct="0">
              <a:defRPr/>
            </a:pPr>
            <a:r>
              <a:rPr lang="en-GB" sz="4000" b="1" dirty="0">
                <a:solidFill>
                  <a:srgbClr val="32598A"/>
                </a:solidFill>
                <a:latin typeface="Verdana" pitchFamily="34" charset="0"/>
                <a:ea typeface="+mj-ea"/>
                <a:cs typeface="+mj-cs"/>
              </a:rPr>
              <a:t>NHS Wales Shared Services </a:t>
            </a:r>
          </a:p>
          <a:p>
            <a:pPr algn="ctr" eaLnBrk="0" hangingPunct="0">
              <a:defRPr/>
            </a:pPr>
            <a:r>
              <a:rPr lang="en-GB" sz="4000" b="1" dirty="0">
                <a:solidFill>
                  <a:srgbClr val="32598A"/>
                </a:solidFill>
                <a:latin typeface="Verdana" pitchFamily="34" charset="0"/>
                <a:ea typeface="+mj-ea"/>
                <a:cs typeface="+mj-cs"/>
              </a:rPr>
              <a:t/>
            </a:r>
            <a:br>
              <a:rPr lang="en-GB" sz="4000" b="1" dirty="0">
                <a:solidFill>
                  <a:srgbClr val="32598A"/>
                </a:solidFill>
                <a:latin typeface="Verdana" pitchFamily="34" charset="0"/>
                <a:ea typeface="+mj-ea"/>
                <a:cs typeface="+mj-cs"/>
              </a:rPr>
            </a:br>
            <a:r>
              <a:rPr lang="en-GB" sz="4000" b="1" dirty="0">
                <a:solidFill>
                  <a:srgbClr val="D1AE7D"/>
                </a:solidFill>
                <a:latin typeface="Verdana" pitchFamily="34" charset="0"/>
                <a:ea typeface="+mj-ea"/>
                <a:cs typeface="+mj-cs"/>
              </a:rPr>
              <a:t>30</a:t>
            </a:r>
            <a:r>
              <a:rPr lang="en-GB" sz="4000" b="1" baseline="30000" dirty="0">
                <a:solidFill>
                  <a:srgbClr val="D1AE7D"/>
                </a:solidFill>
                <a:latin typeface="Verdana" pitchFamily="34" charset="0"/>
                <a:ea typeface="+mj-ea"/>
                <a:cs typeface="+mj-cs"/>
              </a:rPr>
              <a:t>th</a:t>
            </a:r>
            <a:r>
              <a:rPr lang="en-GB" sz="4000" b="1" dirty="0">
                <a:solidFill>
                  <a:srgbClr val="D1AE7D"/>
                </a:solidFill>
                <a:latin typeface="Verdana" pitchFamily="34" charset="0"/>
                <a:ea typeface="+mj-ea"/>
                <a:cs typeface="+mj-cs"/>
              </a:rPr>
              <a:t> June 2014</a:t>
            </a:r>
          </a:p>
          <a:p>
            <a:pPr algn="ctr" eaLnBrk="0" hangingPunct="0">
              <a:defRPr/>
            </a:pPr>
            <a:endParaRPr lang="en-GB" sz="4000" b="1" dirty="0">
              <a:solidFill>
                <a:srgbClr val="D1AE7D"/>
              </a:solidFill>
              <a:latin typeface="Verdana" pitchFamily="34" charset="0"/>
              <a:ea typeface="+mj-ea"/>
              <a:cs typeface="+mj-cs"/>
            </a:endParaRPr>
          </a:p>
          <a:p>
            <a:pPr algn="ctr" eaLnBrk="0" hangingPunct="0">
              <a:defRPr/>
            </a:pPr>
            <a:r>
              <a:rPr lang="en-GB" sz="4000" b="1" dirty="0" err="1">
                <a:solidFill>
                  <a:srgbClr val="32598A"/>
                </a:solidFill>
                <a:latin typeface="Verdana" pitchFamily="34" charset="0"/>
              </a:rPr>
              <a:t>MediWales</a:t>
            </a:r>
            <a:endParaRPr lang="en-GB" sz="4000" b="1" dirty="0">
              <a:solidFill>
                <a:srgbClr val="32598A"/>
              </a:solidFill>
              <a:latin typeface="Verdana" pitchFamily="34" charset="0"/>
            </a:endParaRPr>
          </a:p>
          <a:p>
            <a:pPr algn="ctr" eaLnBrk="0" hangingPunct="0">
              <a:defRPr/>
            </a:pPr>
            <a:r>
              <a:rPr lang="en-GB" sz="4000" b="1" dirty="0">
                <a:solidFill>
                  <a:srgbClr val="32598A"/>
                </a:solidFill>
                <a:latin typeface="Verdana" pitchFamily="34" charset="0"/>
              </a:rPr>
              <a:t> NHS Procurement Event</a:t>
            </a:r>
            <a:endParaRPr lang="en-GB" sz="4000" b="1" dirty="0">
              <a:solidFill>
                <a:srgbClr val="D1AE7D"/>
              </a:solidFill>
              <a:latin typeface="Verdana" pitchFamily="34"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graphicFrame>
        <p:nvGraphicFramePr>
          <p:cNvPr id="2050" name="Object 4"/>
          <p:cNvGraphicFramePr>
            <a:graphicFrameLocks noChangeAspect="1"/>
          </p:cNvGraphicFramePr>
          <p:nvPr/>
        </p:nvGraphicFramePr>
        <p:xfrm>
          <a:off x="827088" y="1271588"/>
          <a:ext cx="7370762" cy="5586412"/>
        </p:xfrm>
        <a:graphic>
          <a:graphicData uri="http://schemas.openxmlformats.org/presentationml/2006/ole">
            <mc:AlternateContent xmlns:mc="http://schemas.openxmlformats.org/markup-compatibility/2006">
              <mc:Choice xmlns:v="urn:schemas-microsoft-com:vml" Requires="v">
                <p:oleObj spid="_x0000_s2052" name="Visio" r:id="rId3" imgW="10487149" imgH="7353714" progId="Visio.Drawing.6">
                  <p:embed/>
                </p:oleObj>
              </mc:Choice>
              <mc:Fallback>
                <p:oleObj name="Visio" r:id="rId3" imgW="10487149" imgH="7353714"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r="12001"/>
                      <a:stretch>
                        <a:fillRect/>
                      </a:stretch>
                    </p:blipFill>
                    <p:spPr bwMode="auto">
                      <a:xfrm>
                        <a:off x="827088" y="1271588"/>
                        <a:ext cx="7370762" cy="558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Text Box 6"/>
          <p:cNvSpPr txBox="1">
            <a:spLocks noChangeArrowheads="1"/>
          </p:cNvSpPr>
          <p:nvPr/>
        </p:nvSpPr>
        <p:spPr bwMode="auto">
          <a:xfrm>
            <a:off x="6350" y="622300"/>
            <a:ext cx="9137650" cy="646113"/>
          </a:xfrm>
          <a:prstGeom prst="rect">
            <a:avLst/>
          </a:prstGeom>
          <a:noFill/>
          <a:ln w="9525">
            <a:noFill/>
            <a:miter lim="800000"/>
            <a:headEnd/>
            <a:tailEnd/>
          </a:ln>
        </p:spPr>
        <p:txBody>
          <a:bodyPr>
            <a:spAutoFit/>
          </a:bodyPr>
          <a:lstStyle/>
          <a:p>
            <a:pPr algn="ctr"/>
            <a:r>
              <a:rPr lang="en-GB" sz="3600" b="1">
                <a:solidFill>
                  <a:srgbClr val="D1AE7D"/>
                </a:solidFill>
                <a:latin typeface="Verdana" pitchFamily="34" charset="0"/>
              </a:rPr>
              <a:t>P2P and Links to Procedures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a:stCxn id="7" idx="2"/>
            <a:endCxn id="12" idx="0"/>
          </p:cNvCxnSpPr>
          <p:nvPr/>
        </p:nvCxnSpPr>
        <p:spPr>
          <a:xfrm>
            <a:off x="1116013" y="3644900"/>
            <a:ext cx="0" cy="10795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3635375" y="1484313"/>
            <a:ext cx="1800225" cy="4318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t>NWSSP Director</a:t>
            </a:r>
          </a:p>
        </p:txBody>
      </p:sp>
      <p:sp>
        <p:nvSpPr>
          <p:cNvPr id="5" name="Rounded Rectangle 4"/>
          <p:cNvSpPr/>
          <p:nvPr/>
        </p:nvSpPr>
        <p:spPr>
          <a:xfrm>
            <a:off x="3492500" y="2060575"/>
            <a:ext cx="2087563"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t>NWSSP  Director </a:t>
            </a:r>
            <a:br>
              <a:rPr lang="en-GB" sz="1100" dirty="0"/>
            </a:br>
            <a:r>
              <a:rPr lang="en-GB" sz="1100" dirty="0"/>
              <a:t>- Procurement Services</a:t>
            </a:r>
          </a:p>
        </p:txBody>
      </p:sp>
      <p:sp>
        <p:nvSpPr>
          <p:cNvPr id="6" name="Rounded Rectangle 5"/>
          <p:cNvSpPr/>
          <p:nvPr/>
        </p:nvSpPr>
        <p:spPr>
          <a:xfrm>
            <a:off x="7524750" y="2060575"/>
            <a:ext cx="1223963" cy="576263"/>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schemeClr val="tx1"/>
                </a:solidFill>
              </a:rPr>
              <a:t>Corporate (PA/Quality/IT)</a:t>
            </a:r>
          </a:p>
        </p:txBody>
      </p:sp>
      <p:sp>
        <p:nvSpPr>
          <p:cNvPr id="7" name="Rounded Rectangle 6"/>
          <p:cNvSpPr/>
          <p:nvPr/>
        </p:nvSpPr>
        <p:spPr>
          <a:xfrm>
            <a:off x="323850" y="3068638"/>
            <a:ext cx="1584325" cy="57626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tx1"/>
                </a:solidFill>
              </a:rPr>
              <a:t>Deputy Director PS/Head of NHS Engagement</a:t>
            </a:r>
          </a:p>
        </p:txBody>
      </p:sp>
      <p:sp>
        <p:nvSpPr>
          <p:cNvPr id="8" name="Rounded Rectangle 7"/>
          <p:cNvSpPr/>
          <p:nvPr/>
        </p:nvSpPr>
        <p:spPr>
          <a:xfrm>
            <a:off x="2987675" y="3068638"/>
            <a:ext cx="1584325" cy="57626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tx1"/>
                </a:solidFill>
              </a:rPr>
              <a:t>Heads of Sourcing</a:t>
            </a:r>
          </a:p>
        </p:txBody>
      </p:sp>
      <p:sp>
        <p:nvSpPr>
          <p:cNvPr id="9" name="Rounded Rectangle 8"/>
          <p:cNvSpPr/>
          <p:nvPr/>
        </p:nvSpPr>
        <p:spPr>
          <a:xfrm>
            <a:off x="5364163" y="3068638"/>
            <a:ext cx="1584325" cy="57626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tx1"/>
                </a:solidFill>
              </a:rPr>
              <a:t>Head of Supply Chain</a:t>
            </a:r>
          </a:p>
        </p:txBody>
      </p:sp>
      <p:sp>
        <p:nvSpPr>
          <p:cNvPr id="10" name="Rounded Rectangle 9"/>
          <p:cNvSpPr/>
          <p:nvPr/>
        </p:nvSpPr>
        <p:spPr>
          <a:xfrm>
            <a:off x="7164388" y="3068638"/>
            <a:ext cx="1584325" cy="57626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tx1"/>
                </a:solidFill>
              </a:rPr>
              <a:t>Head of Accounts Payable</a:t>
            </a:r>
          </a:p>
        </p:txBody>
      </p:sp>
      <p:sp>
        <p:nvSpPr>
          <p:cNvPr id="11" name="Rounded Rectangle 10"/>
          <p:cNvSpPr/>
          <p:nvPr/>
        </p:nvSpPr>
        <p:spPr>
          <a:xfrm>
            <a:off x="323850" y="4005263"/>
            <a:ext cx="1584325" cy="57626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tx1"/>
                </a:solidFill>
              </a:rPr>
              <a:t>Heads of Procurement</a:t>
            </a:r>
          </a:p>
        </p:txBody>
      </p:sp>
      <p:sp>
        <p:nvSpPr>
          <p:cNvPr id="12" name="Rounded Rectangle 11"/>
          <p:cNvSpPr/>
          <p:nvPr/>
        </p:nvSpPr>
        <p:spPr>
          <a:xfrm>
            <a:off x="323850" y="4724400"/>
            <a:ext cx="1584325" cy="576263"/>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tx1"/>
                </a:solidFill>
              </a:rPr>
              <a:t>Local Procurement Teams</a:t>
            </a:r>
          </a:p>
        </p:txBody>
      </p:sp>
      <p:sp>
        <p:nvSpPr>
          <p:cNvPr id="13" name="Rounded Rectangle 12"/>
          <p:cNvSpPr/>
          <p:nvPr/>
        </p:nvSpPr>
        <p:spPr>
          <a:xfrm>
            <a:off x="2051050" y="4005263"/>
            <a:ext cx="792163" cy="576262"/>
          </a:xfrm>
          <a:prstGeom prst="roundRect">
            <a:avLst/>
          </a:prstGeom>
          <a:solidFill>
            <a:srgbClr val="FFFF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schemeClr val="tx1"/>
                </a:solidFill>
              </a:rPr>
              <a:t>Medical/ Clinical Team</a:t>
            </a:r>
          </a:p>
        </p:txBody>
      </p:sp>
      <p:sp>
        <p:nvSpPr>
          <p:cNvPr id="14" name="Rounded Rectangle 13"/>
          <p:cNvSpPr/>
          <p:nvPr/>
        </p:nvSpPr>
        <p:spPr>
          <a:xfrm>
            <a:off x="2916238" y="4005263"/>
            <a:ext cx="1079500" cy="576262"/>
          </a:xfrm>
          <a:prstGeom prst="roundRect">
            <a:avLst/>
          </a:prstGeom>
          <a:solidFill>
            <a:srgbClr val="92D05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schemeClr val="tx1"/>
                </a:solidFill>
              </a:rPr>
              <a:t>Non-Medical/ Maintenance Team</a:t>
            </a:r>
          </a:p>
        </p:txBody>
      </p:sp>
      <p:sp>
        <p:nvSpPr>
          <p:cNvPr id="15" name="Rounded Rectangle 14"/>
          <p:cNvSpPr/>
          <p:nvPr/>
        </p:nvSpPr>
        <p:spPr>
          <a:xfrm>
            <a:off x="4067175" y="4005263"/>
            <a:ext cx="792163" cy="576262"/>
          </a:xfrm>
          <a:prstGeom prst="roundRect">
            <a:avLst/>
          </a:prstGeom>
          <a:solidFill>
            <a:schemeClr val="accent4">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schemeClr val="tx1"/>
                </a:solidFill>
              </a:rPr>
              <a:t>Projects/ Capital Team</a:t>
            </a:r>
          </a:p>
        </p:txBody>
      </p:sp>
      <p:sp>
        <p:nvSpPr>
          <p:cNvPr id="16" name="Rounded Rectangle 15"/>
          <p:cNvSpPr/>
          <p:nvPr/>
        </p:nvSpPr>
        <p:spPr>
          <a:xfrm>
            <a:off x="4932363" y="4005263"/>
            <a:ext cx="1079500" cy="576262"/>
          </a:xfrm>
          <a:prstGeom prst="roundRect">
            <a:avLst/>
          </a:prstGeom>
          <a:solidFill>
            <a:srgbClr val="DC90CC"/>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schemeClr val="tx1"/>
                </a:solidFill>
              </a:rPr>
              <a:t>Pharmacy, Appliances &amp; Home Services Team</a:t>
            </a:r>
          </a:p>
        </p:txBody>
      </p:sp>
      <p:sp>
        <p:nvSpPr>
          <p:cNvPr id="17" name="Rounded Rectangle 16"/>
          <p:cNvSpPr/>
          <p:nvPr/>
        </p:nvSpPr>
        <p:spPr>
          <a:xfrm>
            <a:off x="4859338" y="5084763"/>
            <a:ext cx="792162" cy="57626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schemeClr val="tx1"/>
                </a:solidFill>
              </a:rPr>
              <a:t>South West Region</a:t>
            </a:r>
          </a:p>
        </p:txBody>
      </p:sp>
      <p:sp>
        <p:nvSpPr>
          <p:cNvPr id="19" name="Rounded Rectangle 18"/>
          <p:cNvSpPr/>
          <p:nvPr/>
        </p:nvSpPr>
        <p:spPr>
          <a:xfrm>
            <a:off x="6659563" y="5084763"/>
            <a:ext cx="792162" cy="57626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schemeClr val="tx1"/>
                </a:solidFill>
              </a:rPr>
              <a:t>North Region</a:t>
            </a:r>
          </a:p>
        </p:txBody>
      </p:sp>
      <p:sp>
        <p:nvSpPr>
          <p:cNvPr id="20" name="Rounded Rectangle 19"/>
          <p:cNvSpPr/>
          <p:nvPr/>
        </p:nvSpPr>
        <p:spPr>
          <a:xfrm>
            <a:off x="5759450" y="5084763"/>
            <a:ext cx="792163" cy="57626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schemeClr val="tx1"/>
                </a:solidFill>
              </a:rPr>
              <a:t>South East Region</a:t>
            </a:r>
          </a:p>
        </p:txBody>
      </p:sp>
      <p:sp>
        <p:nvSpPr>
          <p:cNvPr id="21" name="Rounded Rectangle 20"/>
          <p:cNvSpPr/>
          <p:nvPr/>
        </p:nvSpPr>
        <p:spPr>
          <a:xfrm>
            <a:off x="8027988" y="3932238"/>
            <a:ext cx="865187" cy="57626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schemeClr val="tx1"/>
                </a:solidFill>
              </a:rPr>
              <a:t>E-Enablement Team</a:t>
            </a:r>
          </a:p>
        </p:txBody>
      </p:sp>
      <p:sp>
        <p:nvSpPr>
          <p:cNvPr id="22" name="Rounded Rectangle 21"/>
          <p:cNvSpPr/>
          <p:nvPr/>
        </p:nvSpPr>
        <p:spPr>
          <a:xfrm>
            <a:off x="7164388" y="3932238"/>
            <a:ext cx="792162" cy="57626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schemeClr val="tx1"/>
                </a:solidFill>
              </a:rPr>
              <a:t>Accounts Payable Teams</a:t>
            </a:r>
          </a:p>
        </p:txBody>
      </p:sp>
      <p:cxnSp>
        <p:nvCxnSpPr>
          <p:cNvPr id="29" name="Straight Connector 28"/>
          <p:cNvCxnSpPr>
            <a:stCxn id="5" idx="3"/>
            <a:endCxn id="6" idx="1"/>
          </p:cNvCxnSpPr>
          <p:nvPr/>
        </p:nvCxnSpPr>
        <p:spPr>
          <a:xfrm>
            <a:off x="5580063" y="2347913"/>
            <a:ext cx="19446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2"/>
            <a:endCxn id="5" idx="0"/>
          </p:cNvCxnSpPr>
          <p:nvPr/>
        </p:nvCxnSpPr>
        <p:spPr>
          <a:xfrm>
            <a:off x="4535488" y="1916113"/>
            <a:ext cx="0" cy="144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5" idx="2"/>
            <a:endCxn id="7" idx="0"/>
          </p:cNvCxnSpPr>
          <p:nvPr/>
        </p:nvCxnSpPr>
        <p:spPr>
          <a:xfrm rot="5400000">
            <a:off x="2609851" y="1143000"/>
            <a:ext cx="431800" cy="341947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5" idx="2"/>
            <a:endCxn id="8" idx="0"/>
          </p:cNvCxnSpPr>
          <p:nvPr/>
        </p:nvCxnSpPr>
        <p:spPr>
          <a:xfrm rot="5400000">
            <a:off x="3941763" y="2474913"/>
            <a:ext cx="431800" cy="75565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5" idx="2"/>
            <a:endCxn id="9" idx="0"/>
          </p:cNvCxnSpPr>
          <p:nvPr/>
        </p:nvCxnSpPr>
        <p:spPr>
          <a:xfrm rot="16200000" flipH="1">
            <a:off x="5130007" y="2042319"/>
            <a:ext cx="431800" cy="162083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5" idx="2"/>
            <a:endCxn id="10" idx="0"/>
          </p:cNvCxnSpPr>
          <p:nvPr/>
        </p:nvCxnSpPr>
        <p:spPr>
          <a:xfrm rot="16200000" flipH="1">
            <a:off x="6030119" y="1142207"/>
            <a:ext cx="431800" cy="342106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3" idx="0"/>
            <a:endCxn id="8" idx="2"/>
          </p:cNvCxnSpPr>
          <p:nvPr/>
        </p:nvCxnSpPr>
        <p:spPr>
          <a:xfrm rot="5400000" flipH="1" flipV="1">
            <a:off x="2933700" y="3159125"/>
            <a:ext cx="360363" cy="133191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4" idx="0"/>
            <a:endCxn id="8" idx="2"/>
          </p:cNvCxnSpPr>
          <p:nvPr/>
        </p:nvCxnSpPr>
        <p:spPr>
          <a:xfrm rot="5400000" flipH="1" flipV="1">
            <a:off x="3437731" y="3663157"/>
            <a:ext cx="360363" cy="32385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15" idx="0"/>
            <a:endCxn id="8" idx="2"/>
          </p:cNvCxnSpPr>
          <p:nvPr/>
        </p:nvCxnSpPr>
        <p:spPr>
          <a:xfrm rot="16200000" flipV="1">
            <a:off x="3941762" y="3482976"/>
            <a:ext cx="360363" cy="68421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16" idx="0"/>
            <a:endCxn id="8" idx="2"/>
          </p:cNvCxnSpPr>
          <p:nvPr/>
        </p:nvCxnSpPr>
        <p:spPr>
          <a:xfrm rot="16200000" flipV="1">
            <a:off x="4445794" y="2978944"/>
            <a:ext cx="360363" cy="169227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9" idx="2"/>
            <a:endCxn id="17" idx="0"/>
          </p:cNvCxnSpPr>
          <p:nvPr/>
        </p:nvCxnSpPr>
        <p:spPr>
          <a:xfrm rot="5400000">
            <a:off x="4986337" y="3914776"/>
            <a:ext cx="1439863" cy="900112"/>
          </a:xfrm>
          <a:prstGeom prst="bentConnector3">
            <a:avLst>
              <a:gd name="adj1" fmla="val 81746"/>
            </a:avLst>
          </a:prstGeom>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9" idx="2"/>
            <a:endCxn id="19" idx="0"/>
          </p:cNvCxnSpPr>
          <p:nvPr/>
        </p:nvCxnSpPr>
        <p:spPr>
          <a:xfrm rot="16200000" flipH="1">
            <a:off x="5886450" y="3914775"/>
            <a:ext cx="1439863" cy="900113"/>
          </a:xfrm>
          <a:prstGeom prst="bentConnector3">
            <a:avLst>
              <a:gd name="adj1" fmla="val 81746"/>
            </a:avLst>
          </a:prstGeom>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22" idx="0"/>
            <a:endCxn id="10" idx="2"/>
          </p:cNvCxnSpPr>
          <p:nvPr/>
        </p:nvCxnSpPr>
        <p:spPr>
          <a:xfrm rot="5400000" flipH="1" flipV="1">
            <a:off x="7614444" y="3590131"/>
            <a:ext cx="287338" cy="39687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21" idx="0"/>
            <a:endCxn id="10" idx="2"/>
          </p:cNvCxnSpPr>
          <p:nvPr/>
        </p:nvCxnSpPr>
        <p:spPr>
          <a:xfrm rot="16200000" flipV="1">
            <a:off x="8064500" y="3536950"/>
            <a:ext cx="287338" cy="50323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9" idx="2"/>
            <a:endCxn id="20" idx="0"/>
          </p:cNvCxnSpPr>
          <p:nvPr/>
        </p:nvCxnSpPr>
        <p:spPr>
          <a:xfrm>
            <a:off x="6156325" y="3644900"/>
            <a:ext cx="0" cy="1439863"/>
          </a:xfrm>
          <a:prstGeom prst="line">
            <a:avLst/>
          </a:prstGeom>
        </p:spPr>
        <p:style>
          <a:lnRef idx="1">
            <a:schemeClr val="accent1"/>
          </a:lnRef>
          <a:fillRef idx="0">
            <a:schemeClr val="accent1"/>
          </a:fillRef>
          <a:effectRef idx="0">
            <a:schemeClr val="accent1"/>
          </a:effectRef>
          <a:fontRef idx="minor">
            <a:schemeClr val="tx1"/>
          </a:fontRef>
        </p:style>
      </p:cxnSp>
      <p:sp>
        <p:nvSpPr>
          <p:cNvPr id="13348" name="TextBox 83"/>
          <p:cNvSpPr txBox="1">
            <a:spLocks noChangeArrowheads="1"/>
          </p:cNvSpPr>
          <p:nvPr/>
        </p:nvSpPr>
        <p:spPr bwMode="auto">
          <a:xfrm>
            <a:off x="0" y="115888"/>
            <a:ext cx="9144000" cy="1201737"/>
          </a:xfrm>
          <a:prstGeom prst="rect">
            <a:avLst/>
          </a:prstGeom>
          <a:noFill/>
          <a:ln w="9525">
            <a:noFill/>
            <a:miter lim="800000"/>
            <a:headEnd/>
            <a:tailEnd/>
          </a:ln>
        </p:spPr>
        <p:txBody>
          <a:bodyPr>
            <a:spAutoFit/>
          </a:bodyPr>
          <a:lstStyle/>
          <a:p>
            <a:pPr algn="ctr"/>
            <a:r>
              <a:rPr lang="en-GB" sz="3600" b="1">
                <a:solidFill>
                  <a:srgbClr val="D1AE7D"/>
                </a:solidFill>
                <a:latin typeface="Verdana" pitchFamily="34" charset="0"/>
              </a:rPr>
              <a:t>Procurement Services </a:t>
            </a:r>
          </a:p>
          <a:p>
            <a:pPr algn="ctr"/>
            <a:r>
              <a:rPr lang="en-GB" sz="3600" b="1">
                <a:solidFill>
                  <a:srgbClr val="D1AE7D"/>
                </a:solidFill>
                <a:latin typeface="Verdana" pitchFamily="34" charset="0"/>
              </a:rPr>
              <a:t>Structure 2014</a:t>
            </a:r>
          </a:p>
        </p:txBody>
      </p:sp>
      <p:sp>
        <p:nvSpPr>
          <p:cNvPr id="85" name="Rounded Rectangle 84"/>
          <p:cNvSpPr/>
          <p:nvPr/>
        </p:nvSpPr>
        <p:spPr>
          <a:xfrm>
            <a:off x="179388" y="2060575"/>
            <a:ext cx="1223962" cy="576263"/>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schemeClr val="tx1"/>
                </a:solidFill>
              </a:rPr>
              <a:t>Finance Support </a:t>
            </a:r>
            <a:r>
              <a:rPr lang="en-GB" sz="1000" i="1" dirty="0">
                <a:solidFill>
                  <a:schemeClr val="tx1"/>
                </a:solidFill>
              </a:rPr>
              <a:t>(Link into SSP Corp Finance team)</a:t>
            </a:r>
          </a:p>
        </p:txBody>
      </p:sp>
      <p:cxnSp>
        <p:nvCxnSpPr>
          <p:cNvPr id="87" name="Elbow Connector 86"/>
          <p:cNvCxnSpPr>
            <a:stCxn id="7" idx="1"/>
            <a:endCxn id="85" idx="1"/>
          </p:cNvCxnSpPr>
          <p:nvPr/>
        </p:nvCxnSpPr>
        <p:spPr>
          <a:xfrm rot="10800000">
            <a:off x="179388" y="2347913"/>
            <a:ext cx="144462" cy="1008062"/>
          </a:xfrm>
          <a:prstGeom prst="bentConnector3">
            <a:avLst>
              <a:gd name="adj1" fmla="val 146296"/>
            </a:avLst>
          </a:prstGeom>
        </p:spPr>
        <p:style>
          <a:lnRef idx="1">
            <a:schemeClr val="accent1"/>
          </a:lnRef>
          <a:fillRef idx="0">
            <a:schemeClr val="accent1"/>
          </a:fillRef>
          <a:effectRef idx="0">
            <a:schemeClr val="accent1"/>
          </a:effectRef>
          <a:fontRef idx="minor">
            <a:schemeClr val="tx1"/>
          </a:fontRef>
        </p:style>
      </p:cxnSp>
      <p:pic>
        <p:nvPicPr>
          <p:cNvPr id="13351" name="Picture 2" descr="Y:\Catherine\Shared Services Workstreams\Logos\Shared Services.jpg"/>
          <p:cNvPicPr>
            <a:picLocks noChangeAspect="1" noChangeArrowheads="1"/>
          </p:cNvPicPr>
          <p:nvPr/>
        </p:nvPicPr>
        <p:blipFill>
          <a:blip r:embed="rId2" cstate="print"/>
          <a:srcRect/>
          <a:stretch>
            <a:fillRect/>
          </a:stretch>
        </p:blipFill>
        <p:spPr bwMode="auto">
          <a:xfrm>
            <a:off x="6510338" y="5857875"/>
            <a:ext cx="2633662" cy="10001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0" y="714375"/>
            <a:ext cx="9144000" cy="638175"/>
          </a:xfrm>
        </p:spPr>
        <p:txBody>
          <a:bodyPr/>
          <a:lstStyle/>
          <a:p>
            <a:pPr algn="ctr"/>
            <a:r>
              <a:rPr lang="en-GB" sz="3600" b="1" smtClean="0">
                <a:solidFill>
                  <a:srgbClr val="D1AE7D"/>
                </a:solidFill>
                <a:latin typeface="Verdana" pitchFamily="34" charset="0"/>
              </a:rPr>
              <a:t>Procurement Services Locations</a:t>
            </a:r>
          </a:p>
        </p:txBody>
      </p:sp>
      <p:pic>
        <p:nvPicPr>
          <p:cNvPr id="14339" name="Picture 3"/>
          <p:cNvPicPr>
            <a:picLocks noChangeAspect="1" noChangeArrowheads="1"/>
          </p:cNvPicPr>
          <p:nvPr/>
        </p:nvPicPr>
        <p:blipFill>
          <a:blip r:embed="rId2" cstate="print"/>
          <a:srcRect l="27875" t="18240" r="27550" b="18344"/>
          <a:stretch>
            <a:fillRect/>
          </a:stretch>
        </p:blipFill>
        <p:spPr bwMode="auto">
          <a:xfrm>
            <a:off x="4445000" y="1773238"/>
            <a:ext cx="4303713" cy="4895850"/>
          </a:xfrm>
          <a:prstGeom prst="rect">
            <a:avLst/>
          </a:prstGeom>
          <a:noFill/>
          <a:ln w="9525" algn="in">
            <a:noFill/>
            <a:miter lim="800000"/>
            <a:headEnd/>
            <a:tailEnd/>
          </a:ln>
        </p:spPr>
      </p:pic>
      <p:sp>
        <p:nvSpPr>
          <p:cNvPr id="14340" name="Text Box 4"/>
          <p:cNvSpPr txBox="1">
            <a:spLocks noChangeArrowheads="1"/>
          </p:cNvSpPr>
          <p:nvPr/>
        </p:nvSpPr>
        <p:spPr bwMode="auto">
          <a:xfrm>
            <a:off x="7180263" y="2486025"/>
            <a:ext cx="311150" cy="366713"/>
          </a:xfrm>
          <a:prstGeom prst="rect">
            <a:avLst/>
          </a:prstGeom>
          <a:noFill/>
          <a:ln w="9525">
            <a:noFill/>
            <a:miter lim="800000"/>
            <a:headEnd/>
            <a:tailEnd/>
          </a:ln>
        </p:spPr>
        <p:txBody>
          <a:bodyPr wrap="none">
            <a:spAutoFit/>
          </a:bodyPr>
          <a:lstStyle/>
          <a:p>
            <a:r>
              <a:rPr lang="en-GB"/>
              <a:t>1</a:t>
            </a:r>
          </a:p>
        </p:txBody>
      </p:sp>
      <p:sp>
        <p:nvSpPr>
          <p:cNvPr id="14341" name="Text Box 5"/>
          <p:cNvSpPr txBox="1">
            <a:spLocks noChangeArrowheads="1"/>
          </p:cNvSpPr>
          <p:nvPr/>
        </p:nvSpPr>
        <p:spPr bwMode="auto">
          <a:xfrm>
            <a:off x="7396163" y="3997325"/>
            <a:ext cx="311150" cy="366713"/>
          </a:xfrm>
          <a:prstGeom prst="rect">
            <a:avLst/>
          </a:prstGeom>
          <a:noFill/>
          <a:ln w="9525">
            <a:noFill/>
            <a:miter lim="800000"/>
            <a:headEnd/>
            <a:tailEnd/>
          </a:ln>
        </p:spPr>
        <p:txBody>
          <a:bodyPr wrap="none">
            <a:spAutoFit/>
          </a:bodyPr>
          <a:lstStyle/>
          <a:p>
            <a:r>
              <a:rPr lang="en-GB"/>
              <a:t>2</a:t>
            </a:r>
          </a:p>
        </p:txBody>
      </p:sp>
      <p:sp>
        <p:nvSpPr>
          <p:cNvPr id="14342" name="Text Box 6"/>
          <p:cNvSpPr txBox="1">
            <a:spLocks noChangeArrowheads="1"/>
          </p:cNvSpPr>
          <p:nvPr/>
        </p:nvSpPr>
        <p:spPr bwMode="auto">
          <a:xfrm>
            <a:off x="6172200" y="4933950"/>
            <a:ext cx="311150" cy="366713"/>
          </a:xfrm>
          <a:prstGeom prst="rect">
            <a:avLst/>
          </a:prstGeom>
          <a:noFill/>
          <a:ln w="9525">
            <a:noFill/>
            <a:miter lim="800000"/>
            <a:headEnd/>
            <a:tailEnd/>
          </a:ln>
        </p:spPr>
        <p:txBody>
          <a:bodyPr wrap="none">
            <a:spAutoFit/>
          </a:bodyPr>
          <a:lstStyle/>
          <a:p>
            <a:r>
              <a:rPr lang="en-GB"/>
              <a:t>3</a:t>
            </a:r>
          </a:p>
        </p:txBody>
      </p:sp>
      <p:sp>
        <p:nvSpPr>
          <p:cNvPr id="14343" name="Text Box 7"/>
          <p:cNvSpPr txBox="1">
            <a:spLocks noChangeArrowheads="1"/>
          </p:cNvSpPr>
          <p:nvPr/>
        </p:nvSpPr>
        <p:spPr bwMode="auto">
          <a:xfrm>
            <a:off x="6821488" y="5791200"/>
            <a:ext cx="311150" cy="366713"/>
          </a:xfrm>
          <a:prstGeom prst="rect">
            <a:avLst/>
          </a:prstGeom>
          <a:noFill/>
          <a:ln w="9525">
            <a:noFill/>
            <a:miter lim="800000"/>
            <a:headEnd/>
            <a:tailEnd/>
          </a:ln>
        </p:spPr>
        <p:txBody>
          <a:bodyPr wrap="none">
            <a:spAutoFit/>
          </a:bodyPr>
          <a:lstStyle/>
          <a:p>
            <a:r>
              <a:rPr lang="en-GB"/>
              <a:t>4</a:t>
            </a:r>
          </a:p>
        </p:txBody>
      </p:sp>
      <p:sp>
        <p:nvSpPr>
          <p:cNvPr id="14344" name="Text Box 8"/>
          <p:cNvSpPr txBox="1">
            <a:spLocks noChangeArrowheads="1"/>
          </p:cNvSpPr>
          <p:nvPr/>
        </p:nvSpPr>
        <p:spPr bwMode="auto">
          <a:xfrm>
            <a:off x="7396163" y="5726113"/>
            <a:ext cx="311150" cy="366712"/>
          </a:xfrm>
          <a:prstGeom prst="rect">
            <a:avLst/>
          </a:prstGeom>
          <a:noFill/>
          <a:ln w="9525">
            <a:noFill/>
            <a:miter lim="800000"/>
            <a:headEnd/>
            <a:tailEnd/>
          </a:ln>
        </p:spPr>
        <p:txBody>
          <a:bodyPr wrap="none">
            <a:spAutoFit/>
          </a:bodyPr>
          <a:lstStyle/>
          <a:p>
            <a:r>
              <a:rPr lang="en-GB"/>
              <a:t>5</a:t>
            </a:r>
          </a:p>
        </p:txBody>
      </p:sp>
      <p:sp>
        <p:nvSpPr>
          <p:cNvPr id="14345" name="Text Box 9"/>
          <p:cNvSpPr txBox="1">
            <a:spLocks noChangeArrowheads="1"/>
          </p:cNvSpPr>
          <p:nvPr/>
        </p:nvSpPr>
        <p:spPr bwMode="auto">
          <a:xfrm>
            <a:off x="8021638" y="5654675"/>
            <a:ext cx="311150" cy="366713"/>
          </a:xfrm>
          <a:prstGeom prst="rect">
            <a:avLst/>
          </a:prstGeom>
          <a:noFill/>
          <a:ln w="9525">
            <a:noFill/>
            <a:miter lim="800000"/>
            <a:headEnd/>
            <a:tailEnd/>
          </a:ln>
        </p:spPr>
        <p:txBody>
          <a:bodyPr wrap="none">
            <a:spAutoFit/>
          </a:bodyPr>
          <a:lstStyle/>
          <a:p>
            <a:r>
              <a:rPr lang="en-GB"/>
              <a:t>7</a:t>
            </a:r>
          </a:p>
        </p:txBody>
      </p:sp>
      <p:sp>
        <p:nvSpPr>
          <p:cNvPr id="14346" name="Text Box 10"/>
          <p:cNvSpPr txBox="1">
            <a:spLocks noChangeArrowheads="1"/>
          </p:cNvSpPr>
          <p:nvPr/>
        </p:nvSpPr>
        <p:spPr bwMode="auto">
          <a:xfrm>
            <a:off x="7685088" y="6230938"/>
            <a:ext cx="311150" cy="366712"/>
          </a:xfrm>
          <a:prstGeom prst="rect">
            <a:avLst/>
          </a:prstGeom>
          <a:noFill/>
          <a:ln w="9525">
            <a:noFill/>
            <a:miter lim="800000"/>
            <a:headEnd/>
            <a:tailEnd/>
          </a:ln>
        </p:spPr>
        <p:txBody>
          <a:bodyPr wrap="none">
            <a:spAutoFit/>
          </a:bodyPr>
          <a:lstStyle/>
          <a:p>
            <a:r>
              <a:rPr lang="en-GB"/>
              <a:t>8</a:t>
            </a:r>
          </a:p>
        </p:txBody>
      </p:sp>
      <p:sp>
        <p:nvSpPr>
          <p:cNvPr id="14347" name="Text Box 11"/>
          <p:cNvSpPr txBox="1">
            <a:spLocks noChangeArrowheads="1"/>
          </p:cNvSpPr>
          <p:nvPr/>
        </p:nvSpPr>
        <p:spPr bwMode="auto">
          <a:xfrm>
            <a:off x="7302500" y="6302375"/>
            <a:ext cx="311150" cy="366713"/>
          </a:xfrm>
          <a:prstGeom prst="rect">
            <a:avLst/>
          </a:prstGeom>
          <a:noFill/>
          <a:ln w="9525">
            <a:noFill/>
            <a:miter lim="800000"/>
            <a:headEnd/>
            <a:tailEnd/>
          </a:ln>
        </p:spPr>
        <p:txBody>
          <a:bodyPr wrap="none">
            <a:spAutoFit/>
          </a:bodyPr>
          <a:lstStyle/>
          <a:p>
            <a:r>
              <a:rPr lang="en-GB"/>
              <a:t>6</a:t>
            </a:r>
          </a:p>
        </p:txBody>
      </p:sp>
      <p:graphicFrame>
        <p:nvGraphicFramePr>
          <p:cNvPr id="113676" name="Group 12"/>
          <p:cNvGraphicFramePr>
            <a:graphicFrameLocks noGrp="1"/>
          </p:cNvGraphicFramePr>
          <p:nvPr>
            <p:ph idx="1"/>
          </p:nvPr>
        </p:nvGraphicFramePr>
        <p:xfrm>
          <a:off x="357188" y="1785938"/>
          <a:ext cx="4752975" cy="3136902"/>
        </p:xfrm>
        <a:graphic>
          <a:graphicData uri="http://schemas.openxmlformats.org/drawingml/2006/table">
            <a:tbl>
              <a:tblPr/>
              <a:tblGrid>
                <a:gridCol w="3887788"/>
                <a:gridCol w="865187"/>
              </a:tblGrid>
              <a:tr h="357188">
                <a:tc gridSpan="2">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GB" sz="1500" b="1" i="0" u="none" strike="noStrike" cap="none" normalizeH="0" baseline="0" dirty="0" smtClean="0">
                          <a:ln>
                            <a:noFill/>
                          </a:ln>
                          <a:solidFill>
                            <a:srgbClr val="D1AE7D"/>
                          </a:solidFill>
                          <a:effectLst/>
                          <a:latin typeface="Verdana" pitchFamily="34" charset="0"/>
                        </a:rPr>
                        <a:t>Procurement Locations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2598A"/>
                    </a:solidFill>
                  </a:tcPr>
                </a:tc>
                <a:tc hMerge="1">
                  <a:txBody>
                    <a:bodyPr/>
                    <a:lstStyle/>
                    <a:p>
                      <a:endParaRPr lang="en-GB"/>
                    </a:p>
                  </a:txBody>
                  <a:tcPr/>
                </a:tc>
              </a:tr>
              <a:tr h="339725">
                <a:tc>
                  <a:txBody>
                    <a:bodyPr/>
                    <a:lstStyle/>
                    <a:p>
                      <a:pPr marL="533400" marR="0" lvl="0" indent="-53340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GB" sz="1300" b="0" i="0" u="none" strike="noStrike" cap="none" normalizeH="0" baseline="0" smtClean="0">
                          <a:ln>
                            <a:noFill/>
                          </a:ln>
                          <a:solidFill>
                            <a:schemeClr val="tx1"/>
                          </a:solidFill>
                          <a:effectLst/>
                          <a:latin typeface="Verdana" pitchFamily="34" charset="0"/>
                        </a:rPr>
                        <a:t>1. Betsi Cadwaladr University LHB/WAST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GB" sz="1300" b="0" i="0" u="none" strike="noStrike" cap="none" normalizeH="0" baseline="0" smtClean="0">
                          <a:ln>
                            <a:noFill/>
                          </a:ln>
                          <a:solidFill>
                            <a:schemeClr val="tx1"/>
                          </a:solidFill>
                          <a:effectLst/>
                          <a:latin typeface="Verdana" pitchFamily="34" charset="0"/>
                        </a:rPr>
                        <a:t>3 Sites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533400" marR="0" lvl="0" indent="-53340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GB" sz="1300" b="0" i="0" u="none" strike="noStrike" cap="none" normalizeH="0" baseline="0" smtClean="0">
                          <a:ln>
                            <a:noFill/>
                          </a:ln>
                          <a:solidFill>
                            <a:schemeClr val="tx1"/>
                          </a:solidFill>
                          <a:effectLst/>
                          <a:latin typeface="Verdana" pitchFamily="34" charset="0"/>
                        </a:rPr>
                        <a:t>2. Powys LHB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GB" sz="1300" b="0" i="0" u="none" strike="noStrike" cap="none" normalizeH="0" baseline="0" dirty="0" smtClean="0">
                          <a:ln>
                            <a:noFill/>
                          </a:ln>
                          <a:solidFill>
                            <a:schemeClr val="tx1"/>
                          </a:solidFill>
                          <a:effectLst/>
                          <a:latin typeface="Verdana" pitchFamily="34" charset="0"/>
                        </a:rPr>
                        <a:t>0 Sites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533400" marR="0" lvl="0" indent="-53340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GB" sz="1300" b="0" i="0" u="none" strike="noStrike" cap="none" normalizeH="0" baseline="0" smtClean="0">
                          <a:ln>
                            <a:noFill/>
                          </a:ln>
                          <a:solidFill>
                            <a:schemeClr val="tx1"/>
                          </a:solidFill>
                          <a:effectLst/>
                          <a:latin typeface="Verdana" pitchFamily="34" charset="0"/>
                        </a:rPr>
                        <a:t>3. Hywel Dda LHB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GB" sz="1300" b="0" i="0" u="none" strike="noStrike" cap="none" normalizeH="0" baseline="0" smtClean="0">
                          <a:ln>
                            <a:noFill/>
                          </a:ln>
                          <a:solidFill>
                            <a:schemeClr val="tx1"/>
                          </a:solidFill>
                          <a:effectLst/>
                          <a:latin typeface="Verdana" pitchFamily="34" charset="0"/>
                        </a:rPr>
                        <a:t>5 Sites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533400" marR="0" lvl="0" indent="-53340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GB" sz="1300" b="0" i="0" u="none" strike="noStrike" cap="none" normalizeH="0" baseline="0" smtClean="0">
                          <a:ln>
                            <a:noFill/>
                          </a:ln>
                          <a:solidFill>
                            <a:schemeClr val="tx1"/>
                          </a:solidFill>
                          <a:effectLst/>
                          <a:latin typeface="Verdana" pitchFamily="34" charset="0"/>
                        </a:rPr>
                        <a:t>4. Abertawe Bro Morgannwg  University LHB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GB" sz="1300" b="0" i="0" u="none" strike="noStrike" cap="none" normalizeH="0" baseline="0" smtClean="0">
                          <a:ln>
                            <a:noFill/>
                          </a:ln>
                          <a:solidFill>
                            <a:schemeClr val="tx1"/>
                          </a:solidFill>
                          <a:effectLst/>
                          <a:latin typeface="Verdana" pitchFamily="34" charset="0"/>
                        </a:rPr>
                        <a:t>5 Sites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533400" marR="0" lvl="0" indent="-53340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GB" sz="1300" b="0" i="0" u="none" strike="noStrike" cap="none" normalizeH="0" baseline="0" smtClean="0">
                          <a:ln>
                            <a:noFill/>
                          </a:ln>
                          <a:solidFill>
                            <a:schemeClr val="tx1"/>
                          </a:solidFill>
                          <a:effectLst/>
                          <a:latin typeface="Verdana" pitchFamily="34" charset="0"/>
                        </a:rPr>
                        <a:t>5. Cwm Taf LHB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GB" sz="1300" b="0" i="0" u="none" strike="noStrike" cap="none" normalizeH="0" baseline="0" dirty="0" smtClean="0">
                          <a:ln>
                            <a:noFill/>
                          </a:ln>
                          <a:solidFill>
                            <a:schemeClr val="tx1"/>
                          </a:solidFill>
                          <a:effectLst/>
                          <a:latin typeface="Verdana" pitchFamily="34" charset="0"/>
                        </a:rPr>
                        <a:t>3 Site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533400" marR="0" lvl="0" indent="-53340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GB" sz="1300" b="0" i="0" u="none" strike="noStrike" cap="none" normalizeH="0" baseline="0" smtClean="0">
                          <a:ln>
                            <a:noFill/>
                          </a:ln>
                          <a:solidFill>
                            <a:schemeClr val="tx1"/>
                          </a:solidFill>
                          <a:effectLst/>
                          <a:latin typeface="Verdana" pitchFamily="34" charset="0"/>
                        </a:rPr>
                        <a:t>6. Cardiff &amp; Vale University LHB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GB" sz="1300" b="0" i="0" u="none" strike="noStrike" cap="none" normalizeH="0" baseline="0" dirty="0" smtClean="0">
                          <a:ln>
                            <a:noFill/>
                          </a:ln>
                          <a:solidFill>
                            <a:schemeClr val="tx1"/>
                          </a:solidFill>
                          <a:effectLst/>
                          <a:latin typeface="Verdana" pitchFamily="34" charset="0"/>
                        </a:rPr>
                        <a:t>2 Site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a:txBody>
                    <a:bodyPr/>
                    <a:lstStyle/>
                    <a:p>
                      <a:pPr marL="533400" marR="0" lvl="0" indent="-53340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GB" sz="1300" b="0" i="0" u="none" strike="noStrike" cap="none" normalizeH="0" baseline="0" smtClean="0">
                          <a:ln>
                            <a:noFill/>
                          </a:ln>
                          <a:solidFill>
                            <a:schemeClr val="tx1"/>
                          </a:solidFill>
                          <a:effectLst/>
                          <a:latin typeface="Verdana" pitchFamily="34" charset="0"/>
                        </a:rPr>
                        <a:t>7. Aneurin Bevan LHB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GB" sz="1300" b="0" i="0" u="none" strike="noStrike" cap="none" normalizeH="0" baseline="0" dirty="0" smtClean="0">
                          <a:ln>
                            <a:noFill/>
                          </a:ln>
                          <a:solidFill>
                            <a:schemeClr val="tx1"/>
                          </a:solidFill>
                          <a:effectLst/>
                          <a:latin typeface="Verdana" pitchFamily="34" charset="0"/>
                        </a:rPr>
                        <a:t>2 Sites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533400" marR="0" lvl="0" indent="-53340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GB" sz="1300" b="0" i="0" u="none" strike="noStrike" cap="none" normalizeH="0" baseline="0" smtClean="0">
                          <a:ln>
                            <a:noFill/>
                          </a:ln>
                          <a:solidFill>
                            <a:schemeClr val="tx1"/>
                          </a:solidFill>
                          <a:effectLst/>
                          <a:latin typeface="Verdana" pitchFamily="34" charset="0"/>
                        </a:rPr>
                        <a:t>8. Velindre NHS Trust/Public Health Wales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GB" sz="1300" b="0" i="0" u="none" strike="noStrike" cap="none" normalizeH="0" baseline="0" dirty="0" smtClean="0">
                          <a:ln>
                            <a:noFill/>
                          </a:ln>
                          <a:solidFill>
                            <a:schemeClr val="tx1"/>
                          </a:solidFill>
                          <a:effectLst/>
                          <a:latin typeface="Verdana" pitchFamily="34" charset="0"/>
                        </a:rPr>
                        <a:t>3 Sites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79" name="Text Box 43"/>
          <p:cNvSpPr txBox="1">
            <a:spLocks noChangeArrowheads="1"/>
          </p:cNvSpPr>
          <p:nvPr/>
        </p:nvSpPr>
        <p:spPr bwMode="auto">
          <a:xfrm>
            <a:off x="6588125" y="1557338"/>
            <a:ext cx="1009650" cy="366712"/>
          </a:xfrm>
          <a:prstGeom prst="rect">
            <a:avLst/>
          </a:prstGeom>
          <a:noFill/>
          <a:ln w="9525">
            <a:noFill/>
            <a:miter lim="800000"/>
            <a:headEnd/>
            <a:tailEnd/>
          </a:ln>
        </p:spPr>
        <p:txBody>
          <a:bodyPr wrap="none">
            <a:spAutoFit/>
          </a:bodyPr>
          <a:lstStyle/>
          <a:p>
            <a:r>
              <a:rPr lang="en-GB"/>
              <a:t>WALES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3" descr="09230175"/>
          <p:cNvPicPr>
            <a:picLocks noChangeAspect="1" noChangeArrowheads="1"/>
          </p:cNvPicPr>
          <p:nvPr/>
        </p:nvPicPr>
        <p:blipFill>
          <a:blip r:embed="rId2" cstate="print"/>
          <a:srcRect/>
          <a:stretch>
            <a:fillRect/>
          </a:stretch>
        </p:blipFill>
        <p:spPr bwMode="auto">
          <a:xfrm>
            <a:off x="6011863" y="5589588"/>
            <a:ext cx="1619250" cy="1268412"/>
          </a:xfrm>
          <a:prstGeom prst="rect">
            <a:avLst/>
          </a:prstGeom>
          <a:noFill/>
          <a:ln w="9525">
            <a:noFill/>
            <a:miter lim="800000"/>
            <a:headEnd/>
            <a:tailEnd/>
          </a:ln>
        </p:spPr>
      </p:pic>
      <p:pic>
        <p:nvPicPr>
          <p:cNvPr id="15363" name="Picture 10" descr="Image1"/>
          <p:cNvPicPr>
            <a:picLocks noChangeAspect="1" noChangeArrowheads="1"/>
          </p:cNvPicPr>
          <p:nvPr/>
        </p:nvPicPr>
        <p:blipFill>
          <a:blip r:embed="rId3" cstate="print"/>
          <a:srcRect/>
          <a:stretch>
            <a:fillRect/>
          </a:stretch>
        </p:blipFill>
        <p:spPr bwMode="auto">
          <a:xfrm>
            <a:off x="4284663" y="5589588"/>
            <a:ext cx="1727200" cy="1268412"/>
          </a:xfrm>
          <a:prstGeom prst="rect">
            <a:avLst/>
          </a:prstGeom>
          <a:noFill/>
          <a:ln w="9525">
            <a:noFill/>
            <a:miter lim="800000"/>
            <a:headEnd/>
            <a:tailEnd/>
          </a:ln>
        </p:spPr>
      </p:pic>
      <p:pic>
        <p:nvPicPr>
          <p:cNvPr id="15364" name="Picture 11" descr="09230173"/>
          <p:cNvPicPr>
            <a:picLocks noChangeAspect="1" noChangeArrowheads="1"/>
          </p:cNvPicPr>
          <p:nvPr/>
        </p:nvPicPr>
        <p:blipFill>
          <a:blip r:embed="rId4" cstate="print"/>
          <a:srcRect/>
          <a:stretch>
            <a:fillRect/>
          </a:stretch>
        </p:blipFill>
        <p:spPr bwMode="auto">
          <a:xfrm>
            <a:off x="7486650" y="5589588"/>
            <a:ext cx="1657350" cy="1268412"/>
          </a:xfrm>
          <a:prstGeom prst="rect">
            <a:avLst/>
          </a:prstGeom>
          <a:noFill/>
          <a:ln w="9525">
            <a:noFill/>
            <a:miter lim="800000"/>
            <a:headEnd/>
            <a:tailEnd/>
          </a:ln>
        </p:spPr>
      </p:pic>
      <p:sp>
        <p:nvSpPr>
          <p:cNvPr id="15365" name="Rectangle 2"/>
          <p:cNvSpPr>
            <a:spLocks noGrp="1"/>
          </p:cNvSpPr>
          <p:nvPr>
            <p:ph type="title"/>
          </p:nvPr>
        </p:nvSpPr>
        <p:spPr>
          <a:xfrm>
            <a:off x="0" y="428625"/>
            <a:ext cx="9144000" cy="839788"/>
          </a:xfrm>
        </p:spPr>
        <p:txBody>
          <a:bodyPr/>
          <a:lstStyle/>
          <a:p>
            <a:pPr algn="ctr"/>
            <a:r>
              <a:rPr lang="en-GB" sz="3500" b="1" smtClean="0">
                <a:solidFill>
                  <a:srgbClr val="D1AE7D"/>
                </a:solidFill>
                <a:latin typeface="Verdana" pitchFamily="34" charset="0"/>
              </a:rPr>
              <a:t>Supply Chain</a:t>
            </a:r>
          </a:p>
        </p:txBody>
      </p:sp>
      <p:sp>
        <p:nvSpPr>
          <p:cNvPr id="15366" name="Rectangle 4"/>
          <p:cNvSpPr>
            <a:spLocks noChangeArrowheads="1"/>
          </p:cNvSpPr>
          <p:nvPr/>
        </p:nvSpPr>
        <p:spPr bwMode="auto">
          <a:xfrm>
            <a:off x="571500" y="1357313"/>
            <a:ext cx="8229600" cy="4349750"/>
          </a:xfrm>
          <a:prstGeom prst="rect">
            <a:avLst/>
          </a:prstGeom>
          <a:noFill/>
          <a:ln w="9525">
            <a:noFill/>
            <a:miter lim="800000"/>
            <a:headEnd/>
            <a:tailEnd/>
          </a:ln>
        </p:spPr>
        <p:txBody>
          <a:bodyPr/>
          <a:lstStyle/>
          <a:p>
            <a:pPr marL="355600" indent="-355600" eaLnBrk="0" hangingPunct="0">
              <a:spcBef>
                <a:spcPct val="20000"/>
              </a:spcBef>
              <a:buClr>
                <a:srgbClr val="0BD0D9"/>
              </a:buClr>
              <a:buSzPct val="95000"/>
              <a:buFont typeface="Wingdings 2" pitchFamily="18" charset="2"/>
              <a:buNone/>
            </a:pPr>
            <a:r>
              <a:rPr lang="en-GB" sz="2000" u="sng">
                <a:latin typeface="Verdana" pitchFamily="34" charset="0"/>
              </a:rPr>
              <a:t>Storage and Distribution Division</a:t>
            </a:r>
          </a:p>
          <a:p>
            <a:pPr marL="355600" indent="-355600" eaLnBrk="0" hangingPunct="0">
              <a:spcBef>
                <a:spcPct val="20000"/>
              </a:spcBef>
              <a:buClr>
                <a:srgbClr val="0BD0D9"/>
              </a:buClr>
              <a:buSzPct val="95000"/>
              <a:buFont typeface="Wingdings 2" pitchFamily="18" charset="2"/>
              <a:buNone/>
            </a:pPr>
            <a:endParaRPr lang="en-GB" sz="11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Locations:- </a:t>
            </a:r>
          </a:p>
          <a:p>
            <a:pPr marL="820738" lvl="1" indent="-285750" eaLnBrk="0" hangingPunct="0">
              <a:spcBef>
                <a:spcPct val="20000"/>
              </a:spcBef>
              <a:buClr>
                <a:srgbClr val="32568A"/>
              </a:buClr>
              <a:buSzPct val="85000"/>
              <a:buFont typeface="Wingdings 2" pitchFamily="18" charset="2"/>
              <a:buChar char=""/>
            </a:pPr>
            <a:r>
              <a:rPr lang="en-GB" sz="2000">
                <a:latin typeface="Verdana" pitchFamily="34" charset="0"/>
              </a:rPr>
              <a:t>Main Stores</a:t>
            </a:r>
          </a:p>
          <a:p>
            <a:pPr marL="1228725" lvl="2" indent="-228600" eaLnBrk="0" hangingPunct="0">
              <a:spcBef>
                <a:spcPct val="20000"/>
              </a:spcBef>
              <a:buClr>
                <a:srgbClr val="D1AE7D"/>
              </a:buClr>
              <a:buSzPct val="70000"/>
              <a:buFont typeface="Wingdings 2" pitchFamily="18" charset="2"/>
              <a:buChar char=""/>
            </a:pPr>
            <a:r>
              <a:rPr lang="en-GB">
                <a:latin typeface="Verdana" pitchFamily="34" charset="0"/>
              </a:rPr>
              <a:t>Bridgend, Denbigh and Cwmbran</a:t>
            </a:r>
          </a:p>
          <a:p>
            <a:pPr marL="1228725" lvl="2" indent="-228600" eaLnBrk="0" hangingPunct="0">
              <a:spcBef>
                <a:spcPct val="20000"/>
              </a:spcBef>
              <a:buClr>
                <a:srgbClr val="D1AE7D"/>
              </a:buClr>
              <a:buSzPct val="70000"/>
              <a:buFont typeface="Wingdings 2" pitchFamily="18" charset="2"/>
              <a:buChar char=""/>
            </a:pPr>
            <a:r>
              <a:rPr lang="en-GB">
                <a:latin typeface="Verdana" pitchFamily="34" charset="0"/>
              </a:rPr>
              <a:t>R&amp;D Locations</a:t>
            </a:r>
          </a:p>
          <a:p>
            <a:pPr marL="1228725" lvl="2" indent="-228600" eaLnBrk="0" hangingPunct="0">
              <a:spcBef>
                <a:spcPct val="20000"/>
              </a:spcBef>
              <a:buClr>
                <a:srgbClr val="D1AE7D"/>
              </a:buClr>
              <a:buSzPct val="70000"/>
              <a:buFont typeface="Wingdings 2" pitchFamily="18" charset="2"/>
              <a:buChar char=""/>
            </a:pPr>
            <a:r>
              <a:rPr lang="en-GB">
                <a:latin typeface="Verdana" pitchFamily="34" charset="0"/>
              </a:rPr>
              <a:t>Flu Resilience location for WAG</a:t>
            </a:r>
          </a:p>
          <a:p>
            <a:pPr marL="355600" indent="-355600" algn="ctr" eaLnBrk="0" hangingPunct="0">
              <a:spcBef>
                <a:spcPct val="20000"/>
              </a:spcBef>
              <a:buClr>
                <a:srgbClr val="0BD0D9"/>
              </a:buClr>
              <a:buSzPct val="95000"/>
              <a:buFont typeface="Wingdings 2" pitchFamily="18" charset="2"/>
              <a:buNone/>
            </a:pPr>
            <a:r>
              <a:rPr lang="en-GB" sz="2000">
                <a:latin typeface="Verdana" pitchFamily="34" charset="0"/>
              </a:rPr>
              <a:t>All operating using Oracle</a:t>
            </a:r>
          </a:p>
          <a:p>
            <a:pPr marL="355600" indent="-355600" algn="ctr" eaLnBrk="0" hangingPunct="0">
              <a:spcBef>
                <a:spcPct val="20000"/>
              </a:spcBef>
              <a:buClr>
                <a:srgbClr val="0BD0D9"/>
              </a:buClr>
              <a:buSzPct val="95000"/>
              <a:buFont typeface="Wingdings 2" pitchFamily="18" charset="2"/>
              <a:buNone/>
            </a:pPr>
            <a:endParaRPr lang="en-GB" sz="1500">
              <a:latin typeface="Verdana" pitchFamily="34" charset="0"/>
            </a:endParaRPr>
          </a:p>
          <a:p>
            <a:pPr marL="820738" lvl="1" indent="-285750" eaLnBrk="0" hangingPunct="0">
              <a:spcBef>
                <a:spcPct val="20000"/>
              </a:spcBef>
              <a:buClr>
                <a:srgbClr val="32568A"/>
              </a:buClr>
              <a:buSzPct val="85000"/>
              <a:buFont typeface="Wingdings 2" pitchFamily="18" charset="2"/>
              <a:buChar char=""/>
            </a:pPr>
            <a:r>
              <a:rPr lang="en-GB" sz="2000">
                <a:latin typeface="Verdana" pitchFamily="34" charset="0"/>
              </a:rPr>
              <a:t>Main Role</a:t>
            </a:r>
          </a:p>
          <a:p>
            <a:pPr marL="1228725" lvl="2" indent="-228600" eaLnBrk="0" hangingPunct="0">
              <a:spcBef>
                <a:spcPct val="20000"/>
              </a:spcBef>
              <a:buClr>
                <a:srgbClr val="D1AE7D"/>
              </a:buClr>
              <a:buSzPct val="70000"/>
              <a:buFont typeface="Wingdings 2" pitchFamily="18" charset="2"/>
              <a:buChar char=""/>
            </a:pPr>
            <a:r>
              <a:rPr lang="en-GB">
                <a:latin typeface="Verdana" pitchFamily="34" charset="0"/>
              </a:rPr>
              <a:t>Storage and Delivery Service across All NHS Sites</a:t>
            </a:r>
          </a:p>
          <a:p>
            <a:pPr marL="355600" indent="-355600" eaLnBrk="0" hangingPunct="0">
              <a:spcBef>
                <a:spcPct val="20000"/>
              </a:spcBef>
              <a:buClr>
                <a:srgbClr val="0BD0D9"/>
              </a:buClr>
              <a:buSzPct val="95000"/>
              <a:buFont typeface="Wingdings 2" pitchFamily="18" charset="2"/>
              <a:buNone/>
            </a:pPr>
            <a:r>
              <a:rPr lang="en-GB" sz="2000">
                <a:latin typeface="Verdana" pitchFamily="34" charset="0"/>
              </a:rPr>
              <a:t>Including Cervical Screening Service to Hospital GP Clinics etc</a:t>
            </a:r>
          </a:p>
        </p:txBody>
      </p:sp>
      <p:pic>
        <p:nvPicPr>
          <p:cNvPr id="15367" name="Picture 9" descr="New Unit 1 017"/>
          <p:cNvPicPr>
            <a:picLocks noChangeAspect="1" noChangeArrowheads="1"/>
          </p:cNvPicPr>
          <p:nvPr/>
        </p:nvPicPr>
        <p:blipFill>
          <a:blip r:embed="rId5" cstate="print"/>
          <a:srcRect/>
          <a:stretch>
            <a:fillRect/>
          </a:stretch>
        </p:blipFill>
        <p:spPr bwMode="auto">
          <a:xfrm>
            <a:off x="1619250" y="5589588"/>
            <a:ext cx="1514475" cy="1268412"/>
          </a:xfrm>
          <a:prstGeom prst="rect">
            <a:avLst/>
          </a:prstGeom>
          <a:noFill/>
          <a:ln w="9525">
            <a:noFill/>
            <a:miter lim="800000"/>
            <a:headEnd/>
            <a:tailEnd/>
          </a:ln>
        </p:spPr>
      </p:pic>
      <p:pic>
        <p:nvPicPr>
          <p:cNvPr id="15368" name="Picture 12" descr="06100160"/>
          <p:cNvPicPr>
            <a:picLocks noChangeAspect="1" noChangeArrowheads="1"/>
          </p:cNvPicPr>
          <p:nvPr/>
        </p:nvPicPr>
        <p:blipFill>
          <a:blip r:embed="rId6" cstate="print"/>
          <a:srcRect t="12535" b="9366"/>
          <a:stretch>
            <a:fillRect/>
          </a:stretch>
        </p:blipFill>
        <p:spPr bwMode="auto">
          <a:xfrm>
            <a:off x="3132138" y="5589588"/>
            <a:ext cx="1217612" cy="1268412"/>
          </a:xfrm>
          <a:prstGeom prst="rect">
            <a:avLst/>
          </a:prstGeom>
          <a:noFill/>
          <a:ln w="9525">
            <a:noFill/>
            <a:miter lim="800000"/>
            <a:headEnd/>
            <a:tailEnd/>
          </a:ln>
        </p:spPr>
      </p:pic>
      <p:pic>
        <p:nvPicPr>
          <p:cNvPr id="15369" name="Picture 8" descr="New unit1 013"/>
          <p:cNvPicPr>
            <a:picLocks noChangeAspect="1" noChangeArrowheads="1"/>
          </p:cNvPicPr>
          <p:nvPr/>
        </p:nvPicPr>
        <p:blipFill>
          <a:blip r:embed="rId7" cstate="print"/>
          <a:srcRect/>
          <a:stretch>
            <a:fillRect/>
          </a:stretch>
        </p:blipFill>
        <p:spPr bwMode="auto">
          <a:xfrm>
            <a:off x="0" y="5589588"/>
            <a:ext cx="1619250" cy="12684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0" y="571500"/>
            <a:ext cx="9144000" cy="709613"/>
          </a:xfrm>
        </p:spPr>
        <p:txBody>
          <a:bodyPr/>
          <a:lstStyle/>
          <a:p>
            <a:pPr algn="ctr"/>
            <a:r>
              <a:rPr lang="en-GB" sz="3700" b="1" smtClean="0">
                <a:solidFill>
                  <a:srgbClr val="D1AE7D"/>
                </a:solidFill>
                <a:latin typeface="Verdana" pitchFamily="34" charset="0"/>
              </a:rPr>
              <a:t>Sourcing</a:t>
            </a:r>
            <a:endParaRPr lang="en-GB" sz="3700" b="1" smtClean="0">
              <a:solidFill>
                <a:srgbClr val="FF0000"/>
              </a:solidFill>
              <a:latin typeface="Verdana" pitchFamily="34" charset="0"/>
            </a:endParaRPr>
          </a:p>
        </p:txBody>
      </p:sp>
      <p:sp>
        <p:nvSpPr>
          <p:cNvPr id="16387" name="Rectangle 4"/>
          <p:cNvSpPr>
            <a:spLocks noChangeArrowheads="1"/>
          </p:cNvSpPr>
          <p:nvPr/>
        </p:nvSpPr>
        <p:spPr bwMode="auto">
          <a:xfrm>
            <a:off x="500063" y="1714500"/>
            <a:ext cx="8229600" cy="4525963"/>
          </a:xfrm>
          <a:prstGeom prst="rect">
            <a:avLst/>
          </a:prstGeom>
          <a:noFill/>
          <a:ln w="9525">
            <a:noFill/>
            <a:miter lim="800000"/>
            <a:headEnd/>
            <a:tailEnd/>
          </a:ln>
        </p:spPr>
        <p:txBody>
          <a:bodyPr/>
          <a:lstStyle/>
          <a:p>
            <a:pPr marL="355600" indent="-355600" eaLnBrk="0" hangingPunct="0">
              <a:spcBef>
                <a:spcPct val="20000"/>
              </a:spcBef>
              <a:buClr>
                <a:srgbClr val="0BD0D9"/>
              </a:buClr>
              <a:buSzPct val="95000"/>
              <a:buFont typeface="Wingdings 2" pitchFamily="18" charset="2"/>
              <a:buNone/>
              <a:defRPr/>
            </a:pPr>
            <a:r>
              <a:rPr lang="en-GB" sz="2000" u="sng" dirty="0">
                <a:latin typeface="Verdana" pitchFamily="34" charset="0"/>
              </a:rPr>
              <a:t>Contracting part of Procurement</a:t>
            </a:r>
          </a:p>
          <a:p>
            <a:pPr marL="355600" indent="-355600" eaLnBrk="0" hangingPunct="0">
              <a:spcBef>
                <a:spcPct val="20000"/>
              </a:spcBef>
              <a:buClr>
                <a:srgbClr val="0BD0D9"/>
              </a:buClr>
              <a:buSzPct val="95000"/>
              <a:buFont typeface="Wingdings 2" pitchFamily="18" charset="2"/>
              <a:buNone/>
              <a:defRPr/>
            </a:pPr>
            <a:endParaRPr lang="en-GB" sz="2000" dirty="0">
              <a:latin typeface="Verdana" pitchFamily="34" charset="0"/>
            </a:endParaRPr>
          </a:p>
          <a:p>
            <a:pPr marL="355600" indent="-355600" eaLnBrk="0" hangingPunct="0">
              <a:spcBef>
                <a:spcPct val="20000"/>
              </a:spcBef>
              <a:buClr>
                <a:srgbClr val="32568A"/>
              </a:buClr>
              <a:buSzPct val="95000"/>
              <a:buFont typeface="Wingdings 2" pitchFamily="18" charset="2"/>
              <a:buChar char=""/>
              <a:defRPr/>
            </a:pPr>
            <a:r>
              <a:rPr lang="en-GB" sz="2000" dirty="0">
                <a:latin typeface="Verdana" pitchFamily="34" charset="0"/>
              </a:rPr>
              <a:t>1000’s of Contracts </a:t>
            </a:r>
          </a:p>
          <a:p>
            <a:pPr marL="355600" indent="-355600" eaLnBrk="0" hangingPunct="0">
              <a:spcBef>
                <a:spcPct val="20000"/>
              </a:spcBef>
              <a:buClr>
                <a:srgbClr val="32568A"/>
              </a:buClr>
              <a:buSzPct val="95000"/>
              <a:buFont typeface="Wingdings 2" pitchFamily="18" charset="2"/>
              <a:buNone/>
              <a:defRPr/>
            </a:pPr>
            <a:endParaRPr lang="en-GB" dirty="0">
              <a:latin typeface="Verdana" pitchFamily="34" charset="0"/>
            </a:endParaRPr>
          </a:p>
          <a:p>
            <a:pPr marL="355600" indent="-355600" eaLnBrk="0" hangingPunct="0">
              <a:spcBef>
                <a:spcPct val="20000"/>
              </a:spcBef>
              <a:buClr>
                <a:srgbClr val="32568A"/>
              </a:buClr>
              <a:buSzPct val="95000"/>
              <a:buFont typeface="Wingdings 2" pitchFamily="18" charset="2"/>
              <a:buChar char=""/>
              <a:defRPr/>
            </a:pPr>
            <a:r>
              <a:rPr lang="en-GB" sz="2000" dirty="0">
                <a:latin typeface="Verdana" pitchFamily="34" charset="0"/>
              </a:rPr>
              <a:t>£500m approx value</a:t>
            </a:r>
          </a:p>
          <a:p>
            <a:pPr marL="355600" indent="-355600" eaLnBrk="0" hangingPunct="0">
              <a:spcBef>
                <a:spcPct val="20000"/>
              </a:spcBef>
              <a:buClr>
                <a:srgbClr val="32568A"/>
              </a:buClr>
              <a:buSzPct val="95000"/>
              <a:buFont typeface="Wingdings 2" pitchFamily="18" charset="2"/>
              <a:buChar char=""/>
              <a:defRPr/>
            </a:pPr>
            <a:endParaRPr lang="en-GB" dirty="0">
              <a:latin typeface="Verdana" pitchFamily="34" charset="0"/>
            </a:endParaRPr>
          </a:p>
          <a:p>
            <a:pPr marL="355600" indent="-355600" eaLnBrk="0" hangingPunct="0">
              <a:spcBef>
                <a:spcPct val="20000"/>
              </a:spcBef>
              <a:buClr>
                <a:srgbClr val="32568A"/>
              </a:buClr>
              <a:buSzPct val="95000"/>
              <a:buFont typeface="Wingdings 2" pitchFamily="18" charset="2"/>
              <a:buChar char=""/>
              <a:defRPr/>
            </a:pPr>
            <a:r>
              <a:rPr lang="en-GB" sz="2000" dirty="0">
                <a:latin typeface="Verdana" pitchFamily="34" charset="0"/>
              </a:rPr>
              <a:t>Covers</a:t>
            </a:r>
          </a:p>
          <a:p>
            <a:pPr marL="820738" lvl="1" indent="-285750" eaLnBrk="0" hangingPunct="0">
              <a:spcBef>
                <a:spcPct val="20000"/>
              </a:spcBef>
              <a:buClr>
                <a:srgbClr val="D1AE7D"/>
              </a:buClr>
              <a:buSzPct val="85000"/>
              <a:buFont typeface="Wingdings 2" pitchFamily="18" charset="2"/>
              <a:buChar char=""/>
              <a:defRPr/>
            </a:pPr>
            <a:r>
              <a:rPr lang="en-GB" b="1" dirty="0">
                <a:solidFill>
                  <a:srgbClr val="FFFF00"/>
                </a:solidFill>
                <a:effectLst>
                  <a:outerShdw blurRad="38100" dist="38100" dir="2700000" algn="tl">
                    <a:srgbClr val="000000">
                      <a:alpha val="43137"/>
                    </a:srgbClr>
                  </a:outerShdw>
                </a:effectLst>
                <a:latin typeface="Verdana" pitchFamily="34" charset="0"/>
              </a:rPr>
              <a:t>Medical/Clinical</a:t>
            </a:r>
          </a:p>
          <a:p>
            <a:pPr marL="820738" lvl="1" indent="-285750" eaLnBrk="0" hangingPunct="0">
              <a:spcBef>
                <a:spcPct val="20000"/>
              </a:spcBef>
              <a:buClr>
                <a:srgbClr val="D1AE7D"/>
              </a:buClr>
              <a:buSzPct val="85000"/>
              <a:buFont typeface="Wingdings 2" pitchFamily="18" charset="2"/>
              <a:buChar char=""/>
              <a:defRPr/>
            </a:pPr>
            <a:r>
              <a:rPr lang="en-GB" b="1" dirty="0">
                <a:solidFill>
                  <a:schemeClr val="accent5">
                    <a:lumMod val="75000"/>
                  </a:schemeClr>
                </a:solidFill>
                <a:effectLst>
                  <a:outerShdw blurRad="38100" dist="38100" dir="2700000" algn="tl">
                    <a:srgbClr val="000000">
                      <a:alpha val="43137"/>
                    </a:srgbClr>
                  </a:outerShdw>
                </a:effectLst>
                <a:latin typeface="Verdana" pitchFamily="34" charset="0"/>
              </a:rPr>
              <a:t>Non Medical/Maintenance</a:t>
            </a:r>
          </a:p>
          <a:p>
            <a:pPr marL="820738" lvl="1" indent="-285750" eaLnBrk="0" hangingPunct="0">
              <a:spcBef>
                <a:spcPct val="20000"/>
              </a:spcBef>
              <a:buClr>
                <a:srgbClr val="D1AE7D"/>
              </a:buClr>
              <a:buSzPct val="85000"/>
              <a:buFont typeface="Wingdings 2" pitchFamily="18" charset="2"/>
              <a:buChar char=""/>
              <a:defRPr/>
            </a:pPr>
            <a:r>
              <a:rPr lang="en-GB" b="1" dirty="0">
                <a:solidFill>
                  <a:schemeClr val="accent4">
                    <a:lumMod val="60000"/>
                    <a:lumOff val="40000"/>
                  </a:schemeClr>
                </a:solidFill>
                <a:effectLst>
                  <a:outerShdw blurRad="38100" dist="38100" dir="2700000" algn="tl">
                    <a:srgbClr val="000000">
                      <a:alpha val="43137"/>
                    </a:srgbClr>
                  </a:outerShdw>
                </a:effectLst>
                <a:latin typeface="Verdana" pitchFamily="34" charset="0"/>
              </a:rPr>
              <a:t>Projects/Capital</a:t>
            </a:r>
          </a:p>
          <a:p>
            <a:pPr marL="820738" lvl="1" indent="-285750" eaLnBrk="0" hangingPunct="0">
              <a:spcBef>
                <a:spcPct val="20000"/>
              </a:spcBef>
              <a:buClr>
                <a:srgbClr val="D1AE7D"/>
              </a:buClr>
              <a:buSzPct val="85000"/>
              <a:buFont typeface="Wingdings 2" pitchFamily="18" charset="2"/>
              <a:buChar char=""/>
              <a:defRPr/>
            </a:pPr>
            <a:r>
              <a:rPr lang="en-GB" b="1" dirty="0">
                <a:solidFill>
                  <a:srgbClr val="DC90CC"/>
                </a:solidFill>
                <a:effectLst>
                  <a:outerShdw blurRad="38100" dist="38100" dir="2700000" algn="tl">
                    <a:srgbClr val="000000">
                      <a:alpha val="43137"/>
                    </a:srgbClr>
                  </a:outerShdw>
                </a:effectLst>
                <a:latin typeface="Verdana" pitchFamily="34" charset="0"/>
              </a:rPr>
              <a:t>Pharmacy, Appliances, Drugs and Community (PADAC)</a:t>
            </a:r>
            <a:endParaRPr lang="en-GB" b="1" dirty="0">
              <a:solidFill>
                <a:srgbClr val="DC90CC"/>
              </a:solidFill>
              <a:effectLst>
                <a:outerShdw blurRad="38100" dist="38100" dir="2700000" algn="tl">
                  <a:srgbClr val="000000">
                    <a:alpha val="43137"/>
                  </a:srgbClr>
                </a:outerShdw>
              </a:effectLst>
            </a:endParaRPr>
          </a:p>
        </p:txBody>
      </p:sp>
      <p:pic>
        <p:nvPicPr>
          <p:cNvPr id="16388" name="Picture 2" descr="Y:\Catherine\Shared Services Workstreams\Logos\Shared Services.jpg"/>
          <p:cNvPicPr>
            <a:picLocks noChangeAspect="1" noChangeArrowheads="1"/>
          </p:cNvPicPr>
          <p:nvPr/>
        </p:nvPicPr>
        <p:blipFill>
          <a:blip r:embed="rId2" cstate="print"/>
          <a:srcRect/>
          <a:stretch>
            <a:fillRect/>
          </a:stretch>
        </p:blipFill>
        <p:spPr bwMode="auto">
          <a:xfrm>
            <a:off x="6773863" y="6215063"/>
            <a:ext cx="2370137" cy="6429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l="2292" t="21542" r="43896" b="27708"/>
          <a:stretch>
            <a:fillRect/>
          </a:stretch>
        </p:blipFill>
        <p:spPr bwMode="auto">
          <a:xfrm>
            <a:off x="0" y="0"/>
            <a:ext cx="8172450" cy="3933825"/>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l="2292" t="21001" r="44016" b="8125"/>
          <a:stretch>
            <a:fillRect/>
          </a:stretch>
        </p:blipFill>
        <p:spPr bwMode="auto">
          <a:xfrm>
            <a:off x="0" y="3500438"/>
            <a:ext cx="8388350" cy="33575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0" y="115888"/>
            <a:ext cx="9144000" cy="1066800"/>
          </a:xfrm>
          <a:noFill/>
        </p:spPr>
        <p:txBody>
          <a:bodyPr/>
          <a:lstStyle/>
          <a:p>
            <a:pPr algn="ctr"/>
            <a:r>
              <a:rPr lang="en-GB" sz="3600" b="1" smtClean="0">
                <a:solidFill>
                  <a:srgbClr val="D1AE7D"/>
                </a:solidFill>
                <a:latin typeface="Verdana" pitchFamily="34" charset="0"/>
              </a:rPr>
              <a:t>Capital Team</a:t>
            </a:r>
          </a:p>
        </p:txBody>
      </p:sp>
      <p:sp>
        <p:nvSpPr>
          <p:cNvPr id="18435" name="Rectangle 4"/>
          <p:cNvSpPr>
            <a:spLocks noChangeArrowheads="1"/>
          </p:cNvSpPr>
          <p:nvPr/>
        </p:nvSpPr>
        <p:spPr bwMode="auto">
          <a:xfrm>
            <a:off x="457200" y="1484313"/>
            <a:ext cx="8229600" cy="4997450"/>
          </a:xfrm>
          <a:prstGeom prst="rect">
            <a:avLst/>
          </a:prstGeom>
          <a:noFill/>
          <a:ln w="9525">
            <a:noFill/>
            <a:miter lim="800000"/>
            <a:headEnd/>
            <a:tailEnd/>
          </a:ln>
        </p:spPr>
        <p:txBody>
          <a:bodyPr/>
          <a:lstStyle/>
          <a:p>
            <a:pPr marL="355600" indent="-355600" eaLnBrk="0" hangingPunct="0">
              <a:spcBef>
                <a:spcPct val="20000"/>
              </a:spcBef>
              <a:buClr>
                <a:srgbClr val="0BD0D9"/>
              </a:buClr>
              <a:buSzPct val="95000"/>
              <a:buFont typeface="Wingdings 2" pitchFamily="18" charset="2"/>
              <a:buNone/>
            </a:pPr>
            <a:r>
              <a:rPr lang="en-GB" sz="2000" u="sng">
                <a:latin typeface="Verdana" pitchFamily="34" charset="0"/>
              </a:rPr>
              <a:t>Focus on Equipment for</a:t>
            </a:r>
          </a:p>
          <a:p>
            <a:pPr marL="355600" indent="-355600" eaLnBrk="0" hangingPunct="0">
              <a:spcBef>
                <a:spcPct val="20000"/>
              </a:spcBef>
              <a:buClr>
                <a:srgbClr val="0BD0D9"/>
              </a:buClr>
              <a:buSzPct val="95000"/>
              <a:buFont typeface="Wingdings 2" pitchFamily="18" charset="2"/>
              <a:buNone/>
            </a:pPr>
            <a:endParaRPr lang="en-GB" sz="20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New builds or refurbishments </a:t>
            </a:r>
          </a:p>
          <a:p>
            <a:pPr marL="355600" indent="-355600" eaLnBrk="0" hangingPunct="0">
              <a:spcBef>
                <a:spcPct val="20000"/>
              </a:spcBef>
              <a:buClr>
                <a:srgbClr val="32568A"/>
              </a:buClr>
              <a:buSzPct val="95000"/>
              <a:buFont typeface="Wingdings 2" pitchFamily="18" charset="2"/>
              <a:buChar char=""/>
            </a:pPr>
            <a:endParaRPr lang="en-GB" sz="20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Discretionary Capital spend</a:t>
            </a:r>
          </a:p>
          <a:p>
            <a:pPr marL="355600" indent="-355600" eaLnBrk="0" hangingPunct="0">
              <a:spcBef>
                <a:spcPct val="20000"/>
              </a:spcBef>
              <a:buClr>
                <a:srgbClr val="32568A"/>
              </a:buClr>
              <a:buSzPct val="95000"/>
              <a:buFont typeface="Wingdings 2" pitchFamily="18" charset="2"/>
              <a:buChar char=""/>
            </a:pPr>
            <a:endParaRPr lang="en-GB" sz="20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Onsite commissioning </a:t>
            </a:r>
          </a:p>
          <a:p>
            <a:pPr marL="355600" indent="-355600" eaLnBrk="0" hangingPunct="0">
              <a:spcBef>
                <a:spcPct val="20000"/>
              </a:spcBef>
              <a:buClr>
                <a:srgbClr val="32568A"/>
              </a:buClr>
              <a:buSzPct val="95000"/>
              <a:buFont typeface="Wingdings 2" pitchFamily="18" charset="2"/>
              <a:buChar char=""/>
            </a:pPr>
            <a:endParaRPr lang="en-GB" sz="20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Disposal of surplus kit</a:t>
            </a:r>
          </a:p>
          <a:p>
            <a:pPr marL="355600" indent="-355600" eaLnBrk="0" hangingPunct="0">
              <a:spcBef>
                <a:spcPct val="20000"/>
              </a:spcBef>
              <a:buClr>
                <a:srgbClr val="32568A"/>
              </a:buClr>
              <a:buSzPct val="95000"/>
              <a:buFont typeface="Wingdings 2" pitchFamily="18" charset="2"/>
              <a:buChar char=""/>
            </a:pPr>
            <a:endParaRPr lang="en-GB" sz="20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Need of development</a:t>
            </a:r>
          </a:p>
          <a:p>
            <a:pPr marL="355600" indent="-355600" eaLnBrk="0" hangingPunct="0">
              <a:spcBef>
                <a:spcPct val="20000"/>
              </a:spcBef>
              <a:buClr>
                <a:srgbClr val="32568A"/>
              </a:buClr>
              <a:buSzPct val="95000"/>
              <a:buFont typeface="Wingdings 2" pitchFamily="18" charset="2"/>
              <a:buChar char=""/>
            </a:pPr>
            <a:endParaRPr lang="en-GB" sz="20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Limited IT investments</a:t>
            </a:r>
          </a:p>
        </p:txBody>
      </p:sp>
      <p:pic>
        <p:nvPicPr>
          <p:cNvPr id="18436" name="Picture 8" descr="CAMHS Unit - POW Hospital Site 010"/>
          <p:cNvPicPr>
            <a:picLocks noChangeAspect="1" noChangeArrowheads="1"/>
          </p:cNvPicPr>
          <p:nvPr/>
        </p:nvPicPr>
        <p:blipFill>
          <a:blip r:embed="rId2" cstate="print"/>
          <a:srcRect r="630"/>
          <a:stretch>
            <a:fillRect/>
          </a:stretch>
        </p:blipFill>
        <p:spPr bwMode="auto">
          <a:xfrm>
            <a:off x="6804025" y="0"/>
            <a:ext cx="2339975" cy="1766888"/>
          </a:xfrm>
          <a:prstGeom prst="rect">
            <a:avLst/>
          </a:prstGeom>
          <a:noFill/>
          <a:ln w="9525">
            <a:noFill/>
            <a:miter lim="800000"/>
            <a:headEnd/>
            <a:tailEnd/>
          </a:ln>
        </p:spPr>
      </p:pic>
      <p:pic>
        <p:nvPicPr>
          <p:cNvPr id="18437" name="Picture 9" descr="CAMHS Unit - POW Hospital Site 007"/>
          <p:cNvPicPr>
            <a:picLocks noChangeAspect="1" noChangeArrowheads="1"/>
          </p:cNvPicPr>
          <p:nvPr/>
        </p:nvPicPr>
        <p:blipFill>
          <a:blip r:embed="rId3" cstate="print"/>
          <a:srcRect/>
          <a:stretch>
            <a:fillRect/>
          </a:stretch>
        </p:blipFill>
        <p:spPr bwMode="auto">
          <a:xfrm>
            <a:off x="5003800" y="1268413"/>
            <a:ext cx="2268538" cy="1763712"/>
          </a:xfrm>
          <a:prstGeom prst="rect">
            <a:avLst/>
          </a:prstGeom>
          <a:noFill/>
          <a:ln w="9525">
            <a:noFill/>
            <a:miter lim="800000"/>
            <a:headEnd/>
            <a:tailEnd/>
          </a:ln>
        </p:spPr>
      </p:pic>
      <p:pic>
        <p:nvPicPr>
          <p:cNvPr id="18438" name="_x0034_68e6b10-592b-42fe-99d5-11da17182e68" descr="B79DE457-0652-438B-AB97-90ADA91FF553@home"/>
          <p:cNvPicPr>
            <a:picLocks noChangeAspect="1" noChangeArrowheads="1"/>
          </p:cNvPicPr>
          <p:nvPr/>
        </p:nvPicPr>
        <p:blipFill>
          <a:blip r:embed="rId4" cstate="print"/>
          <a:srcRect/>
          <a:stretch>
            <a:fillRect/>
          </a:stretch>
        </p:blipFill>
        <p:spPr bwMode="auto">
          <a:xfrm>
            <a:off x="6659563" y="2708275"/>
            <a:ext cx="2484437" cy="1660525"/>
          </a:xfrm>
          <a:prstGeom prst="rect">
            <a:avLst/>
          </a:prstGeom>
          <a:noFill/>
          <a:ln w="9525">
            <a:noFill/>
            <a:miter lim="800000"/>
            <a:headEnd/>
            <a:tailEnd/>
          </a:ln>
        </p:spPr>
      </p:pic>
      <p:pic>
        <p:nvPicPr>
          <p:cNvPr id="18439" name="Picture 7" descr="Anaesthetic machine3"/>
          <p:cNvPicPr>
            <a:picLocks noChangeAspect="1" noChangeArrowheads="1"/>
          </p:cNvPicPr>
          <p:nvPr/>
        </p:nvPicPr>
        <p:blipFill>
          <a:blip r:embed="rId5" cstate="print"/>
          <a:srcRect l="20520" r="20520"/>
          <a:stretch>
            <a:fillRect/>
          </a:stretch>
        </p:blipFill>
        <p:spPr bwMode="auto">
          <a:xfrm>
            <a:off x="5219700" y="3933825"/>
            <a:ext cx="1655763" cy="2108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0" y="201613"/>
            <a:ext cx="9144000" cy="1066800"/>
          </a:xfrm>
          <a:noFill/>
        </p:spPr>
        <p:txBody>
          <a:bodyPr/>
          <a:lstStyle/>
          <a:p>
            <a:pPr algn="ctr"/>
            <a:r>
              <a:rPr lang="en-GB" sz="3600" b="1" smtClean="0">
                <a:solidFill>
                  <a:srgbClr val="D1AE7D"/>
                </a:solidFill>
                <a:latin typeface="Verdana" pitchFamily="34" charset="0"/>
              </a:rPr>
              <a:t>Purchasing</a:t>
            </a:r>
          </a:p>
        </p:txBody>
      </p:sp>
      <p:sp>
        <p:nvSpPr>
          <p:cNvPr id="19459" name="Rectangle 4"/>
          <p:cNvSpPr>
            <a:spLocks noChangeArrowheads="1"/>
          </p:cNvSpPr>
          <p:nvPr/>
        </p:nvSpPr>
        <p:spPr bwMode="auto">
          <a:xfrm>
            <a:off x="457200" y="1423988"/>
            <a:ext cx="8229600" cy="4525962"/>
          </a:xfrm>
          <a:prstGeom prst="rect">
            <a:avLst/>
          </a:prstGeom>
          <a:noFill/>
          <a:ln w="9525">
            <a:noFill/>
            <a:miter lim="800000"/>
            <a:headEnd/>
            <a:tailEnd/>
          </a:ln>
        </p:spPr>
        <p:txBody>
          <a:bodyPr/>
          <a:lstStyle/>
          <a:p>
            <a:pPr marL="355600" indent="-355600" eaLnBrk="0" hangingPunct="0">
              <a:spcBef>
                <a:spcPct val="20000"/>
              </a:spcBef>
              <a:buClr>
                <a:srgbClr val="0BD0D9"/>
              </a:buClr>
              <a:buSzPct val="95000"/>
              <a:buFont typeface="Wingdings 2" pitchFamily="18" charset="2"/>
              <a:buNone/>
            </a:pPr>
            <a:endParaRPr lang="en-GB">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Locations across Wales </a:t>
            </a:r>
          </a:p>
          <a:p>
            <a:pPr marL="355600" indent="-355600" eaLnBrk="0" hangingPunct="0">
              <a:spcBef>
                <a:spcPct val="20000"/>
              </a:spcBef>
              <a:buClr>
                <a:srgbClr val="32568A"/>
              </a:buClr>
              <a:buSzPct val="95000"/>
              <a:buFont typeface="Wingdings 2" pitchFamily="18" charset="2"/>
              <a:buChar char=""/>
            </a:pPr>
            <a:endParaRPr lang="en-GB">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All utilise Oracle system</a:t>
            </a:r>
          </a:p>
          <a:p>
            <a:pPr marL="355600" indent="-355600" eaLnBrk="0" hangingPunct="0">
              <a:spcBef>
                <a:spcPct val="20000"/>
              </a:spcBef>
              <a:buClr>
                <a:srgbClr val="32568A"/>
              </a:buClr>
              <a:buSzPct val="95000"/>
              <a:buFont typeface="Wingdings 2" pitchFamily="18" charset="2"/>
              <a:buChar char=""/>
            </a:pPr>
            <a:endParaRPr lang="en-GB">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Catalogue request self generate through approval process</a:t>
            </a:r>
          </a:p>
          <a:p>
            <a:pPr marL="355600" indent="-355600" eaLnBrk="0" hangingPunct="0">
              <a:spcBef>
                <a:spcPct val="20000"/>
              </a:spcBef>
              <a:buClr>
                <a:srgbClr val="32568A"/>
              </a:buClr>
              <a:buSzPct val="95000"/>
              <a:buFont typeface="Wingdings 2" pitchFamily="18" charset="2"/>
              <a:buChar char=""/>
            </a:pPr>
            <a:endParaRPr lang="en-GB">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Buyers action non catalogue requests</a:t>
            </a:r>
          </a:p>
          <a:p>
            <a:pPr marL="355600" indent="-355600" eaLnBrk="0" hangingPunct="0">
              <a:spcBef>
                <a:spcPct val="20000"/>
              </a:spcBef>
              <a:buClr>
                <a:srgbClr val="0BD0D9"/>
              </a:buClr>
              <a:buSzPct val="95000"/>
              <a:buFont typeface="Wingdings 2" pitchFamily="18" charset="2"/>
              <a:buChar char=""/>
            </a:pPr>
            <a:endParaRPr lang="en-GB">
              <a:latin typeface="Verdana" pitchFamily="34" charset="0"/>
            </a:endParaRPr>
          </a:p>
          <a:p>
            <a:pPr marL="355600" indent="-355600" algn="ctr" eaLnBrk="0" hangingPunct="0">
              <a:spcBef>
                <a:spcPct val="20000"/>
              </a:spcBef>
              <a:buClr>
                <a:srgbClr val="0BD0D9"/>
              </a:buClr>
              <a:buSzPct val="95000"/>
              <a:buFont typeface="Wingdings 2" pitchFamily="18" charset="2"/>
              <a:buNone/>
            </a:pPr>
            <a:r>
              <a:rPr lang="en-GB" sz="2000">
                <a:latin typeface="Verdana" pitchFamily="34" charset="0"/>
              </a:rPr>
              <a:t>(aim to reduce this significantly)</a:t>
            </a:r>
          </a:p>
          <a:p>
            <a:pPr marL="355600" indent="-355600" eaLnBrk="0" hangingPunct="0">
              <a:spcBef>
                <a:spcPct val="20000"/>
              </a:spcBef>
              <a:buClr>
                <a:srgbClr val="0BD0D9"/>
              </a:buClr>
              <a:buSzPct val="95000"/>
              <a:buFont typeface="Wingdings 2" pitchFamily="18" charset="2"/>
              <a:buChar char=""/>
            </a:pPr>
            <a:endParaRPr lang="en-GB">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Key focus going forward – base for Procurement Managers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p:cNvSpPr>
          <p:nvPr>
            <p:ph type="title"/>
          </p:nvPr>
        </p:nvSpPr>
        <p:spPr>
          <a:xfrm>
            <a:off x="0" y="201613"/>
            <a:ext cx="9144000" cy="1066800"/>
          </a:xfrm>
          <a:noFill/>
        </p:spPr>
        <p:txBody>
          <a:bodyPr/>
          <a:lstStyle/>
          <a:p>
            <a:pPr algn="ctr"/>
            <a:r>
              <a:rPr lang="en-GB" sz="3600" b="1" smtClean="0">
                <a:solidFill>
                  <a:srgbClr val="D1AE7D"/>
                </a:solidFill>
                <a:latin typeface="Verdana" pitchFamily="34" charset="0"/>
              </a:rPr>
              <a:t>Payments</a:t>
            </a:r>
          </a:p>
        </p:txBody>
      </p:sp>
      <p:sp>
        <p:nvSpPr>
          <p:cNvPr id="20483" name="Rectangle 4"/>
          <p:cNvSpPr>
            <a:spLocks noChangeArrowheads="1"/>
          </p:cNvSpPr>
          <p:nvPr/>
        </p:nvSpPr>
        <p:spPr bwMode="auto">
          <a:xfrm>
            <a:off x="457200" y="1196975"/>
            <a:ext cx="8229600" cy="4525963"/>
          </a:xfrm>
          <a:prstGeom prst="rect">
            <a:avLst/>
          </a:prstGeom>
          <a:noFill/>
          <a:ln w="9525">
            <a:noFill/>
            <a:miter lim="800000"/>
            <a:headEnd/>
            <a:tailEnd/>
          </a:ln>
        </p:spPr>
        <p:txBody>
          <a:bodyPr/>
          <a:lstStyle/>
          <a:p>
            <a:pPr marL="355600" indent="-355600" eaLnBrk="0" hangingPunct="0">
              <a:spcBef>
                <a:spcPct val="20000"/>
              </a:spcBef>
              <a:buClr>
                <a:srgbClr val="0BD0D9"/>
              </a:buClr>
              <a:buSzPct val="95000"/>
              <a:buFont typeface="Wingdings 2" pitchFamily="18" charset="2"/>
              <a:buNone/>
            </a:pPr>
            <a:endParaRPr lang="en-GB" sz="15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Locations across Wales </a:t>
            </a:r>
          </a:p>
          <a:p>
            <a:pPr marL="355600" indent="-355600" eaLnBrk="0" hangingPunct="0">
              <a:spcBef>
                <a:spcPct val="20000"/>
              </a:spcBef>
              <a:buClr>
                <a:srgbClr val="32568A"/>
              </a:buClr>
              <a:buSzPct val="95000"/>
              <a:buFont typeface="Wingdings 2" pitchFamily="18" charset="2"/>
              <a:buChar char=""/>
            </a:pPr>
            <a:endParaRPr lang="en-GB" sz="15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Staff numbers vary</a:t>
            </a:r>
          </a:p>
          <a:p>
            <a:pPr marL="355600" indent="-355600" eaLnBrk="0" hangingPunct="0">
              <a:spcBef>
                <a:spcPct val="20000"/>
              </a:spcBef>
              <a:buClr>
                <a:srgbClr val="32568A"/>
              </a:buClr>
              <a:buSzPct val="95000"/>
              <a:buFont typeface="Wingdings 2" pitchFamily="18" charset="2"/>
              <a:buChar char=""/>
            </a:pPr>
            <a:endParaRPr lang="en-GB" sz="15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Some integration with Purchasing Teams</a:t>
            </a:r>
          </a:p>
          <a:p>
            <a:pPr marL="355600" indent="-355600" eaLnBrk="0" hangingPunct="0">
              <a:spcBef>
                <a:spcPct val="20000"/>
              </a:spcBef>
              <a:buClr>
                <a:srgbClr val="32568A"/>
              </a:buClr>
              <a:buSzPct val="95000"/>
              <a:buFont typeface="Wingdings 2" pitchFamily="18" charset="2"/>
              <a:buChar char=""/>
            </a:pPr>
            <a:endParaRPr lang="en-GB" sz="15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Variable use of technology</a:t>
            </a:r>
          </a:p>
          <a:p>
            <a:pPr marL="355600" indent="-355600" eaLnBrk="0" hangingPunct="0">
              <a:spcBef>
                <a:spcPct val="20000"/>
              </a:spcBef>
              <a:buClr>
                <a:srgbClr val="32568A"/>
              </a:buClr>
              <a:buSzPct val="95000"/>
              <a:buFont typeface="Wingdings 2" pitchFamily="18" charset="2"/>
              <a:buChar char=""/>
            </a:pPr>
            <a:endParaRPr lang="en-GB" sz="15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Key focus for modernisation</a:t>
            </a:r>
          </a:p>
          <a:p>
            <a:pPr marL="355600" indent="-355600" eaLnBrk="0" hangingPunct="0">
              <a:spcBef>
                <a:spcPct val="20000"/>
              </a:spcBef>
              <a:buClr>
                <a:srgbClr val="32568A"/>
              </a:buClr>
              <a:buSzPct val="95000"/>
              <a:buFont typeface="Wingdings 2" pitchFamily="18" charset="2"/>
              <a:buChar char=""/>
            </a:pPr>
            <a:endParaRPr lang="en-GB" sz="15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Exchange Wales – Back office integration</a:t>
            </a:r>
          </a:p>
          <a:p>
            <a:pPr marL="355600" indent="-355600" eaLnBrk="0" hangingPunct="0">
              <a:spcBef>
                <a:spcPct val="20000"/>
              </a:spcBef>
              <a:buClr>
                <a:srgbClr val="0BD0D9"/>
              </a:buClr>
              <a:buSzPct val="95000"/>
              <a:buFont typeface="Wingdings 2" pitchFamily="18" charset="2"/>
              <a:buChar char=""/>
            </a:pPr>
            <a:endParaRPr lang="en-GB" sz="15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Scanning Solution</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type="title"/>
          </p:nvPr>
        </p:nvSpPr>
        <p:spPr>
          <a:xfrm>
            <a:off x="0" y="130175"/>
            <a:ext cx="9144000" cy="1066800"/>
          </a:xfrm>
          <a:noFill/>
        </p:spPr>
        <p:txBody>
          <a:bodyPr/>
          <a:lstStyle/>
          <a:p>
            <a:pPr algn="ctr"/>
            <a:r>
              <a:rPr lang="en-GB" sz="3600" b="1" smtClean="0">
                <a:solidFill>
                  <a:srgbClr val="D1AE7D"/>
                </a:solidFill>
                <a:latin typeface="Verdana" pitchFamily="34" charset="0"/>
              </a:rPr>
              <a:t>E-Enablement</a:t>
            </a:r>
          </a:p>
        </p:txBody>
      </p:sp>
      <p:sp>
        <p:nvSpPr>
          <p:cNvPr id="21507" name="Rectangle 4"/>
          <p:cNvSpPr>
            <a:spLocks noChangeArrowheads="1"/>
          </p:cNvSpPr>
          <p:nvPr/>
        </p:nvSpPr>
        <p:spPr bwMode="auto">
          <a:xfrm>
            <a:off x="457200" y="1196975"/>
            <a:ext cx="8229600" cy="4525963"/>
          </a:xfrm>
          <a:prstGeom prst="rect">
            <a:avLst/>
          </a:prstGeom>
          <a:noFill/>
          <a:ln w="9525">
            <a:noFill/>
            <a:miter lim="800000"/>
            <a:headEnd/>
            <a:tailEnd/>
          </a:ln>
        </p:spPr>
        <p:txBody>
          <a:bodyPr/>
          <a:lstStyle/>
          <a:p>
            <a:pPr marL="355600" indent="-355600" eaLnBrk="0" hangingPunct="0">
              <a:spcBef>
                <a:spcPct val="20000"/>
              </a:spcBef>
              <a:buClr>
                <a:srgbClr val="0BD0D9"/>
              </a:buClr>
              <a:buSzPct val="95000"/>
              <a:buFont typeface="Wingdings 2" pitchFamily="18" charset="2"/>
              <a:buNone/>
            </a:pPr>
            <a:endParaRPr lang="en-GB" sz="15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Catalogue Loading</a:t>
            </a:r>
          </a:p>
          <a:p>
            <a:pPr marL="355600" indent="-355600" eaLnBrk="0" hangingPunct="0">
              <a:spcBef>
                <a:spcPct val="20000"/>
              </a:spcBef>
              <a:buClr>
                <a:srgbClr val="32568A"/>
              </a:buClr>
              <a:buSzPct val="95000"/>
              <a:buFont typeface="Wingdings 2" pitchFamily="18" charset="2"/>
              <a:buChar char=""/>
            </a:pPr>
            <a:endParaRPr lang="en-GB" sz="15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IT Training</a:t>
            </a:r>
          </a:p>
          <a:p>
            <a:pPr marL="355600" indent="-355600" eaLnBrk="0" hangingPunct="0">
              <a:spcBef>
                <a:spcPct val="20000"/>
              </a:spcBef>
              <a:buClr>
                <a:srgbClr val="32568A"/>
              </a:buClr>
              <a:buSzPct val="95000"/>
              <a:buFont typeface="Wingdings 2" pitchFamily="18" charset="2"/>
              <a:buChar char=""/>
            </a:pPr>
            <a:endParaRPr lang="en-GB" sz="15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Oracle Helpdesk</a:t>
            </a:r>
          </a:p>
          <a:p>
            <a:pPr marL="355600" indent="-355600" eaLnBrk="0" hangingPunct="0">
              <a:spcBef>
                <a:spcPct val="20000"/>
              </a:spcBef>
              <a:buClr>
                <a:srgbClr val="32568A"/>
              </a:buClr>
              <a:buSzPct val="95000"/>
              <a:buFont typeface="Wingdings 2" pitchFamily="18" charset="2"/>
              <a:buChar char=""/>
            </a:pPr>
            <a:endParaRPr lang="en-GB" sz="15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Reporting</a:t>
            </a:r>
          </a:p>
          <a:p>
            <a:pPr marL="355600" indent="-355600" eaLnBrk="0" hangingPunct="0">
              <a:spcBef>
                <a:spcPct val="20000"/>
              </a:spcBef>
              <a:buClr>
                <a:srgbClr val="32568A"/>
              </a:buClr>
              <a:buSzPct val="95000"/>
              <a:buFont typeface="Wingdings 2" pitchFamily="18" charset="2"/>
              <a:buChar char=""/>
            </a:pPr>
            <a:endParaRPr lang="en-GB" sz="15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e-Invoices</a:t>
            </a:r>
          </a:p>
          <a:p>
            <a:pPr marL="355600" indent="-355600" eaLnBrk="0" hangingPunct="0">
              <a:spcBef>
                <a:spcPct val="20000"/>
              </a:spcBef>
              <a:buClr>
                <a:srgbClr val="32568A"/>
              </a:buClr>
              <a:buSzPct val="95000"/>
            </a:pPr>
            <a:endParaRPr lang="en-GB" sz="1500">
              <a:latin typeface="Verdan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468313" y="1341438"/>
            <a:ext cx="8507412" cy="3959225"/>
          </a:xfrm>
          <a:prstGeom prst="rect">
            <a:avLst/>
          </a:prstGeom>
          <a:noFill/>
          <a:ln w="9525">
            <a:noFill/>
            <a:miter lim="800000"/>
            <a:headEnd/>
            <a:tailEnd/>
          </a:ln>
        </p:spPr>
        <p:txBody>
          <a:bodyPr/>
          <a:lstStyle/>
          <a:p>
            <a:pPr marL="355600" indent="-355600" eaLnBrk="0" hangingPunct="0">
              <a:spcBef>
                <a:spcPct val="20000"/>
              </a:spcBef>
              <a:buClr>
                <a:srgbClr val="32568A"/>
              </a:buClr>
              <a:buSzPct val="95000"/>
              <a:buFont typeface="Wingdings 2" pitchFamily="18" charset="2"/>
              <a:buChar char=""/>
            </a:pPr>
            <a:r>
              <a:rPr lang="en-GB" sz="2800">
                <a:latin typeface="Verdana" pitchFamily="34" charset="0"/>
              </a:rPr>
              <a:t>NHS Wales Shared Services </a:t>
            </a:r>
          </a:p>
          <a:p>
            <a:pPr marL="355600" indent="-355600" eaLnBrk="0" hangingPunct="0">
              <a:spcBef>
                <a:spcPct val="20000"/>
              </a:spcBef>
              <a:buClr>
                <a:srgbClr val="32568A"/>
              </a:buClr>
              <a:buSzPct val="95000"/>
              <a:buFont typeface="Wingdings 2" pitchFamily="18" charset="2"/>
              <a:buChar char=""/>
            </a:pPr>
            <a:endParaRPr lang="en-GB" sz="28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800">
                <a:latin typeface="Verdana" pitchFamily="34" charset="0"/>
              </a:rPr>
              <a:t>Procurement Services</a:t>
            </a:r>
          </a:p>
          <a:p>
            <a:pPr marL="355600" indent="-355600" eaLnBrk="0" hangingPunct="0">
              <a:spcBef>
                <a:spcPct val="20000"/>
              </a:spcBef>
              <a:buClr>
                <a:srgbClr val="32568A"/>
              </a:buClr>
              <a:buSzPct val="95000"/>
            </a:pPr>
            <a:endParaRPr lang="en-GB" sz="28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800">
                <a:latin typeface="Verdana" pitchFamily="34" charset="0"/>
              </a:rPr>
              <a:t>Category Management</a:t>
            </a:r>
          </a:p>
          <a:p>
            <a:pPr marL="355600" indent="-355600" eaLnBrk="0" hangingPunct="0">
              <a:spcBef>
                <a:spcPct val="20000"/>
              </a:spcBef>
              <a:buClr>
                <a:srgbClr val="32568A"/>
              </a:buClr>
              <a:buSzPct val="95000"/>
              <a:buFont typeface="Wingdings 2" pitchFamily="18" charset="2"/>
              <a:buChar char=""/>
            </a:pPr>
            <a:endParaRPr lang="en-GB" sz="28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800">
                <a:latin typeface="Verdana" pitchFamily="34" charset="0"/>
              </a:rPr>
              <a:t>Prudent Healthcare/Innovation</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0" y="620713"/>
            <a:ext cx="9144000" cy="3960812"/>
          </a:xfrm>
        </p:spPr>
        <p:txBody>
          <a:bodyPr/>
          <a:lstStyle/>
          <a:p>
            <a:pPr lvl="2" algn="ctr">
              <a:buClr>
                <a:srgbClr val="32568A"/>
              </a:buClr>
              <a:buFont typeface="Wingdings 2" pitchFamily="18" charset="2"/>
              <a:buNone/>
            </a:pPr>
            <a:endParaRPr lang="en-GB" sz="3000" b="1" smtClean="0">
              <a:latin typeface="Verdana" pitchFamily="34" charset="0"/>
            </a:endParaRPr>
          </a:p>
          <a:p>
            <a:pPr lvl="2" algn="ctr">
              <a:buClr>
                <a:srgbClr val="32568A"/>
              </a:buClr>
              <a:buFont typeface="Wingdings 2" pitchFamily="18" charset="2"/>
              <a:buNone/>
            </a:pPr>
            <a:endParaRPr lang="en-GB" sz="3000" b="1" smtClean="0">
              <a:latin typeface="Verdana" pitchFamily="34" charset="0"/>
            </a:endParaRPr>
          </a:p>
          <a:p>
            <a:pPr lvl="2" algn="ctr">
              <a:buClr>
                <a:srgbClr val="32568A"/>
              </a:buClr>
              <a:buFont typeface="Wingdings 2" pitchFamily="18" charset="2"/>
              <a:buNone/>
            </a:pPr>
            <a:endParaRPr lang="en-GB" sz="3000" b="1" smtClean="0">
              <a:latin typeface="Verdana" pitchFamily="34" charset="0"/>
            </a:endParaRPr>
          </a:p>
          <a:p>
            <a:pPr algn="ctr">
              <a:buFont typeface="Wingdings 2" pitchFamily="18" charset="2"/>
              <a:buNone/>
            </a:pPr>
            <a:r>
              <a:rPr lang="en-GB" sz="4000" b="1" smtClean="0">
                <a:solidFill>
                  <a:srgbClr val="32598A"/>
                </a:solidFill>
                <a:latin typeface="Verdana" pitchFamily="34" charset="0"/>
              </a:rPr>
              <a:t>Category Management</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ChangeArrowheads="1"/>
          </p:cNvSpPr>
          <p:nvPr/>
        </p:nvSpPr>
        <p:spPr bwMode="auto">
          <a:xfrm>
            <a:off x="107950" y="2205038"/>
            <a:ext cx="9036050" cy="3268662"/>
          </a:xfrm>
          <a:prstGeom prst="rect">
            <a:avLst/>
          </a:prstGeom>
          <a:noFill/>
          <a:ln w="9525">
            <a:noFill/>
            <a:miter lim="800000"/>
            <a:headEnd/>
            <a:tailEnd/>
          </a:ln>
        </p:spPr>
        <p:txBody>
          <a:bodyPr>
            <a:spAutoFit/>
          </a:bodyPr>
          <a:lstStyle/>
          <a:p>
            <a:pPr marL="820738" lvl="1" indent="-285750" eaLnBrk="0" hangingPunct="0">
              <a:spcBef>
                <a:spcPct val="20000"/>
              </a:spcBef>
              <a:buClr>
                <a:srgbClr val="D1AE7D"/>
              </a:buClr>
              <a:buSzPct val="85000"/>
              <a:defRPr/>
            </a:pPr>
            <a:r>
              <a:rPr lang="en-GB" sz="2400" b="1" u="sng" dirty="0">
                <a:solidFill>
                  <a:srgbClr val="FFFF00"/>
                </a:solidFill>
                <a:effectLst>
                  <a:outerShdw blurRad="38100" dist="38100" dir="2700000" algn="tl">
                    <a:srgbClr val="000000">
                      <a:alpha val="43137"/>
                    </a:srgbClr>
                  </a:outerShdw>
                </a:effectLst>
                <a:latin typeface="Verdana" pitchFamily="34" charset="0"/>
              </a:rPr>
              <a:t>Andrew Smallwood</a:t>
            </a:r>
            <a:r>
              <a:rPr lang="en-GB" sz="2400" b="1" dirty="0">
                <a:solidFill>
                  <a:srgbClr val="FFFF00"/>
                </a:solidFill>
                <a:effectLst>
                  <a:outerShdw blurRad="38100" dist="38100" dir="2700000" algn="tl">
                    <a:srgbClr val="000000">
                      <a:alpha val="43137"/>
                    </a:srgbClr>
                  </a:outerShdw>
                </a:effectLst>
                <a:latin typeface="Verdana" pitchFamily="34" charset="0"/>
              </a:rPr>
              <a:t> - Medical/Clinical</a:t>
            </a:r>
          </a:p>
          <a:p>
            <a:pPr marL="820738" lvl="1" indent="-285750" eaLnBrk="0" hangingPunct="0">
              <a:spcBef>
                <a:spcPct val="20000"/>
              </a:spcBef>
              <a:buClr>
                <a:srgbClr val="D1AE7D"/>
              </a:buClr>
              <a:buSzPct val="85000"/>
              <a:defRPr/>
            </a:pPr>
            <a:endParaRPr lang="en-GB" b="1" dirty="0">
              <a:solidFill>
                <a:srgbClr val="FFFF00"/>
              </a:solidFill>
              <a:effectLst>
                <a:outerShdw blurRad="38100" dist="38100" dir="2700000" algn="tl">
                  <a:srgbClr val="000000">
                    <a:alpha val="43137"/>
                  </a:srgbClr>
                </a:outerShdw>
              </a:effectLst>
              <a:latin typeface="Verdana" pitchFamily="34" charset="0"/>
            </a:endParaRPr>
          </a:p>
          <a:p>
            <a:pPr marL="820738" lvl="1" indent="-285750" eaLnBrk="0" hangingPunct="0">
              <a:spcBef>
                <a:spcPct val="20000"/>
              </a:spcBef>
              <a:buClr>
                <a:srgbClr val="D1AE7D"/>
              </a:buClr>
              <a:buSzPct val="85000"/>
              <a:defRPr/>
            </a:pPr>
            <a:r>
              <a:rPr lang="en-GB" sz="2400" b="1" u="sng" dirty="0">
                <a:solidFill>
                  <a:schemeClr val="accent5">
                    <a:lumMod val="75000"/>
                  </a:schemeClr>
                </a:solidFill>
                <a:effectLst>
                  <a:outerShdw blurRad="38100" dist="38100" dir="2700000" algn="tl">
                    <a:srgbClr val="000000">
                      <a:alpha val="43137"/>
                    </a:srgbClr>
                  </a:outerShdw>
                </a:effectLst>
                <a:latin typeface="Verdana" pitchFamily="34" charset="0"/>
              </a:rPr>
              <a:t>Vacancy</a:t>
            </a:r>
            <a:r>
              <a:rPr lang="en-GB" sz="2400" b="1" dirty="0">
                <a:solidFill>
                  <a:schemeClr val="accent5">
                    <a:lumMod val="75000"/>
                  </a:schemeClr>
                </a:solidFill>
                <a:effectLst>
                  <a:outerShdw blurRad="38100" dist="38100" dir="2700000" algn="tl">
                    <a:srgbClr val="000000">
                      <a:alpha val="43137"/>
                    </a:srgbClr>
                  </a:outerShdw>
                </a:effectLst>
                <a:latin typeface="Verdana" pitchFamily="34" charset="0"/>
              </a:rPr>
              <a:t> - Non Medical/Maintenance</a:t>
            </a:r>
          </a:p>
          <a:p>
            <a:pPr marL="820738" lvl="1" indent="-285750" eaLnBrk="0" hangingPunct="0">
              <a:spcBef>
                <a:spcPct val="20000"/>
              </a:spcBef>
              <a:buClr>
                <a:srgbClr val="D1AE7D"/>
              </a:buClr>
              <a:buSzPct val="85000"/>
              <a:defRPr/>
            </a:pPr>
            <a:endParaRPr lang="en-GB" b="1" dirty="0">
              <a:solidFill>
                <a:schemeClr val="accent5">
                  <a:lumMod val="75000"/>
                </a:schemeClr>
              </a:solidFill>
              <a:effectLst>
                <a:outerShdw blurRad="38100" dist="38100" dir="2700000" algn="tl">
                  <a:srgbClr val="000000">
                    <a:alpha val="43137"/>
                  </a:srgbClr>
                </a:outerShdw>
              </a:effectLst>
              <a:latin typeface="Verdana" pitchFamily="34" charset="0"/>
            </a:endParaRPr>
          </a:p>
          <a:p>
            <a:pPr marL="820738" lvl="1" indent="-285750" eaLnBrk="0" hangingPunct="0">
              <a:spcBef>
                <a:spcPct val="20000"/>
              </a:spcBef>
              <a:buClr>
                <a:srgbClr val="D1AE7D"/>
              </a:buClr>
              <a:buSzPct val="85000"/>
              <a:defRPr/>
            </a:pPr>
            <a:r>
              <a:rPr lang="en-GB" sz="2400" b="1" u="sng" dirty="0">
                <a:solidFill>
                  <a:schemeClr val="accent4">
                    <a:lumMod val="60000"/>
                    <a:lumOff val="40000"/>
                  </a:schemeClr>
                </a:solidFill>
                <a:effectLst>
                  <a:outerShdw blurRad="38100" dist="38100" dir="2700000" algn="tl">
                    <a:srgbClr val="000000">
                      <a:alpha val="43137"/>
                    </a:srgbClr>
                  </a:outerShdw>
                </a:effectLst>
                <a:latin typeface="Verdana" pitchFamily="34" charset="0"/>
              </a:rPr>
              <a:t>Nic Cowley </a:t>
            </a:r>
            <a:r>
              <a:rPr lang="en-GB" sz="2400" b="1" dirty="0">
                <a:solidFill>
                  <a:schemeClr val="accent4">
                    <a:lumMod val="60000"/>
                    <a:lumOff val="40000"/>
                  </a:schemeClr>
                </a:solidFill>
                <a:effectLst>
                  <a:outerShdw blurRad="38100" dist="38100" dir="2700000" algn="tl">
                    <a:srgbClr val="000000">
                      <a:alpha val="43137"/>
                    </a:srgbClr>
                  </a:outerShdw>
                </a:effectLst>
                <a:latin typeface="Verdana" pitchFamily="34" charset="0"/>
              </a:rPr>
              <a:t>- Projects/Capital</a:t>
            </a:r>
          </a:p>
          <a:p>
            <a:pPr marL="820738" lvl="1" indent="-285750" eaLnBrk="0" hangingPunct="0">
              <a:spcBef>
                <a:spcPct val="20000"/>
              </a:spcBef>
              <a:buClr>
                <a:srgbClr val="D1AE7D"/>
              </a:buClr>
              <a:buSzPct val="85000"/>
              <a:defRPr/>
            </a:pPr>
            <a:endParaRPr lang="en-GB" b="1" dirty="0">
              <a:solidFill>
                <a:schemeClr val="accent4">
                  <a:lumMod val="60000"/>
                  <a:lumOff val="40000"/>
                </a:schemeClr>
              </a:solidFill>
              <a:effectLst>
                <a:outerShdw blurRad="38100" dist="38100" dir="2700000" algn="tl">
                  <a:srgbClr val="000000">
                    <a:alpha val="43137"/>
                  </a:srgbClr>
                </a:outerShdw>
              </a:effectLst>
              <a:latin typeface="Verdana" pitchFamily="34" charset="0"/>
            </a:endParaRPr>
          </a:p>
          <a:p>
            <a:pPr marL="531813" lvl="1" indent="3175" eaLnBrk="0" hangingPunct="0">
              <a:spcBef>
                <a:spcPct val="20000"/>
              </a:spcBef>
              <a:buClr>
                <a:srgbClr val="D1AE7D"/>
              </a:buClr>
              <a:buSzPct val="85000"/>
              <a:defRPr/>
            </a:pPr>
            <a:r>
              <a:rPr lang="en-GB" sz="2400" b="1" u="sng" dirty="0">
                <a:solidFill>
                  <a:srgbClr val="DC90CC"/>
                </a:solidFill>
                <a:effectLst>
                  <a:outerShdw blurRad="38100" dist="38100" dir="2700000" algn="tl">
                    <a:srgbClr val="000000">
                      <a:alpha val="43137"/>
                    </a:srgbClr>
                  </a:outerShdw>
                </a:effectLst>
                <a:latin typeface="Verdana" pitchFamily="34" charset="0"/>
              </a:rPr>
              <a:t>Bethan Jenkins </a:t>
            </a:r>
            <a:r>
              <a:rPr lang="en-GB" sz="2400" b="1" dirty="0">
                <a:solidFill>
                  <a:srgbClr val="DC90CC"/>
                </a:solidFill>
                <a:effectLst>
                  <a:outerShdw blurRad="38100" dist="38100" dir="2700000" algn="tl">
                    <a:srgbClr val="000000">
                      <a:alpha val="43137"/>
                    </a:srgbClr>
                  </a:outerShdw>
                </a:effectLst>
                <a:latin typeface="Verdana" pitchFamily="34" charset="0"/>
              </a:rPr>
              <a:t>- Pharmacy, Appliances, Drugs and Community (PADAC)</a:t>
            </a:r>
            <a:endParaRPr lang="en-GB" sz="2400" b="1" dirty="0">
              <a:solidFill>
                <a:srgbClr val="DC90CC"/>
              </a:solidFill>
              <a:effectLst>
                <a:outerShdw blurRad="38100" dist="38100" dir="2700000" algn="tl">
                  <a:srgbClr val="000000">
                    <a:alpha val="43137"/>
                  </a:srgbClr>
                </a:outerShdw>
              </a:effectLst>
            </a:endParaRPr>
          </a:p>
        </p:txBody>
      </p:sp>
      <p:sp>
        <p:nvSpPr>
          <p:cNvPr id="23555" name="Rectangle 2"/>
          <p:cNvSpPr>
            <a:spLocks noGrp="1"/>
          </p:cNvSpPr>
          <p:nvPr>
            <p:ph type="title"/>
          </p:nvPr>
        </p:nvSpPr>
        <p:spPr>
          <a:xfrm>
            <a:off x="0" y="201613"/>
            <a:ext cx="9144000" cy="1066800"/>
          </a:xfrm>
          <a:noFill/>
        </p:spPr>
        <p:txBody>
          <a:bodyPr/>
          <a:lstStyle/>
          <a:p>
            <a:pPr algn="ctr"/>
            <a:r>
              <a:rPr lang="en-GB" sz="3600" b="1" smtClean="0">
                <a:solidFill>
                  <a:srgbClr val="D1AE7D"/>
                </a:solidFill>
                <a:latin typeface="Verdana" pitchFamily="34" charset="0"/>
              </a:rPr>
              <a:t>Heads of Sourcing</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p:cNvSpPr>
          <p:nvPr/>
        </p:nvSpPr>
        <p:spPr bwMode="auto">
          <a:xfrm>
            <a:off x="0" y="620713"/>
            <a:ext cx="9144000" cy="647700"/>
          </a:xfrm>
          <a:prstGeom prst="rect">
            <a:avLst/>
          </a:prstGeom>
          <a:noFill/>
          <a:ln w="9525">
            <a:noFill/>
            <a:miter lim="800000"/>
            <a:headEnd/>
            <a:tailEnd/>
          </a:ln>
        </p:spPr>
        <p:txBody>
          <a:bodyPr/>
          <a:lstStyle/>
          <a:p>
            <a:pPr marL="273050" indent="-273050" algn="ctr" eaLnBrk="0" hangingPunct="0">
              <a:spcBef>
                <a:spcPct val="20000"/>
              </a:spcBef>
              <a:buClr>
                <a:srgbClr val="32568A"/>
              </a:buClr>
              <a:buSzPct val="95000"/>
            </a:pPr>
            <a:r>
              <a:rPr lang="en-GB" sz="3600" b="1">
                <a:solidFill>
                  <a:srgbClr val="D1AE7D"/>
                </a:solidFill>
                <a:latin typeface="Verdana" pitchFamily="34" charset="0"/>
              </a:rPr>
              <a:t>Procurement Services website</a:t>
            </a:r>
          </a:p>
        </p:txBody>
      </p:sp>
      <p:pic>
        <p:nvPicPr>
          <p:cNvPr id="24579" name="Picture 5"/>
          <p:cNvPicPr>
            <a:picLocks noChangeAspect="1" noChangeArrowheads="1"/>
          </p:cNvPicPr>
          <p:nvPr/>
        </p:nvPicPr>
        <p:blipFill>
          <a:blip r:embed="rId2" cstate="print"/>
          <a:srcRect l="15750" t="16624" r="17970" b="6377"/>
          <a:stretch>
            <a:fillRect/>
          </a:stretch>
        </p:blipFill>
        <p:spPr bwMode="auto">
          <a:xfrm>
            <a:off x="0" y="1312863"/>
            <a:ext cx="4824413" cy="4203700"/>
          </a:xfrm>
          <a:prstGeom prst="rect">
            <a:avLst/>
          </a:prstGeom>
          <a:noFill/>
          <a:ln w="9525">
            <a:noFill/>
            <a:miter lim="800000"/>
            <a:headEnd/>
            <a:tailEnd/>
          </a:ln>
        </p:spPr>
      </p:pic>
      <p:pic>
        <p:nvPicPr>
          <p:cNvPr id="24580" name="Picture 6"/>
          <p:cNvPicPr>
            <a:picLocks noChangeAspect="1" noChangeArrowheads="1"/>
          </p:cNvPicPr>
          <p:nvPr/>
        </p:nvPicPr>
        <p:blipFill>
          <a:blip r:embed="rId3" cstate="print"/>
          <a:srcRect l="15875" t="17625" r="18501" b="6252"/>
          <a:stretch>
            <a:fillRect/>
          </a:stretch>
        </p:blipFill>
        <p:spPr bwMode="auto">
          <a:xfrm>
            <a:off x="4162425" y="2492375"/>
            <a:ext cx="5018088" cy="43656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0" y="620713"/>
            <a:ext cx="9144000" cy="3960812"/>
          </a:xfrm>
        </p:spPr>
        <p:txBody>
          <a:bodyPr/>
          <a:lstStyle/>
          <a:p>
            <a:pPr lvl="2" algn="ctr">
              <a:buClr>
                <a:srgbClr val="32568A"/>
              </a:buClr>
              <a:buFont typeface="Wingdings 2" pitchFamily="18" charset="2"/>
              <a:buNone/>
            </a:pPr>
            <a:endParaRPr lang="en-GB" sz="3000" b="1" smtClean="0">
              <a:latin typeface="Verdana" pitchFamily="34" charset="0"/>
            </a:endParaRPr>
          </a:p>
          <a:p>
            <a:pPr lvl="2" algn="ctr">
              <a:buClr>
                <a:srgbClr val="32568A"/>
              </a:buClr>
              <a:buFont typeface="Wingdings 2" pitchFamily="18" charset="2"/>
              <a:buNone/>
            </a:pPr>
            <a:endParaRPr lang="en-GB" sz="3000" b="1" smtClean="0">
              <a:latin typeface="Verdana" pitchFamily="34" charset="0"/>
            </a:endParaRPr>
          </a:p>
          <a:p>
            <a:pPr lvl="2" algn="ctr">
              <a:buClr>
                <a:srgbClr val="32568A"/>
              </a:buClr>
              <a:buFont typeface="Wingdings 2" pitchFamily="18" charset="2"/>
              <a:buNone/>
            </a:pPr>
            <a:endParaRPr lang="en-GB" sz="3000" b="1" smtClean="0">
              <a:latin typeface="Verdana" pitchFamily="34" charset="0"/>
            </a:endParaRPr>
          </a:p>
          <a:p>
            <a:pPr algn="ctr">
              <a:buFont typeface="Wingdings 2" pitchFamily="18" charset="2"/>
              <a:buNone/>
            </a:pPr>
            <a:r>
              <a:rPr lang="en-GB" sz="4000" b="1" smtClean="0">
                <a:solidFill>
                  <a:srgbClr val="32598A"/>
                </a:solidFill>
                <a:latin typeface="Verdana" pitchFamily="34" charset="0"/>
              </a:rPr>
              <a:t>Prudent Healthcare/Innovation</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688975"/>
            <a:ext cx="9144000" cy="652463"/>
          </a:xfrm>
        </p:spPr>
        <p:txBody>
          <a:bodyPr anchor="t"/>
          <a:lstStyle/>
          <a:p>
            <a:pPr algn="ctr"/>
            <a:r>
              <a:rPr lang="en-GB" sz="3600" b="1" smtClean="0">
                <a:solidFill>
                  <a:srgbClr val="D1AE7D"/>
                </a:solidFill>
                <a:latin typeface="Verdana" pitchFamily="34" charset="0"/>
              </a:rPr>
              <a:t>Vision for the Future</a:t>
            </a:r>
          </a:p>
        </p:txBody>
      </p:sp>
      <p:sp>
        <p:nvSpPr>
          <p:cNvPr id="26627" name="Content Placeholder 2"/>
          <p:cNvSpPr>
            <a:spLocks noGrp="1"/>
          </p:cNvSpPr>
          <p:nvPr>
            <p:ph idx="1"/>
          </p:nvPr>
        </p:nvSpPr>
        <p:spPr>
          <a:xfrm>
            <a:off x="428625" y="1628775"/>
            <a:ext cx="8464550" cy="4895850"/>
          </a:xfrm>
        </p:spPr>
        <p:txBody>
          <a:bodyPr/>
          <a:lstStyle/>
          <a:p>
            <a:pPr marL="365125" indent="-365125" algn="just">
              <a:spcBef>
                <a:spcPct val="0"/>
              </a:spcBef>
              <a:buClr>
                <a:srgbClr val="32568A"/>
              </a:buClr>
            </a:pPr>
            <a:r>
              <a:rPr lang="en-GB" sz="1800" smtClean="0">
                <a:latin typeface="Verdana" pitchFamily="34" charset="0"/>
              </a:rPr>
              <a:t>Strategic Governance - Establish Clinical Consumable Board </a:t>
            </a:r>
          </a:p>
          <a:p>
            <a:pPr marL="365125" indent="-365125" algn="just">
              <a:spcBef>
                <a:spcPct val="0"/>
              </a:spcBef>
              <a:buClr>
                <a:srgbClr val="32568A"/>
              </a:buClr>
              <a:buFont typeface="Wingdings 2" pitchFamily="18" charset="2"/>
              <a:buNone/>
            </a:pPr>
            <a:r>
              <a:rPr lang="en-GB" sz="1800" smtClean="0">
                <a:latin typeface="Verdana" pitchFamily="34" charset="0"/>
              </a:rPr>
              <a:t>	(</a:t>
            </a:r>
            <a:r>
              <a:rPr lang="en-GB" sz="1200" i="1" smtClean="0">
                <a:latin typeface="Verdana" pitchFamily="34" charset="0"/>
              </a:rPr>
              <a:t>All Wales – similar to Pharmaceuticals</a:t>
            </a:r>
            <a:r>
              <a:rPr lang="en-GB" sz="1800" smtClean="0">
                <a:latin typeface="Verdana" pitchFamily="34" charset="0"/>
              </a:rPr>
              <a:t>)</a:t>
            </a:r>
          </a:p>
          <a:p>
            <a:pPr marL="638175" lvl="2" indent="-365125" algn="just">
              <a:spcBef>
                <a:spcPct val="0"/>
              </a:spcBef>
              <a:buClr>
                <a:srgbClr val="32568A"/>
              </a:buClr>
            </a:pPr>
            <a:r>
              <a:rPr lang="en-GB" sz="1300" smtClean="0">
                <a:latin typeface="Verdana" pitchFamily="34" charset="0"/>
              </a:rPr>
              <a:t>WHO?  Clinical/Medical Leadership</a:t>
            </a:r>
          </a:p>
          <a:p>
            <a:pPr marL="638175" lvl="2" indent="-365125" algn="just">
              <a:spcBef>
                <a:spcPct val="0"/>
              </a:spcBef>
              <a:buClr>
                <a:srgbClr val="32568A"/>
              </a:buClr>
            </a:pPr>
            <a:r>
              <a:rPr lang="en-GB" sz="1300" smtClean="0">
                <a:latin typeface="Verdana" pitchFamily="34" charset="0"/>
              </a:rPr>
              <a:t>Robust reporting arrangements back into CEO/DOFs ? </a:t>
            </a:r>
          </a:p>
          <a:p>
            <a:pPr marL="365125" indent="-365125" algn="just">
              <a:spcBef>
                <a:spcPct val="0"/>
              </a:spcBef>
              <a:buClr>
                <a:srgbClr val="32568A"/>
              </a:buClr>
            </a:pPr>
            <a:endParaRPr lang="en-GB" sz="1800" smtClean="0">
              <a:latin typeface="Verdana" pitchFamily="34" charset="0"/>
            </a:endParaRPr>
          </a:p>
          <a:p>
            <a:pPr marL="365125" indent="-365125" algn="just">
              <a:spcBef>
                <a:spcPct val="0"/>
              </a:spcBef>
              <a:buClr>
                <a:srgbClr val="32568A"/>
              </a:buClr>
            </a:pPr>
            <a:r>
              <a:rPr lang="en-GB" sz="1800" smtClean="0">
                <a:latin typeface="Verdana" pitchFamily="34" charset="0"/>
              </a:rPr>
              <a:t>Contracts let once only for Wales – One Wales approach, and robust understanding and reporting for any deviation </a:t>
            </a:r>
          </a:p>
          <a:p>
            <a:pPr marL="365125" indent="-365125" algn="just">
              <a:spcBef>
                <a:spcPct val="0"/>
              </a:spcBef>
              <a:buClr>
                <a:srgbClr val="32568A"/>
              </a:buClr>
              <a:buFont typeface="Wingdings 2" pitchFamily="18" charset="2"/>
              <a:buNone/>
            </a:pPr>
            <a:r>
              <a:rPr lang="en-GB" sz="1800" smtClean="0">
                <a:latin typeface="Verdana" pitchFamily="34" charset="0"/>
              </a:rPr>
              <a:t>	(</a:t>
            </a:r>
            <a:r>
              <a:rPr lang="en-GB" sz="1200" i="1" smtClean="0">
                <a:latin typeface="Verdana" pitchFamily="34" charset="0"/>
              </a:rPr>
              <a:t>NHS England approach - ?  HTA with HB/Trusts</a:t>
            </a:r>
            <a:r>
              <a:rPr lang="en-GB" sz="1800" smtClean="0">
                <a:latin typeface="Verdana" pitchFamily="34" charset="0"/>
              </a:rPr>
              <a:t>)</a:t>
            </a:r>
          </a:p>
          <a:p>
            <a:pPr marL="365125" indent="-365125" algn="just">
              <a:spcBef>
                <a:spcPct val="0"/>
              </a:spcBef>
              <a:buClr>
                <a:srgbClr val="32568A"/>
              </a:buClr>
            </a:pPr>
            <a:endParaRPr lang="en-GB" sz="1800" smtClean="0">
              <a:latin typeface="Verdana" pitchFamily="34" charset="0"/>
            </a:endParaRPr>
          </a:p>
          <a:p>
            <a:pPr marL="365125" indent="-365125" algn="just">
              <a:spcBef>
                <a:spcPct val="0"/>
              </a:spcBef>
              <a:buClr>
                <a:srgbClr val="32568A"/>
              </a:buClr>
            </a:pPr>
            <a:r>
              <a:rPr lang="en-GB" sz="1800" smtClean="0">
                <a:latin typeface="Verdana" pitchFamily="34" charset="0"/>
              </a:rPr>
              <a:t>A Contracts Programme linked to the Savings Delivery Plan</a:t>
            </a:r>
          </a:p>
          <a:p>
            <a:pPr marL="365125" indent="-365125" algn="just">
              <a:spcBef>
                <a:spcPct val="0"/>
              </a:spcBef>
              <a:buClr>
                <a:srgbClr val="32568A"/>
              </a:buClr>
            </a:pPr>
            <a:endParaRPr lang="en-GB" sz="1800" smtClean="0">
              <a:latin typeface="Verdana" pitchFamily="34" charset="0"/>
            </a:endParaRPr>
          </a:p>
          <a:p>
            <a:pPr marL="365125" indent="-365125" algn="just">
              <a:spcBef>
                <a:spcPct val="0"/>
              </a:spcBef>
              <a:buClr>
                <a:srgbClr val="32568A"/>
              </a:buClr>
            </a:pPr>
            <a:r>
              <a:rPr lang="en-GB" sz="1800" smtClean="0">
                <a:latin typeface="Verdana" pitchFamily="34" charset="0"/>
              </a:rPr>
              <a:t>Products and Services that deliver value for money and represent acceptable quality</a:t>
            </a:r>
          </a:p>
          <a:p>
            <a:pPr marL="365125" indent="-365125" algn="just">
              <a:spcBef>
                <a:spcPct val="0"/>
              </a:spcBef>
              <a:buClr>
                <a:srgbClr val="32568A"/>
              </a:buClr>
            </a:pPr>
            <a:endParaRPr lang="en-GB" sz="1800" smtClean="0">
              <a:latin typeface="Verdana" pitchFamily="34" charset="0"/>
            </a:endParaRPr>
          </a:p>
          <a:p>
            <a:pPr marL="365125" indent="-365125" algn="just">
              <a:spcBef>
                <a:spcPct val="0"/>
              </a:spcBef>
              <a:buClr>
                <a:srgbClr val="32568A"/>
              </a:buClr>
            </a:pPr>
            <a:r>
              <a:rPr lang="en-GB" sz="1800" smtClean="0">
                <a:latin typeface="Verdana" pitchFamily="34" charset="0"/>
              </a:rPr>
              <a:t>Clearly understood system for designing contracts, partnered between HB/Trusts and NWSSP</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688975"/>
            <a:ext cx="9144000" cy="652463"/>
          </a:xfrm>
        </p:spPr>
        <p:txBody>
          <a:bodyPr anchor="t"/>
          <a:lstStyle/>
          <a:p>
            <a:pPr algn="ctr"/>
            <a:r>
              <a:rPr lang="en-GB" sz="3600" b="1" smtClean="0">
                <a:solidFill>
                  <a:srgbClr val="D1AE7D"/>
                </a:solidFill>
                <a:latin typeface="Verdana" pitchFamily="34" charset="0"/>
              </a:rPr>
              <a:t>Vision for the Future</a:t>
            </a:r>
          </a:p>
        </p:txBody>
      </p:sp>
      <p:sp>
        <p:nvSpPr>
          <p:cNvPr id="27651" name="Content Placeholder 2"/>
          <p:cNvSpPr>
            <a:spLocks noGrp="1"/>
          </p:cNvSpPr>
          <p:nvPr>
            <p:ph idx="1"/>
          </p:nvPr>
        </p:nvSpPr>
        <p:spPr>
          <a:xfrm>
            <a:off x="468313" y="1700213"/>
            <a:ext cx="8496300" cy="3571875"/>
          </a:xfrm>
        </p:spPr>
        <p:txBody>
          <a:bodyPr/>
          <a:lstStyle/>
          <a:p>
            <a:pPr marL="534988" indent="-534988" algn="just">
              <a:spcBef>
                <a:spcPct val="0"/>
              </a:spcBef>
              <a:buClr>
                <a:srgbClr val="32568A"/>
              </a:buClr>
              <a:defRPr/>
            </a:pPr>
            <a:endParaRPr lang="en-GB" sz="1800" dirty="0" smtClean="0">
              <a:latin typeface="Verdana" pitchFamily="34" charset="0"/>
            </a:endParaRPr>
          </a:p>
          <a:p>
            <a:pPr marL="365125" indent="-365125" algn="just">
              <a:spcBef>
                <a:spcPct val="0"/>
              </a:spcBef>
              <a:buClr>
                <a:srgbClr val="32568A"/>
              </a:buClr>
              <a:defRPr/>
            </a:pPr>
            <a:r>
              <a:rPr lang="en-GB" sz="1900" dirty="0" smtClean="0">
                <a:latin typeface="Verdana" pitchFamily="34" charset="0"/>
              </a:rPr>
              <a:t>Products and Services that provide a safe Clinical outcome to meet the patients needs</a:t>
            </a:r>
          </a:p>
          <a:p>
            <a:pPr marL="365125" indent="-365125" algn="just">
              <a:spcBef>
                <a:spcPct val="0"/>
              </a:spcBef>
              <a:buClr>
                <a:srgbClr val="32568A"/>
              </a:buClr>
              <a:defRPr/>
            </a:pPr>
            <a:endParaRPr lang="en-GB" sz="1900" dirty="0" smtClean="0">
              <a:latin typeface="Verdana" pitchFamily="34" charset="0"/>
            </a:endParaRPr>
          </a:p>
          <a:p>
            <a:pPr marL="365125" indent="-365125" algn="just">
              <a:spcBef>
                <a:spcPct val="0"/>
              </a:spcBef>
              <a:buClr>
                <a:srgbClr val="32568A"/>
              </a:buClr>
              <a:defRPr/>
            </a:pPr>
            <a:r>
              <a:rPr lang="en-GB" sz="1900" dirty="0" smtClean="0">
                <a:latin typeface="Verdana" pitchFamily="34" charset="0"/>
              </a:rPr>
              <a:t>Evidence that price and quality benchmarking has been undertaken and is robust within ‘the system’.</a:t>
            </a:r>
          </a:p>
          <a:p>
            <a:pPr marL="365125" indent="-365125" algn="just">
              <a:spcBef>
                <a:spcPct val="0"/>
              </a:spcBef>
              <a:buClr>
                <a:srgbClr val="32568A"/>
              </a:buClr>
              <a:defRPr/>
            </a:pPr>
            <a:endParaRPr lang="en-GB" sz="1900" dirty="0" smtClean="0">
              <a:latin typeface="Verdana" pitchFamily="34" charset="0"/>
            </a:endParaRPr>
          </a:p>
          <a:p>
            <a:pPr marL="365125" indent="-365125" algn="just">
              <a:spcBef>
                <a:spcPct val="0"/>
              </a:spcBef>
              <a:buClr>
                <a:srgbClr val="32568A"/>
              </a:buClr>
              <a:defRPr/>
            </a:pPr>
            <a:r>
              <a:rPr lang="en-GB" sz="1900" dirty="0" smtClean="0">
                <a:latin typeface="Verdana" pitchFamily="34" charset="0"/>
              </a:rPr>
              <a:t>A Service that reflects the Welsh Government Procurement Statement – ‘A route to consider Innovative Products’ in particular the Welsh Economy and Community Benefits</a:t>
            </a:r>
          </a:p>
          <a:p>
            <a:pPr marL="534988" indent="-534988" algn="just">
              <a:spcBef>
                <a:spcPct val="0"/>
              </a:spcBef>
              <a:buClrTx/>
              <a:defRPr/>
            </a:pPr>
            <a:endParaRPr lang="en-GB" sz="1800" dirty="0" smtClean="0">
              <a:latin typeface="Verdan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642938"/>
            <a:ext cx="9144000" cy="581025"/>
          </a:xfrm>
        </p:spPr>
        <p:txBody>
          <a:bodyPr anchor="t"/>
          <a:lstStyle/>
          <a:p>
            <a:pPr algn="ctr"/>
            <a:r>
              <a:rPr lang="en-GB" sz="3600" b="1" smtClean="0">
                <a:solidFill>
                  <a:srgbClr val="D1AE7D"/>
                </a:solidFill>
                <a:latin typeface="Verdana" pitchFamily="34" charset="0"/>
              </a:rPr>
              <a:t>Objective/Action Plan</a:t>
            </a:r>
          </a:p>
        </p:txBody>
      </p:sp>
      <p:sp>
        <p:nvSpPr>
          <p:cNvPr id="28675" name="Content Placeholder 2"/>
          <p:cNvSpPr>
            <a:spLocks noGrp="1"/>
          </p:cNvSpPr>
          <p:nvPr>
            <p:ph idx="1"/>
          </p:nvPr>
        </p:nvSpPr>
        <p:spPr>
          <a:xfrm>
            <a:off x="500063" y="1428750"/>
            <a:ext cx="8643937" cy="5095875"/>
          </a:xfrm>
        </p:spPr>
        <p:txBody>
          <a:bodyPr/>
          <a:lstStyle/>
          <a:p>
            <a:pPr algn="just">
              <a:spcBef>
                <a:spcPct val="0"/>
              </a:spcBef>
              <a:buClr>
                <a:srgbClr val="32568A"/>
              </a:buClr>
            </a:pPr>
            <a:r>
              <a:rPr lang="en-GB" sz="1500" smtClean="0">
                <a:latin typeface="Verdana" pitchFamily="34" charset="0"/>
              </a:rPr>
              <a:t>Initially set up a T&amp;F Excellence Group to determine the scope and activity in order to establish the Clinical Consumable Board (</a:t>
            </a:r>
            <a:r>
              <a:rPr lang="en-GB" sz="1500" i="1" smtClean="0">
                <a:latin typeface="Verdana" pitchFamily="34" charset="0"/>
              </a:rPr>
              <a:t>similar to Pharmaceuticals</a:t>
            </a:r>
            <a:r>
              <a:rPr lang="en-GB" sz="1500" smtClean="0">
                <a:latin typeface="Verdana" pitchFamily="34" charset="0"/>
              </a:rPr>
              <a:t>)</a:t>
            </a:r>
          </a:p>
          <a:p>
            <a:pPr algn="just">
              <a:spcBef>
                <a:spcPct val="0"/>
              </a:spcBef>
              <a:buClr>
                <a:srgbClr val="32568A"/>
              </a:buClr>
            </a:pPr>
            <a:endParaRPr lang="en-GB" sz="1500" smtClean="0">
              <a:latin typeface="Verdana" pitchFamily="34" charset="0"/>
            </a:endParaRPr>
          </a:p>
          <a:p>
            <a:pPr algn="just">
              <a:spcBef>
                <a:spcPct val="0"/>
              </a:spcBef>
              <a:buClr>
                <a:srgbClr val="32568A"/>
              </a:buClr>
            </a:pPr>
            <a:r>
              <a:rPr lang="en-GB" sz="1500" smtClean="0">
                <a:latin typeface="Verdana" pitchFamily="34" charset="0"/>
              </a:rPr>
              <a:t>Establish a robust Governance Structure with links to existing groups including CE’s/MD/DoF’s/SSC and feeds back into HB/Trusts</a:t>
            </a:r>
          </a:p>
          <a:p>
            <a:pPr algn="just">
              <a:spcBef>
                <a:spcPct val="0"/>
              </a:spcBef>
              <a:buClr>
                <a:srgbClr val="32568A"/>
              </a:buClr>
            </a:pPr>
            <a:endParaRPr lang="en-GB" sz="1500" smtClean="0">
              <a:latin typeface="Verdana" pitchFamily="34" charset="0"/>
            </a:endParaRPr>
          </a:p>
          <a:p>
            <a:pPr algn="just">
              <a:spcBef>
                <a:spcPct val="0"/>
              </a:spcBef>
              <a:buClr>
                <a:srgbClr val="32568A"/>
              </a:buClr>
            </a:pPr>
            <a:r>
              <a:rPr lang="en-GB" sz="1500" smtClean="0">
                <a:latin typeface="Verdana" pitchFamily="34" charset="0"/>
              </a:rPr>
              <a:t>Consider project management role to move through transition into implementation of new approach</a:t>
            </a:r>
          </a:p>
          <a:p>
            <a:pPr algn="just">
              <a:spcBef>
                <a:spcPct val="0"/>
              </a:spcBef>
              <a:buClr>
                <a:srgbClr val="32568A"/>
              </a:buClr>
            </a:pPr>
            <a:endParaRPr lang="en-GB" sz="1500" smtClean="0">
              <a:latin typeface="Verdana" pitchFamily="34" charset="0"/>
            </a:endParaRPr>
          </a:p>
          <a:p>
            <a:pPr algn="just">
              <a:spcBef>
                <a:spcPct val="0"/>
              </a:spcBef>
              <a:buClr>
                <a:srgbClr val="32568A"/>
              </a:buClr>
            </a:pPr>
            <a:r>
              <a:rPr lang="en-GB" sz="1500" smtClean="0">
                <a:latin typeface="Verdana" pitchFamily="34" charset="0"/>
              </a:rPr>
              <a:t>Review resources within SMTL &amp; other appropriate teams to support the work programme</a:t>
            </a:r>
          </a:p>
          <a:p>
            <a:pPr algn="just">
              <a:spcBef>
                <a:spcPct val="0"/>
              </a:spcBef>
              <a:buClr>
                <a:srgbClr val="32568A"/>
              </a:buClr>
            </a:pPr>
            <a:endParaRPr lang="en-GB" sz="1500" smtClean="0">
              <a:latin typeface="Verdana" pitchFamily="34" charset="0"/>
            </a:endParaRPr>
          </a:p>
          <a:p>
            <a:pPr algn="just">
              <a:spcBef>
                <a:spcPct val="0"/>
              </a:spcBef>
              <a:buClr>
                <a:srgbClr val="32568A"/>
              </a:buClr>
            </a:pPr>
            <a:r>
              <a:rPr lang="en-GB" sz="1500" smtClean="0">
                <a:latin typeface="Verdana" pitchFamily="34" charset="0"/>
              </a:rPr>
              <a:t>Establish a culture of “adopt or justify”</a:t>
            </a:r>
          </a:p>
          <a:p>
            <a:pPr algn="just">
              <a:spcBef>
                <a:spcPct val="0"/>
              </a:spcBef>
              <a:buClr>
                <a:srgbClr val="32568A"/>
              </a:buClr>
            </a:pPr>
            <a:endParaRPr lang="en-GB" sz="1500" smtClean="0">
              <a:latin typeface="Verdana" pitchFamily="34" charset="0"/>
            </a:endParaRPr>
          </a:p>
          <a:p>
            <a:pPr algn="just">
              <a:spcBef>
                <a:spcPct val="0"/>
              </a:spcBef>
              <a:buClr>
                <a:srgbClr val="32568A"/>
              </a:buClr>
            </a:pPr>
            <a:r>
              <a:rPr lang="en-GB" sz="1500" smtClean="0">
                <a:latin typeface="Verdana" pitchFamily="34" charset="0"/>
              </a:rPr>
              <a:t>Align the Work Programme to the Contract Programme</a:t>
            </a:r>
          </a:p>
          <a:p>
            <a:pPr algn="just">
              <a:spcBef>
                <a:spcPct val="0"/>
              </a:spcBef>
              <a:buClr>
                <a:srgbClr val="32568A"/>
              </a:buClr>
            </a:pPr>
            <a:endParaRPr lang="en-GB" sz="1500" smtClean="0">
              <a:latin typeface="Verdana" pitchFamily="34" charset="0"/>
            </a:endParaRPr>
          </a:p>
          <a:p>
            <a:pPr algn="just">
              <a:spcBef>
                <a:spcPct val="0"/>
              </a:spcBef>
              <a:buClr>
                <a:srgbClr val="32568A"/>
              </a:buClr>
            </a:pPr>
            <a:r>
              <a:rPr lang="en-GB" sz="1500" smtClean="0">
                <a:latin typeface="Verdana" pitchFamily="34" charset="0"/>
              </a:rPr>
              <a:t>Provide a route for innovative products to gain consideration for use in NHS Wales</a:t>
            </a:r>
          </a:p>
          <a:p>
            <a:pPr algn="just">
              <a:spcBef>
                <a:spcPct val="0"/>
              </a:spcBef>
              <a:buClr>
                <a:srgbClr val="32568A"/>
              </a:buClr>
            </a:pPr>
            <a:endParaRPr lang="en-GB" sz="1500" smtClean="0">
              <a:latin typeface="Verdana" pitchFamily="34" charset="0"/>
            </a:endParaRPr>
          </a:p>
          <a:p>
            <a:pPr algn="just">
              <a:spcBef>
                <a:spcPct val="0"/>
              </a:spcBef>
              <a:buClr>
                <a:srgbClr val="32568A"/>
              </a:buClr>
            </a:pPr>
            <a:r>
              <a:rPr lang="en-GB" sz="1500" smtClean="0">
                <a:latin typeface="Verdana" pitchFamily="34" charset="0"/>
              </a:rPr>
              <a:t>Link into other appropriate resources i.e. Life Sciences</a:t>
            </a:r>
          </a:p>
          <a:p>
            <a:pPr algn="just">
              <a:spcBef>
                <a:spcPct val="0"/>
              </a:spcBef>
              <a:buClr>
                <a:srgbClr val="32568A"/>
              </a:buClr>
            </a:pPr>
            <a:endParaRPr lang="en-GB" sz="1500" smtClean="0">
              <a:latin typeface="Verdana" pitchFamily="34" charset="0"/>
            </a:endParaRPr>
          </a:p>
          <a:p>
            <a:pPr algn="just">
              <a:spcBef>
                <a:spcPct val="0"/>
              </a:spcBef>
              <a:buClr>
                <a:srgbClr val="32568A"/>
              </a:buClr>
            </a:pPr>
            <a:r>
              <a:rPr lang="en-GB" sz="1500" smtClean="0">
                <a:latin typeface="Verdana" pitchFamily="34" charset="0"/>
              </a:rPr>
              <a:t>Agree timeframes to change</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260350"/>
            <a:ext cx="9144000" cy="954088"/>
          </a:xfrm>
        </p:spPr>
        <p:txBody>
          <a:bodyPr/>
          <a:lstStyle/>
          <a:p>
            <a:pPr algn="ctr"/>
            <a:r>
              <a:rPr lang="en-GB" sz="3600" b="1" smtClean="0">
                <a:solidFill>
                  <a:srgbClr val="D1AE7D"/>
                </a:solidFill>
                <a:latin typeface="Verdana" pitchFamily="34" charset="0"/>
                <a:cs typeface="Arial" charset="0"/>
              </a:rPr>
              <a:t>Procurement </a:t>
            </a:r>
            <a:br>
              <a:rPr lang="en-GB" sz="3600" b="1" smtClean="0">
                <a:solidFill>
                  <a:srgbClr val="D1AE7D"/>
                </a:solidFill>
                <a:latin typeface="Verdana" pitchFamily="34" charset="0"/>
                <a:cs typeface="Arial" charset="0"/>
              </a:rPr>
            </a:br>
            <a:r>
              <a:rPr lang="en-GB" sz="3600" b="1" smtClean="0">
                <a:solidFill>
                  <a:srgbClr val="D1AE7D"/>
                </a:solidFill>
                <a:latin typeface="Verdana" pitchFamily="34" charset="0"/>
                <a:cs typeface="Arial" charset="0"/>
              </a:rPr>
              <a:t>What Works – What Doesn’t</a:t>
            </a:r>
          </a:p>
        </p:txBody>
      </p:sp>
      <p:sp>
        <p:nvSpPr>
          <p:cNvPr id="3" name="Content Placeholder 2"/>
          <p:cNvSpPr>
            <a:spLocks noGrp="1"/>
          </p:cNvSpPr>
          <p:nvPr>
            <p:ph idx="1"/>
          </p:nvPr>
        </p:nvSpPr>
        <p:spPr>
          <a:xfrm>
            <a:off x="428625" y="2000250"/>
            <a:ext cx="8229600" cy="4389438"/>
          </a:xfrm>
        </p:spPr>
        <p:txBody>
          <a:bodyPr/>
          <a:lstStyle/>
          <a:p>
            <a:pPr marL="0" indent="0" algn="just">
              <a:buFont typeface="Wingdings 2" pitchFamily="18" charset="2"/>
              <a:buNone/>
              <a:defRPr/>
            </a:pPr>
            <a:r>
              <a:rPr lang="en-GB" sz="1800" b="1" dirty="0" smtClean="0">
                <a:latin typeface="Verdana" pitchFamily="34" charset="0"/>
                <a:cs typeface="Arial" pitchFamily="34" charset="0"/>
              </a:rPr>
              <a:t>Example 1: </a:t>
            </a:r>
            <a:r>
              <a:rPr lang="en-GB" sz="1800" dirty="0" smtClean="0">
                <a:latin typeface="Verdana" pitchFamily="34" charset="0"/>
                <a:cs typeface="Arial" pitchFamily="34" charset="0"/>
              </a:rPr>
              <a:t>Where leadership is needed to bring about clinical change and release value!</a:t>
            </a:r>
          </a:p>
          <a:p>
            <a:pPr marL="0" indent="0" algn="just">
              <a:buFont typeface="Wingdings 2" pitchFamily="18" charset="2"/>
              <a:buNone/>
              <a:defRPr/>
            </a:pPr>
            <a:endParaRPr lang="en-GB" sz="1800" dirty="0" smtClean="0">
              <a:latin typeface="Verdana" pitchFamily="34" charset="0"/>
              <a:cs typeface="Arial" pitchFamily="34" charset="0"/>
            </a:endParaRPr>
          </a:p>
          <a:p>
            <a:pPr marL="0" indent="0" algn="just">
              <a:buFont typeface="Wingdings 2" pitchFamily="18" charset="2"/>
              <a:buNone/>
              <a:defRPr/>
            </a:pPr>
            <a:r>
              <a:rPr lang="en-GB" sz="1800" dirty="0" smtClean="0">
                <a:latin typeface="Verdana" pitchFamily="34" charset="0"/>
                <a:cs typeface="Arial" pitchFamily="34" charset="0"/>
              </a:rPr>
              <a:t>Laryngoscope Blades, Handles &amp; associated consumables is due to be awarded for 1st March start with £50k savings. However, if Health Boards migrate to lower cost alternatives on the framework then the savings rise to £200,000 </a:t>
            </a:r>
          </a:p>
          <a:p>
            <a:pPr marL="0" indent="0" algn="just">
              <a:buFont typeface="Wingdings 2" pitchFamily="18" charset="2"/>
              <a:buNone/>
              <a:defRPr/>
            </a:pPr>
            <a:endParaRPr lang="en-GB" sz="1800" dirty="0" smtClean="0">
              <a:latin typeface="Verdana" pitchFamily="34" charset="0"/>
              <a:cs typeface="Arial" pitchFamily="34" charset="0"/>
            </a:endParaRPr>
          </a:p>
          <a:p>
            <a:pPr marL="0" indent="0" algn="just">
              <a:buFont typeface="Wingdings 2" pitchFamily="18" charset="2"/>
              <a:buNone/>
              <a:defRPr/>
            </a:pPr>
            <a:r>
              <a:rPr lang="en-GB" sz="1800" dirty="0" smtClean="0">
                <a:latin typeface="Verdana" pitchFamily="34" charset="0"/>
                <a:cs typeface="Arial" pitchFamily="34" charset="0"/>
              </a:rPr>
              <a:t>Comment made by Health Minister when signing the award paper was:</a:t>
            </a:r>
          </a:p>
          <a:p>
            <a:pPr marL="0" indent="0" algn="ctr">
              <a:buFont typeface="Wingdings 2" pitchFamily="18" charset="2"/>
              <a:buNone/>
              <a:defRPr/>
            </a:pPr>
            <a:r>
              <a:rPr lang="en-GB" sz="1800" b="1" i="1" dirty="0" smtClean="0">
                <a:latin typeface="Verdana" pitchFamily="34" charset="0"/>
                <a:cs typeface="Arial" pitchFamily="34" charset="0"/>
              </a:rPr>
              <a:t>“Collectively we could save £150,000 by adopting the best value products in this contract.  It is just one example of the prudent healthcare approach in practice.  While comparatively small at each LHB level it amounts to a sum significant sum collectively”.</a:t>
            </a:r>
            <a:endParaRPr lang="en-GB" sz="1800" dirty="0" smtClean="0">
              <a:latin typeface="Verdana" pitchFamily="34" charset="0"/>
              <a:cs typeface="Arial" pitchFamily="34" charset="0"/>
            </a:endParaRPr>
          </a:p>
          <a:p>
            <a:pPr>
              <a:defRPr/>
            </a:pPr>
            <a:endParaRPr lang="en-GB" sz="1800" dirty="0">
              <a:latin typeface="Verdana" pitchFamily="34" charset="0"/>
            </a:endParaRPr>
          </a:p>
        </p:txBody>
      </p:sp>
      <p:sp>
        <p:nvSpPr>
          <p:cNvPr id="29700" name="Rectangle 3"/>
          <p:cNvSpPr>
            <a:spLocks noChangeArrowheads="1"/>
          </p:cNvSpPr>
          <p:nvPr/>
        </p:nvSpPr>
        <p:spPr bwMode="auto">
          <a:xfrm>
            <a:off x="0" y="1428750"/>
            <a:ext cx="9144000" cy="400050"/>
          </a:xfrm>
          <a:prstGeom prst="rect">
            <a:avLst/>
          </a:prstGeom>
          <a:noFill/>
          <a:ln w="9525">
            <a:noFill/>
            <a:miter lim="800000"/>
            <a:headEnd/>
            <a:tailEnd/>
          </a:ln>
        </p:spPr>
        <p:txBody>
          <a:bodyPr>
            <a:spAutoFit/>
          </a:bodyPr>
          <a:lstStyle/>
          <a:p>
            <a:pPr algn="ctr"/>
            <a:r>
              <a:rPr lang="en-GB" sz="2000"/>
              <a:t>Cost of freedom of choice</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692150"/>
            <a:ext cx="9144000" cy="581025"/>
          </a:xfrm>
        </p:spPr>
        <p:txBody>
          <a:bodyPr anchor="t"/>
          <a:lstStyle/>
          <a:p>
            <a:pPr algn="ctr"/>
            <a:r>
              <a:rPr lang="en-GB" sz="3600" b="1" smtClean="0">
                <a:solidFill>
                  <a:srgbClr val="D1AE7D"/>
                </a:solidFill>
                <a:latin typeface="Verdana" pitchFamily="34" charset="0"/>
              </a:rPr>
              <a:t>Group to Lead Change</a:t>
            </a:r>
            <a:endParaRPr lang="en-GB" sz="3600" smtClean="0"/>
          </a:p>
        </p:txBody>
      </p:sp>
      <p:sp>
        <p:nvSpPr>
          <p:cNvPr id="30723" name="Content Placeholder 2"/>
          <p:cNvSpPr>
            <a:spLocks noGrp="1"/>
          </p:cNvSpPr>
          <p:nvPr>
            <p:ph idx="1"/>
          </p:nvPr>
        </p:nvSpPr>
        <p:spPr>
          <a:xfrm>
            <a:off x="395288" y="1714500"/>
            <a:ext cx="7543800" cy="4389438"/>
          </a:xfrm>
        </p:spPr>
        <p:txBody>
          <a:bodyPr/>
          <a:lstStyle/>
          <a:p>
            <a:pPr marL="534988" indent="-534988" algn="just">
              <a:spcBef>
                <a:spcPct val="0"/>
              </a:spcBef>
              <a:buClrTx/>
            </a:pPr>
            <a:endParaRPr lang="en-GB" sz="2000" smtClean="0">
              <a:latin typeface="Verdana" pitchFamily="34" charset="0"/>
            </a:endParaRPr>
          </a:p>
          <a:p>
            <a:pPr marL="534988" indent="-534988" algn="just">
              <a:spcBef>
                <a:spcPct val="0"/>
              </a:spcBef>
              <a:buClr>
                <a:srgbClr val="32568A"/>
              </a:buClr>
            </a:pPr>
            <a:r>
              <a:rPr lang="en-GB" sz="2000" smtClean="0">
                <a:latin typeface="Verdana" pitchFamily="34" charset="0"/>
              </a:rPr>
              <a:t>CMO</a:t>
            </a:r>
          </a:p>
          <a:p>
            <a:pPr marL="534988" indent="-534988" algn="just">
              <a:spcBef>
                <a:spcPct val="0"/>
              </a:spcBef>
              <a:buClr>
                <a:srgbClr val="32568A"/>
              </a:buClr>
            </a:pPr>
            <a:endParaRPr lang="en-GB" sz="2000" smtClean="0">
              <a:latin typeface="Verdana" pitchFamily="34" charset="0"/>
            </a:endParaRPr>
          </a:p>
          <a:p>
            <a:pPr marL="534988" indent="-534988" algn="just">
              <a:spcBef>
                <a:spcPct val="0"/>
              </a:spcBef>
              <a:buClr>
                <a:srgbClr val="32568A"/>
              </a:buClr>
            </a:pPr>
            <a:r>
              <a:rPr lang="en-GB" sz="2000" smtClean="0">
                <a:latin typeface="Verdana" pitchFamily="34" charset="0"/>
              </a:rPr>
              <a:t>Directors of Finance and Procurement</a:t>
            </a:r>
          </a:p>
          <a:p>
            <a:pPr marL="534988" indent="-534988" algn="just">
              <a:spcBef>
                <a:spcPct val="0"/>
              </a:spcBef>
              <a:buClr>
                <a:srgbClr val="32568A"/>
              </a:buClr>
            </a:pPr>
            <a:endParaRPr lang="en-GB" sz="2000" smtClean="0">
              <a:latin typeface="Verdana" pitchFamily="34" charset="0"/>
            </a:endParaRPr>
          </a:p>
          <a:p>
            <a:pPr marL="534988" indent="-534988" algn="just">
              <a:spcBef>
                <a:spcPct val="0"/>
              </a:spcBef>
              <a:buClr>
                <a:srgbClr val="32568A"/>
              </a:buClr>
            </a:pPr>
            <a:r>
              <a:rPr lang="en-GB" sz="2000" smtClean="0">
                <a:latin typeface="Verdana" pitchFamily="34" charset="0"/>
              </a:rPr>
              <a:t>Health Board/Trust Medical Directors</a:t>
            </a:r>
          </a:p>
          <a:p>
            <a:pPr marL="534988" indent="-534988" algn="just">
              <a:spcBef>
                <a:spcPct val="0"/>
              </a:spcBef>
              <a:buClr>
                <a:srgbClr val="32568A"/>
              </a:buClr>
            </a:pPr>
            <a:endParaRPr lang="en-GB" sz="2000" smtClean="0">
              <a:latin typeface="Verdana" pitchFamily="34" charset="0"/>
            </a:endParaRPr>
          </a:p>
          <a:p>
            <a:pPr marL="534988" indent="-534988" algn="just">
              <a:spcBef>
                <a:spcPct val="0"/>
              </a:spcBef>
              <a:buClr>
                <a:srgbClr val="32568A"/>
              </a:buClr>
            </a:pPr>
            <a:r>
              <a:rPr lang="en-GB" sz="2000" smtClean="0">
                <a:latin typeface="Verdana" pitchFamily="34" charset="0"/>
              </a:rPr>
              <a:t>Chief Executive</a:t>
            </a:r>
          </a:p>
          <a:p>
            <a:pPr marL="534988" indent="-534988" algn="just">
              <a:spcBef>
                <a:spcPct val="0"/>
              </a:spcBef>
              <a:buClr>
                <a:srgbClr val="32568A"/>
              </a:buClr>
            </a:pPr>
            <a:endParaRPr lang="en-GB" sz="2000" smtClean="0">
              <a:latin typeface="Verdana" pitchFamily="34" charset="0"/>
            </a:endParaRPr>
          </a:p>
          <a:p>
            <a:pPr marL="534988" indent="-534988" algn="just">
              <a:spcBef>
                <a:spcPct val="0"/>
              </a:spcBef>
              <a:buClr>
                <a:srgbClr val="32568A"/>
              </a:buClr>
            </a:pPr>
            <a:r>
              <a:rPr lang="en-GB" sz="2000" smtClean="0">
                <a:latin typeface="Verdana" pitchFamily="34" charset="0"/>
              </a:rPr>
              <a:t>Procurement Services</a:t>
            </a:r>
          </a:p>
          <a:p>
            <a:pPr marL="534988" indent="-534988" algn="just">
              <a:spcBef>
                <a:spcPct val="0"/>
              </a:spcBef>
              <a:buClrTx/>
            </a:pPr>
            <a:endParaRPr lang="en-GB" sz="1800" smtClean="0">
              <a:latin typeface="Verdan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692150"/>
            <a:ext cx="9144000" cy="723900"/>
          </a:xfrm>
        </p:spPr>
        <p:txBody>
          <a:bodyPr anchor="t"/>
          <a:lstStyle/>
          <a:p>
            <a:pPr algn="ctr"/>
            <a:r>
              <a:rPr lang="en-GB" sz="3600" b="1" smtClean="0">
                <a:solidFill>
                  <a:srgbClr val="D1AE7D"/>
                </a:solidFill>
                <a:latin typeface="Verdana" pitchFamily="34" charset="0"/>
              </a:rPr>
              <a:t>Ingredients for Success</a:t>
            </a:r>
            <a:endParaRPr lang="en-GB" sz="3600" smtClean="0"/>
          </a:p>
        </p:txBody>
      </p:sp>
      <p:sp>
        <p:nvSpPr>
          <p:cNvPr id="3" name="Content Placeholder 2"/>
          <p:cNvSpPr>
            <a:spLocks noGrp="1"/>
          </p:cNvSpPr>
          <p:nvPr>
            <p:ph idx="1"/>
          </p:nvPr>
        </p:nvSpPr>
        <p:spPr>
          <a:xfrm>
            <a:off x="539750" y="2000250"/>
            <a:ext cx="7429500" cy="3000375"/>
          </a:xfrm>
        </p:spPr>
        <p:txBody>
          <a:bodyPr/>
          <a:lstStyle/>
          <a:p>
            <a:pPr marL="534988" indent="-534988" algn="just">
              <a:spcBef>
                <a:spcPts val="0"/>
              </a:spcBef>
              <a:buClr>
                <a:srgbClr val="32568A"/>
              </a:buClr>
              <a:defRPr/>
            </a:pPr>
            <a:r>
              <a:rPr lang="en-GB" sz="2000" dirty="0" smtClean="0">
                <a:latin typeface="Verdana" pitchFamily="34" charset="0"/>
              </a:rPr>
              <a:t>Clear vision for the future</a:t>
            </a:r>
          </a:p>
          <a:p>
            <a:pPr marL="534988" indent="-534988" algn="just">
              <a:spcBef>
                <a:spcPts val="0"/>
              </a:spcBef>
              <a:buClr>
                <a:srgbClr val="32568A"/>
              </a:buClr>
              <a:defRPr/>
            </a:pPr>
            <a:endParaRPr lang="en-GB" sz="2000" dirty="0" smtClean="0">
              <a:latin typeface="Verdana" pitchFamily="34" charset="0"/>
            </a:endParaRPr>
          </a:p>
          <a:p>
            <a:pPr marL="534988" indent="-534988" algn="just">
              <a:spcBef>
                <a:spcPts val="0"/>
              </a:spcBef>
              <a:buClr>
                <a:srgbClr val="32568A"/>
              </a:buClr>
              <a:defRPr/>
            </a:pPr>
            <a:r>
              <a:rPr lang="en-GB" sz="2000" dirty="0" smtClean="0">
                <a:latin typeface="Verdana" pitchFamily="34" charset="0"/>
              </a:rPr>
              <a:t>Top level support for the change</a:t>
            </a:r>
          </a:p>
          <a:p>
            <a:pPr marL="534988" indent="-534988" algn="just">
              <a:spcBef>
                <a:spcPts val="0"/>
              </a:spcBef>
              <a:buClr>
                <a:srgbClr val="32568A"/>
              </a:buClr>
              <a:defRPr/>
            </a:pPr>
            <a:endParaRPr lang="en-GB" sz="2000" dirty="0" smtClean="0">
              <a:latin typeface="Verdana" pitchFamily="34" charset="0"/>
            </a:endParaRPr>
          </a:p>
          <a:p>
            <a:pPr marL="534988" indent="-534988" algn="just">
              <a:spcBef>
                <a:spcPts val="0"/>
              </a:spcBef>
              <a:buClr>
                <a:srgbClr val="32568A"/>
              </a:buClr>
              <a:defRPr/>
            </a:pPr>
            <a:r>
              <a:rPr lang="en-GB" sz="2000" dirty="0" smtClean="0">
                <a:latin typeface="Verdana" pitchFamily="34" charset="0"/>
              </a:rPr>
              <a:t>Leadership to drive the change</a:t>
            </a:r>
          </a:p>
          <a:p>
            <a:pPr marL="534988" indent="-534988" algn="just">
              <a:spcBef>
                <a:spcPts val="0"/>
              </a:spcBef>
              <a:buClr>
                <a:srgbClr val="32568A"/>
              </a:buClr>
              <a:defRPr/>
            </a:pPr>
            <a:endParaRPr lang="en-GB" sz="2000" dirty="0" smtClean="0">
              <a:latin typeface="Verdana" pitchFamily="34" charset="0"/>
            </a:endParaRPr>
          </a:p>
          <a:p>
            <a:pPr marL="534988" indent="-534988" algn="just">
              <a:spcBef>
                <a:spcPts val="0"/>
              </a:spcBef>
              <a:buClr>
                <a:srgbClr val="32568A"/>
              </a:buClr>
              <a:defRPr/>
            </a:pPr>
            <a:r>
              <a:rPr lang="en-GB" sz="2000" dirty="0" smtClean="0">
                <a:latin typeface="Verdana" pitchFamily="34" charset="0"/>
              </a:rPr>
              <a:t>Structure and resources to move forward</a:t>
            </a:r>
          </a:p>
          <a:p>
            <a:pPr marL="534988" indent="-534988" algn="just">
              <a:spcBef>
                <a:spcPts val="0"/>
              </a:spcBef>
              <a:buClr>
                <a:srgbClr val="32568A"/>
              </a:buClr>
              <a:defRPr/>
            </a:pPr>
            <a:endParaRPr lang="en-GB" sz="2000" dirty="0" smtClean="0">
              <a:latin typeface="Verdana" pitchFamily="34" charset="0"/>
            </a:endParaRPr>
          </a:p>
          <a:p>
            <a:pPr marL="534988" indent="-534988" algn="just">
              <a:spcBef>
                <a:spcPts val="0"/>
              </a:spcBef>
              <a:buClr>
                <a:srgbClr val="32568A"/>
              </a:buClr>
              <a:defRPr/>
            </a:pPr>
            <a:r>
              <a:rPr lang="en-GB" sz="2000" dirty="0" smtClean="0">
                <a:latin typeface="Verdana" pitchFamily="34" charset="0"/>
              </a:rPr>
              <a:t>Clear timescale for change</a:t>
            </a:r>
          </a:p>
          <a:p>
            <a:pPr>
              <a:defRPr/>
            </a:pP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0" y="44450"/>
            <a:ext cx="9144000" cy="1223963"/>
          </a:xfrm>
          <a:noFill/>
        </p:spPr>
        <p:txBody>
          <a:bodyPr/>
          <a:lstStyle/>
          <a:p>
            <a:pPr algn="ctr"/>
            <a:r>
              <a:rPr lang="en-GB" sz="3600" b="1" smtClean="0">
                <a:solidFill>
                  <a:srgbClr val="D1AE7D"/>
                </a:solidFill>
                <a:latin typeface="Verdana" pitchFamily="34" charset="0"/>
              </a:rPr>
              <a:t>NHS Wales Shared Service Partnership (NWSSP)</a:t>
            </a:r>
          </a:p>
        </p:txBody>
      </p:sp>
      <p:grpSp>
        <p:nvGrpSpPr>
          <p:cNvPr id="7171" name="Group 21"/>
          <p:cNvGrpSpPr>
            <a:grpSpLocks/>
          </p:cNvGrpSpPr>
          <p:nvPr/>
        </p:nvGrpSpPr>
        <p:grpSpPr bwMode="auto">
          <a:xfrm>
            <a:off x="1619250" y="1268413"/>
            <a:ext cx="5976938" cy="5589587"/>
            <a:chOff x="1691680" y="1124744"/>
            <a:chExt cx="5934306" cy="5733256"/>
          </a:xfrm>
        </p:grpSpPr>
        <p:pic>
          <p:nvPicPr>
            <p:cNvPr id="7173" name="Picture 2"/>
            <p:cNvPicPr>
              <a:picLocks noChangeAspect="1" noChangeArrowheads="1"/>
            </p:cNvPicPr>
            <p:nvPr/>
          </p:nvPicPr>
          <p:blipFill>
            <a:blip r:embed="rId2" cstate="print"/>
            <a:srcRect l="40437" t="54321" r="53906" b="35661"/>
            <a:stretch>
              <a:fillRect/>
            </a:stretch>
          </p:blipFill>
          <p:spPr bwMode="auto">
            <a:xfrm>
              <a:off x="6156176" y="1484784"/>
              <a:ext cx="677722" cy="981859"/>
            </a:xfrm>
            <a:prstGeom prst="rect">
              <a:avLst/>
            </a:prstGeom>
            <a:noFill/>
            <a:ln w="9525">
              <a:noFill/>
              <a:miter lim="800000"/>
              <a:headEnd/>
              <a:tailEnd/>
            </a:ln>
          </p:spPr>
        </p:pic>
        <p:pic>
          <p:nvPicPr>
            <p:cNvPr id="7174" name="Picture 2"/>
            <p:cNvPicPr>
              <a:picLocks noChangeAspect="1" noChangeArrowheads="1"/>
            </p:cNvPicPr>
            <p:nvPr/>
          </p:nvPicPr>
          <p:blipFill>
            <a:blip r:embed="rId2" cstate="print"/>
            <a:srcRect l="33237" t="78638" r="60503" b="10213"/>
            <a:stretch>
              <a:fillRect/>
            </a:stretch>
          </p:blipFill>
          <p:spPr bwMode="auto">
            <a:xfrm>
              <a:off x="1907704" y="2348880"/>
              <a:ext cx="749730" cy="1092498"/>
            </a:xfrm>
            <a:prstGeom prst="rect">
              <a:avLst/>
            </a:prstGeom>
            <a:noFill/>
            <a:ln w="9525">
              <a:noFill/>
              <a:miter lim="800000"/>
              <a:headEnd/>
              <a:tailEnd/>
            </a:ln>
          </p:spPr>
        </p:pic>
        <p:pic>
          <p:nvPicPr>
            <p:cNvPr id="7175" name="Picture 2"/>
            <p:cNvPicPr>
              <a:picLocks noChangeAspect="1" noChangeArrowheads="1"/>
            </p:cNvPicPr>
            <p:nvPr/>
          </p:nvPicPr>
          <p:blipFill>
            <a:blip r:embed="rId2" cstate="print"/>
            <a:srcRect l="33366" t="42538" r="60623" b="46014"/>
            <a:stretch>
              <a:fillRect/>
            </a:stretch>
          </p:blipFill>
          <p:spPr bwMode="auto">
            <a:xfrm>
              <a:off x="3203848" y="5445224"/>
              <a:ext cx="720080" cy="1122083"/>
            </a:xfrm>
            <a:prstGeom prst="rect">
              <a:avLst/>
            </a:prstGeom>
            <a:noFill/>
            <a:ln w="9525">
              <a:noFill/>
              <a:miter lim="800000"/>
              <a:headEnd/>
              <a:tailEnd/>
            </a:ln>
          </p:spPr>
        </p:pic>
        <p:pic>
          <p:nvPicPr>
            <p:cNvPr id="7176" name="Picture 2"/>
            <p:cNvPicPr>
              <a:picLocks noChangeAspect="1" noChangeArrowheads="1"/>
            </p:cNvPicPr>
            <p:nvPr/>
          </p:nvPicPr>
          <p:blipFill>
            <a:blip r:embed="rId2" cstate="print"/>
            <a:srcRect l="40437" t="42538" r="53906" b="46857"/>
            <a:stretch>
              <a:fillRect/>
            </a:stretch>
          </p:blipFill>
          <p:spPr bwMode="auto">
            <a:xfrm>
              <a:off x="6516216" y="5013176"/>
              <a:ext cx="677722" cy="1039616"/>
            </a:xfrm>
            <a:prstGeom prst="rect">
              <a:avLst/>
            </a:prstGeom>
            <a:noFill/>
            <a:ln w="9525">
              <a:noFill/>
              <a:miter lim="800000"/>
              <a:headEnd/>
              <a:tailEnd/>
            </a:ln>
          </p:spPr>
        </p:pic>
        <p:pic>
          <p:nvPicPr>
            <p:cNvPr id="7177" name="Picture 2"/>
            <p:cNvPicPr>
              <a:picLocks noChangeAspect="1" noChangeArrowheads="1"/>
            </p:cNvPicPr>
            <p:nvPr/>
          </p:nvPicPr>
          <p:blipFill>
            <a:blip r:embed="rId2" cstate="print"/>
            <a:srcRect l="47508" t="42538" r="46835" b="47446"/>
            <a:stretch>
              <a:fillRect/>
            </a:stretch>
          </p:blipFill>
          <p:spPr bwMode="auto">
            <a:xfrm>
              <a:off x="6948264" y="3861048"/>
              <a:ext cx="677722" cy="981859"/>
            </a:xfrm>
            <a:prstGeom prst="rect">
              <a:avLst/>
            </a:prstGeom>
            <a:noFill/>
            <a:ln w="9525">
              <a:noFill/>
              <a:miter lim="800000"/>
              <a:headEnd/>
              <a:tailEnd/>
            </a:ln>
          </p:spPr>
        </p:pic>
        <p:pic>
          <p:nvPicPr>
            <p:cNvPr id="7178" name="Picture 2"/>
            <p:cNvPicPr>
              <a:picLocks noChangeAspect="1" noChangeArrowheads="1"/>
            </p:cNvPicPr>
            <p:nvPr/>
          </p:nvPicPr>
          <p:blipFill>
            <a:blip r:embed="rId2" cstate="print"/>
            <a:srcRect l="53754" t="42538" r="39034" b="46857"/>
            <a:stretch>
              <a:fillRect/>
            </a:stretch>
          </p:blipFill>
          <p:spPr bwMode="auto">
            <a:xfrm>
              <a:off x="2843808" y="1453280"/>
              <a:ext cx="864096" cy="1039616"/>
            </a:xfrm>
            <a:prstGeom prst="rect">
              <a:avLst/>
            </a:prstGeom>
            <a:noFill/>
            <a:ln w="9525">
              <a:noFill/>
              <a:miter lim="800000"/>
              <a:headEnd/>
              <a:tailEnd/>
            </a:ln>
          </p:spPr>
        </p:pic>
        <p:pic>
          <p:nvPicPr>
            <p:cNvPr id="7179" name="Picture 2"/>
            <p:cNvPicPr>
              <a:picLocks noChangeAspect="1" noChangeArrowheads="1"/>
            </p:cNvPicPr>
            <p:nvPr/>
          </p:nvPicPr>
          <p:blipFill>
            <a:blip r:embed="rId2" cstate="print"/>
            <a:srcRect l="53976" t="54321" r="39410" b="35661"/>
            <a:stretch>
              <a:fillRect/>
            </a:stretch>
          </p:blipFill>
          <p:spPr bwMode="auto">
            <a:xfrm>
              <a:off x="3995936" y="1124744"/>
              <a:ext cx="792088" cy="981859"/>
            </a:xfrm>
            <a:prstGeom prst="rect">
              <a:avLst/>
            </a:prstGeom>
            <a:noFill/>
            <a:ln w="9525">
              <a:noFill/>
              <a:miter lim="800000"/>
              <a:headEnd/>
              <a:tailEnd/>
            </a:ln>
          </p:spPr>
        </p:pic>
        <p:pic>
          <p:nvPicPr>
            <p:cNvPr id="7180" name="Picture 2"/>
            <p:cNvPicPr>
              <a:picLocks noChangeAspect="1" noChangeArrowheads="1"/>
            </p:cNvPicPr>
            <p:nvPr/>
          </p:nvPicPr>
          <p:blipFill>
            <a:blip r:embed="rId2" cstate="print"/>
            <a:srcRect l="33366" t="64928" r="60506" b="23260"/>
            <a:stretch>
              <a:fillRect/>
            </a:stretch>
          </p:blipFill>
          <p:spPr bwMode="auto">
            <a:xfrm>
              <a:off x="1691680" y="3573016"/>
              <a:ext cx="659212" cy="1039616"/>
            </a:xfrm>
            <a:prstGeom prst="rect">
              <a:avLst/>
            </a:prstGeom>
            <a:noFill/>
            <a:ln w="9525">
              <a:noFill/>
              <a:miter lim="800000"/>
              <a:headEnd/>
              <a:tailEnd/>
            </a:ln>
          </p:spPr>
        </p:pic>
        <p:pic>
          <p:nvPicPr>
            <p:cNvPr id="7181" name="Picture 2"/>
            <p:cNvPicPr>
              <a:picLocks noChangeAspect="1" noChangeArrowheads="1"/>
            </p:cNvPicPr>
            <p:nvPr/>
          </p:nvPicPr>
          <p:blipFill>
            <a:blip r:embed="rId2" cstate="print"/>
            <a:srcRect l="47507" t="65602" r="46835" b="23260"/>
            <a:stretch>
              <a:fillRect/>
            </a:stretch>
          </p:blipFill>
          <p:spPr bwMode="auto">
            <a:xfrm>
              <a:off x="2195736" y="4869160"/>
              <a:ext cx="677722" cy="1091831"/>
            </a:xfrm>
            <a:prstGeom prst="rect">
              <a:avLst/>
            </a:prstGeom>
            <a:noFill/>
            <a:ln w="9525">
              <a:noFill/>
              <a:miter lim="800000"/>
              <a:headEnd/>
              <a:tailEnd/>
            </a:ln>
          </p:spPr>
        </p:pic>
        <p:pic>
          <p:nvPicPr>
            <p:cNvPr id="7182" name="Picture 2"/>
            <p:cNvPicPr>
              <a:picLocks noChangeAspect="1" noChangeArrowheads="1"/>
            </p:cNvPicPr>
            <p:nvPr/>
          </p:nvPicPr>
          <p:blipFill>
            <a:blip r:embed="rId2" cstate="print"/>
            <a:srcRect l="54578" t="65517" r="39764" b="24466"/>
            <a:stretch>
              <a:fillRect/>
            </a:stretch>
          </p:blipFill>
          <p:spPr bwMode="auto">
            <a:xfrm>
              <a:off x="4355976" y="5876141"/>
              <a:ext cx="677722" cy="981859"/>
            </a:xfrm>
            <a:prstGeom prst="rect">
              <a:avLst/>
            </a:prstGeom>
            <a:noFill/>
            <a:ln w="9525">
              <a:noFill/>
              <a:miter lim="800000"/>
              <a:headEnd/>
              <a:tailEnd/>
            </a:ln>
          </p:spPr>
        </p:pic>
        <p:pic>
          <p:nvPicPr>
            <p:cNvPr id="7183" name="Picture 2"/>
            <p:cNvPicPr>
              <a:picLocks noChangeAspect="1" noChangeArrowheads="1"/>
            </p:cNvPicPr>
            <p:nvPr/>
          </p:nvPicPr>
          <p:blipFill>
            <a:blip r:embed="rId2" cstate="print"/>
            <a:srcRect l="40437" t="65602" r="53906" b="24382"/>
            <a:stretch>
              <a:fillRect/>
            </a:stretch>
          </p:blipFill>
          <p:spPr bwMode="auto">
            <a:xfrm>
              <a:off x="6876256" y="2564904"/>
              <a:ext cx="677722" cy="981859"/>
            </a:xfrm>
            <a:prstGeom prst="rect">
              <a:avLst/>
            </a:prstGeom>
            <a:noFill/>
            <a:ln w="9525">
              <a:noFill/>
              <a:miter lim="800000"/>
              <a:headEnd/>
              <a:tailEnd/>
            </a:ln>
          </p:spPr>
        </p:pic>
        <p:pic>
          <p:nvPicPr>
            <p:cNvPr id="7184" name="Picture 2"/>
            <p:cNvPicPr>
              <a:picLocks noChangeAspect="1" noChangeArrowheads="1"/>
            </p:cNvPicPr>
            <p:nvPr/>
          </p:nvPicPr>
          <p:blipFill>
            <a:blip r:embed="rId2" cstate="print"/>
            <a:srcRect l="33836" t="54321" r="60506" b="35661"/>
            <a:stretch>
              <a:fillRect/>
            </a:stretch>
          </p:blipFill>
          <p:spPr bwMode="auto">
            <a:xfrm>
              <a:off x="5220072" y="1124744"/>
              <a:ext cx="677722" cy="981859"/>
            </a:xfrm>
            <a:prstGeom prst="rect">
              <a:avLst/>
            </a:prstGeom>
            <a:noFill/>
            <a:ln w="9525">
              <a:noFill/>
              <a:miter lim="800000"/>
              <a:headEnd/>
              <a:tailEnd/>
            </a:ln>
          </p:spPr>
        </p:pic>
        <p:pic>
          <p:nvPicPr>
            <p:cNvPr id="7185" name="Picture 2"/>
            <p:cNvPicPr>
              <a:picLocks noChangeAspect="1" noChangeArrowheads="1"/>
            </p:cNvPicPr>
            <p:nvPr/>
          </p:nvPicPr>
          <p:blipFill>
            <a:blip r:embed="rId2" cstate="print"/>
            <a:srcRect l="47508" t="54321" r="46364" b="35661"/>
            <a:stretch>
              <a:fillRect/>
            </a:stretch>
          </p:blipFill>
          <p:spPr bwMode="auto">
            <a:xfrm>
              <a:off x="5364088" y="5661248"/>
              <a:ext cx="734199" cy="981859"/>
            </a:xfrm>
            <a:prstGeom prst="rect">
              <a:avLst/>
            </a:prstGeom>
            <a:noFill/>
            <a:ln w="9525">
              <a:noFill/>
              <a:miter lim="800000"/>
              <a:headEnd/>
              <a:tailEnd/>
            </a:ln>
          </p:spPr>
        </p:pic>
      </p:grpSp>
      <p:pic>
        <p:nvPicPr>
          <p:cNvPr id="7172" name="Picture 4"/>
          <p:cNvPicPr>
            <a:picLocks noGrp="1" noChangeAspect="1" noChangeArrowheads="1"/>
          </p:cNvPicPr>
          <p:nvPr>
            <p:ph idx="1"/>
          </p:nvPr>
        </p:nvPicPr>
        <p:blipFill>
          <a:blip r:embed="rId3" cstate="print"/>
          <a:srcRect l="33331" t="30522" r="33334" b="33096"/>
          <a:stretch>
            <a:fillRect/>
          </a:stretch>
        </p:blipFill>
        <p:spPr>
          <a:xfrm>
            <a:off x="3683000" y="2636838"/>
            <a:ext cx="2112963" cy="2520950"/>
          </a:xfrm>
          <a:no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bwMode="auto">
          <a:xfrm>
            <a:off x="0" y="188913"/>
            <a:ext cx="9144000" cy="1081087"/>
          </a:xfrm>
          <a:prstGeom prst="rect">
            <a:avLst/>
          </a:prstGeom>
          <a:noFill/>
          <a:ln w="9525">
            <a:noFill/>
            <a:miter lim="800000"/>
            <a:headEnd/>
            <a:tailEnd/>
          </a:ln>
        </p:spPr>
        <p:txBody>
          <a:bodyPr lIns="0" rIns="0" bIns="0" anchor="b"/>
          <a:lstStyle/>
          <a:p>
            <a:pPr algn="ctr" eaLnBrk="0" hangingPunct="0">
              <a:defRPr/>
            </a:pPr>
            <a:r>
              <a:rPr lang="en-GB" sz="3600" b="1" dirty="0">
                <a:solidFill>
                  <a:srgbClr val="D1AE7D"/>
                </a:solidFill>
                <a:latin typeface="Verdana" pitchFamily="34" charset="0"/>
                <a:ea typeface="+mj-ea"/>
                <a:cs typeface="+mj-cs"/>
              </a:rPr>
              <a:t>Getting Innovation into the NHS</a:t>
            </a:r>
          </a:p>
        </p:txBody>
      </p:sp>
      <p:sp>
        <p:nvSpPr>
          <p:cNvPr id="32771" name="Rectangle 4"/>
          <p:cNvSpPr>
            <a:spLocks noChangeArrowheads="1"/>
          </p:cNvSpPr>
          <p:nvPr/>
        </p:nvSpPr>
        <p:spPr bwMode="auto">
          <a:xfrm>
            <a:off x="457200" y="1844675"/>
            <a:ext cx="8507413" cy="2736850"/>
          </a:xfrm>
          <a:prstGeom prst="rect">
            <a:avLst/>
          </a:prstGeom>
          <a:noFill/>
          <a:ln w="9525">
            <a:noFill/>
            <a:miter lim="800000"/>
            <a:headEnd/>
            <a:tailEnd/>
          </a:ln>
        </p:spPr>
        <p:txBody>
          <a:bodyPr/>
          <a:lstStyle/>
          <a:p>
            <a:pPr marL="355600" indent="-355600" eaLnBrk="0" hangingPunct="0">
              <a:spcBef>
                <a:spcPct val="20000"/>
              </a:spcBef>
              <a:buClr>
                <a:srgbClr val="32568A"/>
              </a:buClr>
              <a:buSzPct val="95000"/>
              <a:buFont typeface="Wingdings 2" pitchFamily="18" charset="2"/>
              <a:buChar char=""/>
            </a:pPr>
            <a:r>
              <a:rPr lang="en-GB" sz="2400">
                <a:latin typeface="Verdana" pitchFamily="34" charset="0"/>
              </a:rPr>
              <a:t>Wales</a:t>
            </a:r>
          </a:p>
          <a:p>
            <a:pPr marL="355600" indent="-355600" eaLnBrk="0" hangingPunct="0">
              <a:spcBef>
                <a:spcPct val="20000"/>
              </a:spcBef>
              <a:buClr>
                <a:srgbClr val="32568A"/>
              </a:buClr>
              <a:buSzPct val="95000"/>
              <a:buFont typeface="Wingdings 2" pitchFamily="18" charset="2"/>
              <a:buChar char=""/>
            </a:pPr>
            <a:endParaRPr lang="en-GB" sz="24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400">
                <a:latin typeface="Verdana" pitchFamily="34" charset="0"/>
              </a:rPr>
              <a:t>England</a:t>
            </a:r>
          </a:p>
          <a:p>
            <a:pPr marL="355600" indent="-355600" eaLnBrk="0" hangingPunct="0">
              <a:spcBef>
                <a:spcPct val="20000"/>
              </a:spcBef>
              <a:buClr>
                <a:srgbClr val="32568A"/>
              </a:buClr>
              <a:buSzPct val="95000"/>
            </a:pPr>
            <a:endParaRPr lang="en-GB" sz="3200">
              <a:latin typeface="Verdan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bwMode="auto">
          <a:xfrm>
            <a:off x="0" y="331788"/>
            <a:ext cx="9144000" cy="865187"/>
          </a:xfrm>
          <a:prstGeom prst="rect">
            <a:avLst/>
          </a:prstGeom>
          <a:noFill/>
          <a:ln w="9525">
            <a:noFill/>
            <a:miter lim="800000"/>
            <a:headEnd/>
            <a:tailEnd/>
          </a:ln>
        </p:spPr>
        <p:txBody>
          <a:bodyPr lIns="0" rIns="0" bIns="0" anchor="b"/>
          <a:lstStyle/>
          <a:p>
            <a:pPr algn="ctr" eaLnBrk="0" hangingPunct="0">
              <a:defRPr/>
            </a:pPr>
            <a:r>
              <a:rPr lang="en-GB" sz="3600" b="1" dirty="0">
                <a:solidFill>
                  <a:srgbClr val="D1AE7D"/>
                </a:solidFill>
                <a:latin typeface="Verdana" pitchFamily="34" charset="0"/>
                <a:ea typeface="+mj-ea"/>
                <a:cs typeface="+mj-cs"/>
              </a:rPr>
              <a:t>Technology Adoption Systems</a:t>
            </a:r>
          </a:p>
        </p:txBody>
      </p:sp>
      <p:pic>
        <p:nvPicPr>
          <p:cNvPr id="36869" name="Picture 5"/>
          <p:cNvPicPr>
            <a:picLocks noChangeAspect="1" noChangeArrowheads="1"/>
          </p:cNvPicPr>
          <p:nvPr/>
        </p:nvPicPr>
        <p:blipFill>
          <a:blip r:embed="rId2" cstate="print"/>
          <a:srcRect l="6740" t="1410" r="3178"/>
          <a:stretch>
            <a:fillRect/>
          </a:stretch>
        </p:blipFill>
        <p:spPr bwMode="auto">
          <a:xfrm>
            <a:off x="4211960" y="3356899"/>
            <a:ext cx="4842743" cy="3063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sp>
        <p:nvSpPr>
          <p:cNvPr id="33796" name="TextBox 11"/>
          <p:cNvSpPr txBox="1">
            <a:spLocks noChangeArrowheads="1"/>
          </p:cNvSpPr>
          <p:nvPr/>
        </p:nvSpPr>
        <p:spPr bwMode="auto">
          <a:xfrm>
            <a:off x="4994275" y="1268413"/>
            <a:ext cx="3322638" cy="400050"/>
          </a:xfrm>
          <a:prstGeom prst="rect">
            <a:avLst/>
          </a:prstGeom>
          <a:noFill/>
          <a:ln w="9525">
            <a:noFill/>
            <a:miter lim="800000"/>
            <a:headEnd/>
            <a:tailEnd/>
          </a:ln>
        </p:spPr>
        <p:txBody>
          <a:bodyPr wrap="none">
            <a:spAutoFit/>
          </a:bodyPr>
          <a:lstStyle/>
          <a:p>
            <a:r>
              <a:rPr lang="en-GB" sz="2000" b="1" u="sng">
                <a:latin typeface="Verdana" pitchFamily="34" charset="0"/>
              </a:rPr>
              <a:t>Scope and Definitions</a:t>
            </a:r>
          </a:p>
        </p:txBody>
      </p:sp>
      <p:pic>
        <p:nvPicPr>
          <p:cNvPr id="33797" name="Picture 7"/>
          <p:cNvPicPr>
            <a:picLocks noChangeAspect="1" noChangeArrowheads="1"/>
          </p:cNvPicPr>
          <p:nvPr/>
        </p:nvPicPr>
        <p:blipFill>
          <a:blip r:embed="rId3" cstate="print"/>
          <a:srcRect/>
          <a:stretch>
            <a:fillRect/>
          </a:stretch>
        </p:blipFill>
        <p:spPr bwMode="auto">
          <a:xfrm>
            <a:off x="0" y="1125538"/>
            <a:ext cx="4117975" cy="5732462"/>
          </a:xfrm>
          <a:prstGeom prst="rect">
            <a:avLst/>
          </a:prstGeom>
          <a:noFill/>
          <a:ln w="9525">
            <a:noFill/>
            <a:miter lim="800000"/>
            <a:headEnd/>
            <a:tailEnd/>
          </a:ln>
        </p:spPr>
      </p:pic>
      <p:pic>
        <p:nvPicPr>
          <p:cNvPr id="36873" name="Picture 9"/>
          <p:cNvPicPr>
            <a:picLocks noChangeAspect="1" noChangeArrowheads="1"/>
          </p:cNvPicPr>
          <p:nvPr/>
        </p:nvPicPr>
        <p:blipFill>
          <a:blip r:embed="rId4" cstate="print"/>
          <a:srcRect/>
          <a:stretch>
            <a:fillRect/>
          </a:stretch>
        </p:blipFill>
        <p:spPr bwMode="auto">
          <a:xfrm>
            <a:off x="4139952" y="1772816"/>
            <a:ext cx="4968552" cy="1420456"/>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bwMode="auto">
          <a:xfrm>
            <a:off x="0" y="331788"/>
            <a:ext cx="9144000" cy="865187"/>
          </a:xfrm>
          <a:prstGeom prst="rect">
            <a:avLst/>
          </a:prstGeom>
          <a:noFill/>
          <a:ln w="9525">
            <a:noFill/>
            <a:miter lim="800000"/>
            <a:headEnd/>
            <a:tailEnd/>
          </a:ln>
        </p:spPr>
        <p:txBody>
          <a:bodyPr lIns="0" rIns="0" bIns="0" anchor="b"/>
          <a:lstStyle/>
          <a:p>
            <a:pPr algn="ctr" eaLnBrk="0" hangingPunct="0">
              <a:defRPr/>
            </a:pPr>
            <a:r>
              <a:rPr lang="en-GB" sz="3600" b="1" dirty="0">
                <a:solidFill>
                  <a:srgbClr val="D1AE7D"/>
                </a:solidFill>
                <a:latin typeface="Verdana" pitchFamily="34" charset="0"/>
                <a:ea typeface="+mj-ea"/>
                <a:cs typeface="+mj-cs"/>
              </a:rPr>
              <a:t>Technology Adoption Systems</a:t>
            </a:r>
          </a:p>
        </p:txBody>
      </p:sp>
      <p:pic>
        <p:nvPicPr>
          <p:cNvPr id="10" name="Picture 4"/>
          <p:cNvPicPr>
            <a:picLocks noChangeAspect="1" noChangeArrowheads="1"/>
          </p:cNvPicPr>
          <p:nvPr/>
        </p:nvPicPr>
        <p:blipFill>
          <a:blip r:embed="rId2" cstate="print"/>
          <a:srcRect l="2499" t="3700" r="2534" b="1339"/>
          <a:stretch>
            <a:fillRect/>
          </a:stretch>
        </p:blipFill>
        <p:spPr bwMode="auto">
          <a:xfrm>
            <a:off x="2699792" y="1459294"/>
            <a:ext cx="5328592" cy="5398706"/>
          </a:xfrm>
          <a:prstGeom prst="rect">
            <a:avLst/>
          </a:prstGeom>
          <a:noFill/>
          <a:ln w="88900" cap="sq">
            <a:noFill/>
            <a:miter lim="800000"/>
          </a:ln>
          <a:effectLst/>
          <a:scene3d>
            <a:camera prst="orthographicFront"/>
            <a:lightRig rig="twoPt" dir="t">
              <a:rot lat="0" lon="0" rev="7200000"/>
            </a:lightRig>
          </a:scene3d>
          <a:sp3d>
            <a:contourClr>
              <a:srgbClr val="FFFFFF"/>
            </a:contourClr>
          </a:sp3d>
        </p:spPr>
      </p:pic>
      <p:sp>
        <p:nvSpPr>
          <p:cNvPr id="34820" name="TextBox 7"/>
          <p:cNvSpPr txBox="1">
            <a:spLocks noChangeArrowheads="1"/>
          </p:cNvSpPr>
          <p:nvPr/>
        </p:nvSpPr>
        <p:spPr bwMode="auto">
          <a:xfrm>
            <a:off x="0" y="1341438"/>
            <a:ext cx="3132138" cy="400050"/>
          </a:xfrm>
          <a:prstGeom prst="rect">
            <a:avLst/>
          </a:prstGeom>
          <a:noFill/>
          <a:ln w="9525">
            <a:noFill/>
            <a:miter lim="800000"/>
            <a:headEnd/>
            <a:tailEnd/>
          </a:ln>
        </p:spPr>
        <p:txBody>
          <a:bodyPr>
            <a:spAutoFit/>
          </a:bodyPr>
          <a:lstStyle/>
          <a:p>
            <a:pPr algn="ctr"/>
            <a:r>
              <a:rPr lang="en-GB" sz="2000" b="1" u="sng">
                <a:latin typeface="Verdana" pitchFamily="34" charset="0"/>
              </a:rPr>
              <a:t>The Policy Context</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bwMode="auto">
          <a:xfrm>
            <a:off x="0" y="331788"/>
            <a:ext cx="9144000" cy="865187"/>
          </a:xfrm>
          <a:prstGeom prst="rect">
            <a:avLst/>
          </a:prstGeom>
          <a:noFill/>
          <a:ln w="9525">
            <a:noFill/>
            <a:miter lim="800000"/>
            <a:headEnd/>
            <a:tailEnd/>
          </a:ln>
        </p:spPr>
        <p:txBody>
          <a:bodyPr lIns="0" rIns="0" bIns="0" anchor="b"/>
          <a:lstStyle/>
          <a:p>
            <a:pPr algn="ctr" eaLnBrk="0" hangingPunct="0">
              <a:defRPr/>
            </a:pPr>
            <a:r>
              <a:rPr lang="en-GB" sz="3600" b="1" dirty="0">
                <a:solidFill>
                  <a:srgbClr val="D1AE7D"/>
                </a:solidFill>
                <a:latin typeface="Verdana" pitchFamily="34" charset="0"/>
                <a:ea typeface="+mj-ea"/>
                <a:cs typeface="+mj-cs"/>
              </a:rPr>
              <a:t>Technology Adoption Systems</a:t>
            </a:r>
          </a:p>
        </p:txBody>
      </p:sp>
      <p:pic>
        <p:nvPicPr>
          <p:cNvPr id="37892" name="Picture 4"/>
          <p:cNvPicPr>
            <a:picLocks noChangeAspect="1" noChangeArrowheads="1"/>
          </p:cNvPicPr>
          <p:nvPr/>
        </p:nvPicPr>
        <p:blipFill>
          <a:blip r:embed="rId2" cstate="print"/>
          <a:srcRect l="12694" t="4007" r="11593" b="1160"/>
          <a:stretch>
            <a:fillRect/>
          </a:stretch>
        </p:blipFill>
        <p:spPr bwMode="auto">
          <a:xfrm>
            <a:off x="2411760" y="1412776"/>
            <a:ext cx="5345104" cy="5445224"/>
          </a:xfrm>
          <a:prstGeom prst="rect">
            <a:avLst/>
          </a:prstGeom>
          <a:noFill/>
          <a:ln w="88900" cap="sq">
            <a:noFill/>
            <a:miter lim="800000"/>
          </a:ln>
          <a:effectLst/>
          <a:scene3d>
            <a:camera prst="orthographicFront"/>
            <a:lightRig rig="twoPt" dir="t">
              <a:rot lat="0" lon="0" rev="7200000"/>
            </a:lightRig>
          </a:scene3d>
          <a:sp3d>
            <a:contourClr>
              <a:srgbClr val="FFFFFF"/>
            </a:contourClr>
          </a:sp3d>
        </p:spPr>
      </p:pic>
      <p:sp>
        <p:nvSpPr>
          <p:cNvPr id="35844" name="TextBox 6"/>
          <p:cNvSpPr txBox="1">
            <a:spLocks noChangeArrowheads="1"/>
          </p:cNvSpPr>
          <p:nvPr/>
        </p:nvSpPr>
        <p:spPr bwMode="auto">
          <a:xfrm>
            <a:off x="34925" y="1373188"/>
            <a:ext cx="3967163" cy="400050"/>
          </a:xfrm>
          <a:prstGeom prst="rect">
            <a:avLst/>
          </a:prstGeom>
          <a:noFill/>
          <a:ln w="9525">
            <a:noFill/>
            <a:miter lim="800000"/>
            <a:headEnd/>
            <a:tailEnd/>
          </a:ln>
        </p:spPr>
        <p:txBody>
          <a:bodyPr wrap="none">
            <a:spAutoFit/>
          </a:bodyPr>
          <a:lstStyle/>
          <a:p>
            <a:r>
              <a:rPr lang="en-GB" sz="2000" b="1" u="sng">
                <a:latin typeface="Verdana" pitchFamily="34" charset="0"/>
              </a:rPr>
              <a:t>Key System Requirements</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bwMode="auto">
          <a:xfrm>
            <a:off x="0" y="403225"/>
            <a:ext cx="9144000" cy="865188"/>
          </a:xfrm>
          <a:prstGeom prst="rect">
            <a:avLst/>
          </a:prstGeom>
          <a:noFill/>
          <a:ln w="9525">
            <a:noFill/>
            <a:miter lim="800000"/>
            <a:headEnd/>
            <a:tailEnd/>
          </a:ln>
        </p:spPr>
        <p:txBody>
          <a:bodyPr lIns="0" rIns="0" bIns="0" anchor="b"/>
          <a:lstStyle/>
          <a:p>
            <a:pPr algn="ctr" eaLnBrk="0" hangingPunct="0">
              <a:defRPr/>
            </a:pPr>
            <a:r>
              <a:rPr lang="en-GB" sz="3600" b="1" dirty="0">
                <a:solidFill>
                  <a:srgbClr val="D1AE7D"/>
                </a:solidFill>
                <a:latin typeface="Verdana" pitchFamily="34" charset="0"/>
                <a:ea typeface="+mj-ea"/>
                <a:cs typeface="+mj-cs"/>
              </a:rPr>
              <a:t>Technology Adoption Systems</a:t>
            </a:r>
          </a:p>
        </p:txBody>
      </p:sp>
      <p:sp>
        <p:nvSpPr>
          <p:cNvPr id="36867" name="TextBox 7"/>
          <p:cNvSpPr txBox="1">
            <a:spLocks noChangeArrowheads="1"/>
          </p:cNvSpPr>
          <p:nvPr/>
        </p:nvSpPr>
        <p:spPr bwMode="auto">
          <a:xfrm>
            <a:off x="468313" y="1589088"/>
            <a:ext cx="3311525" cy="400050"/>
          </a:xfrm>
          <a:prstGeom prst="rect">
            <a:avLst/>
          </a:prstGeom>
          <a:noFill/>
          <a:ln w="9525">
            <a:noFill/>
            <a:miter lim="800000"/>
            <a:headEnd/>
            <a:tailEnd/>
          </a:ln>
        </p:spPr>
        <p:txBody>
          <a:bodyPr>
            <a:spAutoFit/>
          </a:bodyPr>
          <a:lstStyle/>
          <a:p>
            <a:pPr algn="ctr"/>
            <a:r>
              <a:rPr lang="en-GB" sz="2000" b="1" u="sng">
                <a:latin typeface="Verdana" pitchFamily="34" charset="0"/>
              </a:rPr>
              <a:t>The mini-HTA process</a:t>
            </a:r>
          </a:p>
        </p:txBody>
      </p:sp>
      <p:pic>
        <p:nvPicPr>
          <p:cNvPr id="39938" name="Picture 2"/>
          <p:cNvPicPr>
            <a:picLocks noChangeAspect="1" noChangeArrowheads="1"/>
          </p:cNvPicPr>
          <p:nvPr/>
        </p:nvPicPr>
        <p:blipFill>
          <a:blip r:embed="rId2" cstate="print"/>
          <a:srcRect/>
          <a:stretch>
            <a:fillRect/>
          </a:stretch>
        </p:blipFill>
        <p:spPr bwMode="auto">
          <a:xfrm>
            <a:off x="235188" y="2466533"/>
            <a:ext cx="8729300" cy="3340199"/>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457200" y="1639888"/>
            <a:ext cx="8507413" cy="4525962"/>
          </a:xfrm>
          <a:prstGeom prst="rect">
            <a:avLst/>
          </a:prstGeom>
          <a:noFill/>
          <a:ln w="9525">
            <a:noFill/>
            <a:miter lim="800000"/>
            <a:headEnd/>
            <a:tailEnd/>
          </a:ln>
        </p:spPr>
        <p:txBody>
          <a:bodyPr/>
          <a:lstStyle/>
          <a:p>
            <a:pPr marL="355600" indent="-355600" eaLnBrk="0" hangingPunct="0">
              <a:spcBef>
                <a:spcPct val="20000"/>
              </a:spcBef>
              <a:buClr>
                <a:srgbClr val="32568A"/>
              </a:buClr>
              <a:buSzPct val="95000"/>
              <a:buFont typeface="Wingdings 2" pitchFamily="18" charset="2"/>
              <a:buChar char=""/>
            </a:pPr>
            <a:r>
              <a:rPr lang="en-GB">
                <a:latin typeface="Verdana" pitchFamily="34" charset="0"/>
              </a:rPr>
              <a:t>Welsh Health Cloud technology to bring healthcare benefits to UK NHS</a:t>
            </a:r>
          </a:p>
          <a:p>
            <a:pPr marL="355600" indent="-355600" eaLnBrk="0" hangingPunct="0">
              <a:spcBef>
                <a:spcPct val="20000"/>
              </a:spcBef>
              <a:buClr>
                <a:srgbClr val="32568A"/>
              </a:buClr>
              <a:buSzPct val="95000"/>
              <a:buFont typeface="Wingdings 2" pitchFamily="18" charset="2"/>
              <a:buChar char=""/>
            </a:pPr>
            <a:endParaRPr lang="en-GB">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a:latin typeface="Verdana" pitchFamily="34" charset="0"/>
              </a:rPr>
              <a:t>A new £600K project has brought Swansea University researchers and Welsh eHealth companies together, to develop cloud computing technology which will deliver significant long-term benefits both to the UK NHS and the Welsh economy</a:t>
            </a:r>
          </a:p>
          <a:p>
            <a:pPr marL="355600" indent="-355600" eaLnBrk="0" hangingPunct="0">
              <a:spcBef>
                <a:spcPct val="20000"/>
              </a:spcBef>
              <a:buClr>
                <a:srgbClr val="32568A"/>
              </a:buClr>
              <a:buSzPct val="95000"/>
            </a:pPr>
            <a:endParaRPr lang="en-GB">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a:latin typeface="Verdana" pitchFamily="34" charset="0"/>
              </a:rPr>
              <a:t>“A tremendous amount of innovative research is carried out in Welsh universities which Welsh businesses can tap into and help commercialise, and I am pleased our A4B programme is actively supporting new opportunities for e Health companies.”</a:t>
            </a:r>
          </a:p>
        </p:txBody>
      </p:sp>
      <p:sp>
        <p:nvSpPr>
          <p:cNvPr id="5" name="Rectangle 2"/>
          <p:cNvSpPr txBox="1">
            <a:spLocks/>
          </p:cNvSpPr>
          <p:nvPr/>
        </p:nvSpPr>
        <p:spPr bwMode="auto">
          <a:xfrm>
            <a:off x="0" y="403225"/>
            <a:ext cx="9144000" cy="865188"/>
          </a:xfrm>
          <a:prstGeom prst="rect">
            <a:avLst/>
          </a:prstGeom>
          <a:noFill/>
          <a:ln w="9525">
            <a:noFill/>
            <a:miter lim="800000"/>
            <a:headEnd/>
            <a:tailEnd/>
          </a:ln>
        </p:spPr>
        <p:txBody>
          <a:bodyPr lIns="0" rIns="0" bIns="0" anchor="b"/>
          <a:lstStyle/>
          <a:p>
            <a:pPr algn="ctr" eaLnBrk="0" hangingPunct="0">
              <a:defRPr/>
            </a:pPr>
            <a:r>
              <a:rPr lang="en-GB" sz="3600" b="1" dirty="0">
                <a:solidFill>
                  <a:srgbClr val="D1AE7D"/>
                </a:solidFill>
                <a:latin typeface="Verdana" pitchFamily="34" charset="0"/>
                <a:ea typeface="+mj-ea"/>
                <a:cs typeface="+mj-cs"/>
              </a:rPr>
              <a:t>The Health Cloud Project</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bwMode="auto">
          <a:xfrm>
            <a:off x="0" y="331788"/>
            <a:ext cx="9144000" cy="865187"/>
          </a:xfrm>
          <a:prstGeom prst="rect">
            <a:avLst/>
          </a:prstGeom>
          <a:noFill/>
          <a:ln w="9525">
            <a:noFill/>
            <a:miter lim="800000"/>
            <a:headEnd/>
            <a:tailEnd/>
          </a:ln>
        </p:spPr>
        <p:txBody>
          <a:bodyPr lIns="0" rIns="0" bIns="0" anchor="b"/>
          <a:lstStyle/>
          <a:p>
            <a:pPr algn="ctr" eaLnBrk="0" hangingPunct="0">
              <a:defRPr/>
            </a:pPr>
            <a:r>
              <a:rPr lang="en-GB" sz="3600" b="1" dirty="0">
                <a:solidFill>
                  <a:srgbClr val="D1AE7D"/>
                </a:solidFill>
                <a:latin typeface="Verdana" pitchFamily="34" charset="0"/>
                <a:ea typeface="+mj-ea"/>
                <a:cs typeface="+mj-cs"/>
              </a:rPr>
              <a:t>AHSN - England</a:t>
            </a:r>
          </a:p>
        </p:txBody>
      </p:sp>
      <p:pic>
        <p:nvPicPr>
          <p:cNvPr id="38915" name="Picture 2"/>
          <p:cNvPicPr>
            <a:picLocks noChangeAspect="1" noChangeArrowheads="1"/>
          </p:cNvPicPr>
          <p:nvPr/>
        </p:nvPicPr>
        <p:blipFill>
          <a:blip r:embed="rId2" cstate="print"/>
          <a:srcRect/>
          <a:stretch>
            <a:fillRect/>
          </a:stretch>
        </p:blipFill>
        <p:spPr bwMode="auto">
          <a:xfrm>
            <a:off x="250825" y="1557338"/>
            <a:ext cx="5778500" cy="37703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0" y="188913"/>
            <a:ext cx="5364163" cy="863600"/>
          </a:xfrm>
          <a:prstGeom prst="rect">
            <a:avLst/>
          </a:prstGeom>
        </p:spPr>
        <p:txBody>
          <a:bodyPr/>
          <a:lstStyle/>
          <a:p>
            <a:pPr algn="ctr" fontAlgn="auto">
              <a:spcAft>
                <a:spcPts val="0"/>
              </a:spcAft>
              <a:defRPr/>
            </a:pPr>
            <a:endParaRPr lang="en-GB" sz="4800" b="1" dirty="0">
              <a:solidFill>
                <a:schemeClr val="tx2"/>
              </a:solidFill>
              <a:latin typeface="+mj-lt"/>
              <a:ea typeface="+mj-ea"/>
              <a:cs typeface="+mj-cs"/>
            </a:endParaRPr>
          </a:p>
        </p:txBody>
      </p:sp>
      <p:graphicFrame>
        <p:nvGraphicFramePr>
          <p:cNvPr id="1026" name="Object 32"/>
          <p:cNvGraphicFramePr>
            <a:graphicFrameLocks noChangeAspect="1"/>
          </p:cNvGraphicFramePr>
          <p:nvPr/>
        </p:nvGraphicFramePr>
        <p:xfrm>
          <a:off x="463550" y="1127125"/>
          <a:ext cx="8256588" cy="4186238"/>
        </p:xfrm>
        <a:graphic>
          <a:graphicData uri="http://schemas.openxmlformats.org/presentationml/2006/ole">
            <mc:AlternateContent xmlns:mc="http://schemas.openxmlformats.org/markup-compatibility/2006">
              <mc:Choice xmlns:v="urn:schemas-microsoft-com:vml" Requires="v">
                <p:oleObj spid="_x0000_s1028" name="Document" r:id="rId4" imgW="6105772" imgH="3103599" progId="Word.Document.12">
                  <p:embed/>
                </p:oleObj>
              </mc:Choice>
              <mc:Fallback>
                <p:oleObj name="Document" r:id="rId4" imgW="6105772" imgH="3103599" progId="Word.Document.12">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 y="1127125"/>
                        <a:ext cx="8256588" cy="418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8" name="Rectangle 33"/>
          <p:cNvSpPr>
            <a:spLocks noChangeArrowheads="1"/>
          </p:cNvSpPr>
          <p:nvPr/>
        </p:nvSpPr>
        <p:spPr bwMode="auto">
          <a:xfrm>
            <a:off x="0" y="644525"/>
            <a:ext cx="9144000" cy="1200150"/>
          </a:xfrm>
          <a:prstGeom prst="rect">
            <a:avLst/>
          </a:prstGeom>
          <a:noFill/>
          <a:ln w="9525">
            <a:noFill/>
            <a:miter lim="800000"/>
            <a:headEnd/>
            <a:tailEnd/>
          </a:ln>
        </p:spPr>
        <p:txBody>
          <a:bodyPr>
            <a:spAutoFit/>
          </a:bodyPr>
          <a:lstStyle/>
          <a:p>
            <a:pPr algn="ctr"/>
            <a:r>
              <a:rPr lang="en-GB" sz="3600" b="1">
                <a:solidFill>
                  <a:srgbClr val="D1AE7D"/>
                </a:solidFill>
                <a:latin typeface="Verdana" pitchFamily="34" charset="0"/>
              </a:rPr>
              <a:t>Motivation &amp; Organisational fit</a:t>
            </a:r>
          </a:p>
          <a:p>
            <a:pPr algn="ctr"/>
            <a:r>
              <a:rPr lang="en-GB" sz="3600" b="1">
                <a:solidFill>
                  <a:srgbClr val="D1AE7D"/>
                </a:solidFill>
                <a:latin typeface="Verdana" pitchFamily="34" charset="0"/>
              </a:rPr>
              <a:t> </a:t>
            </a:r>
          </a:p>
        </p:txBody>
      </p:sp>
      <p:sp>
        <p:nvSpPr>
          <p:cNvPr id="35" name="Rectangle 34"/>
          <p:cNvSpPr/>
          <p:nvPr/>
        </p:nvSpPr>
        <p:spPr>
          <a:xfrm>
            <a:off x="323850" y="4868863"/>
            <a:ext cx="7848600" cy="1108075"/>
          </a:xfrm>
          <a:prstGeom prst="rect">
            <a:avLst/>
          </a:prstGeom>
        </p:spPr>
        <p:txBody>
          <a:bodyPr>
            <a:spAutoFit/>
          </a:bodyPr>
          <a:lstStyle/>
          <a:p>
            <a:pPr marL="449263" indent="-449263">
              <a:buClr>
                <a:srgbClr val="003366"/>
              </a:buClr>
              <a:buFontTx/>
              <a:buChar char="•"/>
              <a:defRPr/>
            </a:pPr>
            <a:r>
              <a:rPr lang="en-GB" sz="2200" kern="0" dirty="0">
                <a:solidFill>
                  <a:srgbClr val="003366"/>
                </a:solidFill>
                <a:latin typeface="Verdana" pitchFamily="34" charset="0"/>
              </a:rPr>
              <a:t>SSP was founded on the potential to develop further benefits to the wider public sector</a:t>
            </a:r>
            <a:r>
              <a:rPr lang="en-GB" sz="2200" dirty="0">
                <a:solidFill>
                  <a:srgbClr val="003366"/>
                </a:solidFill>
                <a:latin typeface="Verdana" pitchFamily="34" charset="0"/>
              </a:rPr>
              <a:t>. </a:t>
            </a:r>
          </a:p>
          <a:p>
            <a:pPr marL="449263" indent="-449263">
              <a:buClr>
                <a:srgbClr val="C39455"/>
              </a:buClr>
              <a:defRPr/>
            </a:pPr>
            <a:endParaRPr lang="en-GB" sz="2200" dirty="0">
              <a:solidFill>
                <a:srgbClr val="C39455"/>
              </a:solidFill>
              <a:latin typeface="Verdan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0" y="333375"/>
            <a:ext cx="9144000" cy="908050"/>
          </a:xfrm>
        </p:spPr>
        <p:txBody>
          <a:bodyPr/>
          <a:lstStyle/>
          <a:p>
            <a:pPr algn="ctr"/>
            <a:r>
              <a:rPr lang="en-GB" sz="3600" b="1" smtClean="0">
                <a:solidFill>
                  <a:srgbClr val="D1AE7D"/>
                </a:solidFill>
                <a:latin typeface="Verdana" pitchFamily="34" charset="0"/>
              </a:rPr>
              <a:t>NWSSP Shared Services - Stats</a:t>
            </a:r>
          </a:p>
        </p:txBody>
      </p:sp>
      <p:graphicFrame>
        <p:nvGraphicFramePr>
          <p:cNvPr id="10" name="Table 9"/>
          <p:cNvGraphicFramePr>
            <a:graphicFrameLocks noGrp="1"/>
          </p:cNvGraphicFramePr>
          <p:nvPr/>
        </p:nvGraphicFramePr>
        <p:xfrm>
          <a:off x="0" y="1700213"/>
          <a:ext cx="9144000" cy="3456383"/>
        </p:xfrm>
        <a:graphic>
          <a:graphicData uri="http://schemas.openxmlformats.org/drawingml/2006/table">
            <a:tbl>
              <a:tblPr firstRow="1" bandRow="1">
                <a:tableStyleId>{5C22544A-7EE6-4342-B048-85BDC9FD1C3A}</a:tableStyleId>
              </a:tblPr>
              <a:tblGrid>
                <a:gridCol w="2286000"/>
                <a:gridCol w="2286000"/>
                <a:gridCol w="2286000"/>
                <a:gridCol w="2286000"/>
              </a:tblGrid>
              <a:tr h="673012">
                <a:tc>
                  <a:txBody>
                    <a:bodyPr/>
                    <a:lstStyle/>
                    <a:p>
                      <a:pPr algn="ctr"/>
                      <a:r>
                        <a:rPr lang="en-GB" sz="1600" dirty="0" smtClean="0">
                          <a:latin typeface="Verdana" pitchFamily="34" charset="0"/>
                        </a:rPr>
                        <a:t>Overall</a:t>
                      </a:r>
                      <a:endParaRPr lang="en-GB" sz="1600" dirty="0">
                        <a:latin typeface="Verdana" pitchFamily="34" charset="0"/>
                      </a:endParaRPr>
                    </a:p>
                  </a:txBody>
                  <a:tcPr/>
                </a:tc>
                <a:tc>
                  <a:txBody>
                    <a:bodyPr/>
                    <a:lstStyle/>
                    <a:p>
                      <a:pPr algn="ctr"/>
                      <a:r>
                        <a:rPr lang="en-GB" sz="1600" dirty="0" smtClean="0">
                          <a:latin typeface="Verdana" pitchFamily="34" charset="0"/>
                        </a:rPr>
                        <a:t>Legal</a:t>
                      </a:r>
                      <a:r>
                        <a:rPr lang="en-GB" sz="1600" baseline="0" dirty="0" smtClean="0">
                          <a:latin typeface="Verdana" pitchFamily="34" charset="0"/>
                        </a:rPr>
                        <a:t> &amp; Risk</a:t>
                      </a:r>
                      <a:endParaRPr lang="en-GB" sz="1600" dirty="0">
                        <a:latin typeface="Verdana" pitchFamily="34" charset="0"/>
                      </a:endParaRPr>
                    </a:p>
                  </a:txBody>
                  <a:tcPr/>
                </a:tc>
                <a:tc>
                  <a:txBody>
                    <a:bodyPr/>
                    <a:lstStyle/>
                    <a:p>
                      <a:pPr algn="ctr"/>
                      <a:r>
                        <a:rPr lang="en-GB" sz="1600" dirty="0" smtClean="0">
                          <a:latin typeface="Verdana" pitchFamily="34" charset="0"/>
                        </a:rPr>
                        <a:t>Employment</a:t>
                      </a:r>
                      <a:r>
                        <a:rPr lang="en-GB" sz="1600" baseline="0" dirty="0" smtClean="0">
                          <a:latin typeface="Verdana" pitchFamily="34" charset="0"/>
                        </a:rPr>
                        <a:t> </a:t>
                      </a:r>
                      <a:endParaRPr lang="en-GB" sz="1600" dirty="0">
                        <a:latin typeface="Verdana" pitchFamily="34" charset="0"/>
                      </a:endParaRPr>
                    </a:p>
                  </a:txBody>
                  <a:tcPr/>
                </a:tc>
                <a:tc>
                  <a:txBody>
                    <a:bodyPr/>
                    <a:lstStyle/>
                    <a:p>
                      <a:pPr algn="ctr"/>
                      <a:r>
                        <a:rPr lang="en-GB" sz="1600" dirty="0" smtClean="0">
                          <a:latin typeface="Verdana" pitchFamily="34" charset="0"/>
                        </a:rPr>
                        <a:t>Facilities</a:t>
                      </a:r>
                      <a:endParaRPr lang="en-GB" sz="1600" dirty="0">
                        <a:latin typeface="Verdana" pitchFamily="34" charset="0"/>
                      </a:endParaRPr>
                    </a:p>
                  </a:txBody>
                  <a:tcPr/>
                </a:tc>
              </a:tr>
              <a:tr h="750572">
                <a:tc>
                  <a:txBody>
                    <a:bodyPr/>
                    <a:lstStyle/>
                    <a:p>
                      <a:pPr algn="ctr"/>
                      <a:r>
                        <a:rPr lang="en-GB" sz="1400" dirty="0" smtClean="0">
                          <a:latin typeface="Verdana" pitchFamily="34" charset="0"/>
                        </a:rPr>
                        <a:t>1,3800</a:t>
                      </a:r>
                      <a:r>
                        <a:rPr lang="en-GB" sz="1400" baseline="0" dirty="0" smtClean="0">
                          <a:latin typeface="Verdana" pitchFamily="34" charset="0"/>
                        </a:rPr>
                        <a:t> staff</a:t>
                      </a:r>
                      <a:endParaRPr lang="en-GB" sz="1400" dirty="0">
                        <a:latin typeface="Verdana" pitchFamily="34" charset="0"/>
                      </a:endParaRPr>
                    </a:p>
                  </a:txBody>
                  <a:tcPr/>
                </a:tc>
                <a:tc>
                  <a:txBody>
                    <a:bodyPr/>
                    <a:lstStyle/>
                    <a:p>
                      <a:pPr algn="ctr"/>
                      <a:r>
                        <a:rPr lang="en-GB" sz="1400" dirty="0" smtClean="0">
                          <a:latin typeface="Verdana" pitchFamily="34" charset="0"/>
                        </a:rPr>
                        <a:t>1,900 Clinical Negligence Claims</a:t>
                      </a:r>
                      <a:endParaRPr lang="en-GB" sz="1400" dirty="0">
                        <a:latin typeface="Verdana" pitchFamily="34" charset="0"/>
                      </a:endParaRPr>
                    </a:p>
                  </a:txBody>
                  <a:tcPr/>
                </a:tc>
                <a:tc>
                  <a:txBody>
                    <a:bodyPr/>
                    <a:lstStyle/>
                    <a:p>
                      <a:r>
                        <a:rPr kumimoji="0" lang="en-GB" sz="1400" kern="1200" baseline="0" dirty="0" smtClean="0">
                          <a:solidFill>
                            <a:schemeClr val="dk1"/>
                          </a:solidFill>
                          <a:latin typeface="Verdana" pitchFamily="34" charset="0"/>
                          <a:ea typeface="+mn-ea"/>
                          <a:cs typeface="+mn-cs"/>
                        </a:rPr>
                        <a:t>77,824 staff paid each month and 6,000</a:t>
                      </a:r>
                    </a:p>
                    <a:p>
                      <a:r>
                        <a:rPr kumimoji="0" lang="en-GB" sz="1400" kern="1200" baseline="0" dirty="0" smtClean="0">
                          <a:solidFill>
                            <a:schemeClr val="dk1"/>
                          </a:solidFill>
                          <a:latin typeface="Verdana" pitchFamily="34" charset="0"/>
                          <a:ea typeface="+mn-ea"/>
                          <a:cs typeface="+mn-cs"/>
                        </a:rPr>
                        <a:t>staff paid per week</a:t>
                      </a:r>
                      <a:endParaRPr lang="en-GB" sz="1400" dirty="0">
                        <a:latin typeface="Verdana" pitchFamily="34" charset="0"/>
                      </a:endParaRPr>
                    </a:p>
                  </a:txBody>
                  <a:tcPr/>
                </a:tc>
                <a:tc>
                  <a:txBody>
                    <a:bodyPr/>
                    <a:lstStyle/>
                    <a:p>
                      <a:r>
                        <a:rPr kumimoji="0" lang="en-GB" sz="1400" kern="1200" baseline="0" dirty="0" smtClean="0">
                          <a:solidFill>
                            <a:schemeClr val="dk1"/>
                          </a:solidFill>
                          <a:latin typeface="Verdana" pitchFamily="34" charset="0"/>
                          <a:ea typeface="+mn-ea"/>
                          <a:cs typeface="+mn-cs"/>
                        </a:rPr>
                        <a:t>£900m of contracts let though ‘Designed for</a:t>
                      </a:r>
                    </a:p>
                    <a:p>
                      <a:r>
                        <a:rPr kumimoji="0" lang="en-GB" sz="1400" kern="1200" baseline="0" dirty="0" smtClean="0">
                          <a:solidFill>
                            <a:schemeClr val="dk1"/>
                          </a:solidFill>
                          <a:latin typeface="Verdana" pitchFamily="34" charset="0"/>
                          <a:ea typeface="+mn-ea"/>
                          <a:cs typeface="+mn-cs"/>
                        </a:rPr>
                        <a:t>Life’</a:t>
                      </a:r>
                      <a:endParaRPr lang="en-GB" sz="1400" dirty="0">
                        <a:latin typeface="Verdana" pitchFamily="34" charset="0"/>
                      </a:endParaRPr>
                    </a:p>
                  </a:txBody>
                  <a:tcPr/>
                </a:tc>
              </a:tr>
              <a:tr h="531655">
                <a:tc>
                  <a:txBody>
                    <a:bodyPr/>
                    <a:lstStyle/>
                    <a:p>
                      <a:pPr algn="ctr"/>
                      <a:r>
                        <a:rPr lang="en-GB" sz="1400" dirty="0" smtClean="0">
                          <a:latin typeface="Verdana" pitchFamily="34" charset="0"/>
                        </a:rPr>
                        <a:t>£200m budget inc Welsh Risk</a:t>
                      </a:r>
                      <a:r>
                        <a:rPr lang="en-GB" sz="1400" baseline="0" dirty="0" smtClean="0">
                          <a:latin typeface="Verdana" pitchFamily="34" charset="0"/>
                        </a:rPr>
                        <a:t> Pool</a:t>
                      </a:r>
                      <a:endParaRPr lang="en-GB" sz="1400" dirty="0">
                        <a:latin typeface="Verdana" pitchFamily="34" charset="0"/>
                      </a:endParaRPr>
                    </a:p>
                  </a:txBody>
                  <a:tcPr/>
                </a:tc>
                <a:tc>
                  <a:txBody>
                    <a:bodyPr/>
                    <a:lstStyle/>
                    <a:p>
                      <a:pPr algn="ctr"/>
                      <a:r>
                        <a:rPr lang="en-GB" sz="1400" dirty="0" smtClean="0">
                          <a:latin typeface="Verdana" pitchFamily="34" charset="0"/>
                        </a:rPr>
                        <a:t>590 personal injury</a:t>
                      </a:r>
                      <a:r>
                        <a:rPr lang="en-GB" sz="1400" baseline="0" dirty="0" smtClean="0">
                          <a:latin typeface="Verdana" pitchFamily="34" charset="0"/>
                        </a:rPr>
                        <a:t> claims</a:t>
                      </a:r>
                      <a:endParaRPr lang="en-GB" sz="1400" dirty="0">
                        <a:latin typeface="Verdana" pitchFamily="34" charset="0"/>
                      </a:endParaRPr>
                    </a:p>
                  </a:txBody>
                  <a:tcPr/>
                </a:tc>
                <a:tc>
                  <a:txBody>
                    <a:bodyPr/>
                    <a:lstStyle/>
                    <a:p>
                      <a:pPr algn="ctr"/>
                      <a:r>
                        <a:rPr kumimoji="0" lang="en-GB" sz="1400" kern="1200" baseline="0" dirty="0" smtClean="0">
                          <a:solidFill>
                            <a:schemeClr val="dk1"/>
                          </a:solidFill>
                          <a:latin typeface="Verdana" pitchFamily="34" charset="0"/>
                          <a:ea typeface="+mn-ea"/>
                          <a:cs typeface="+mn-cs"/>
                        </a:rPr>
                        <a:t>99.3% payroll accuracy</a:t>
                      </a:r>
                      <a:endParaRPr lang="en-GB" sz="1400" dirty="0">
                        <a:latin typeface="Verdana" pitchFamily="34" charset="0"/>
                      </a:endParaRPr>
                    </a:p>
                  </a:txBody>
                  <a:tcPr/>
                </a:tc>
                <a:tc>
                  <a:txBody>
                    <a:bodyPr/>
                    <a:lstStyle/>
                    <a:p>
                      <a:pPr algn="ctr"/>
                      <a:r>
                        <a:rPr kumimoji="0" lang="en-GB" sz="1400" kern="1200" baseline="0" dirty="0" smtClean="0">
                          <a:solidFill>
                            <a:schemeClr val="dk1"/>
                          </a:solidFill>
                          <a:latin typeface="Verdana" pitchFamily="34" charset="0"/>
                          <a:ea typeface="+mn-ea"/>
                          <a:cs typeface="+mn-cs"/>
                        </a:rPr>
                        <a:t>£5m saved in procurement costs</a:t>
                      </a:r>
                      <a:endParaRPr lang="en-GB" sz="1400" dirty="0">
                        <a:latin typeface="Verdana" pitchFamily="34" charset="0"/>
                      </a:endParaRPr>
                    </a:p>
                  </a:txBody>
                  <a:tcPr/>
                </a:tc>
              </a:tr>
              <a:tr h="750572">
                <a:tc>
                  <a:txBody>
                    <a:bodyPr/>
                    <a:lstStyle/>
                    <a:p>
                      <a:pPr algn="ctr"/>
                      <a:r>
                        <a:rPr lang="en-GB" sz="1400" dirty="0" smtClean="0">
                          <a:latin typeface="Verdana" pitchFamily="34" charset="0"/>
                        </a:rPr>
                        <a:t>50+ sites</a:t>
                      </a:r>
                      <a:endParaRPr lang="en-GB" sz="1400" dirty="0">
                        <a:latin typeface="Verdana"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Verdana" pitchFamily="34" charset="0"/>
                        </a:rPr>
                        <a:t>170 Inquests</a:t>
                      </a:r>
                    </a:p>
                  </a:txBody>
                  <a:tcPr/>
                </a:tc>
                <a:tc>
                  <a:txBody>
                    <a:bodyPr/>
                    <a:lstStyle/>
                    <a:p>
                      <a:pPr algn="ctr"/>
                      <a:r>
                        <a:rPr kumimoji="0" lang="en-GB" sz="1400" kern="1200" baseline="0" dirty="0" smtClean="0">
                          <a:solidFill>
                            <a:schemeClr val="dk1"/>
                          </a:solidFill>
                          <a:latin typeface="Verdana" pitchFamily="34" charset="0"/>
                          <a:ea typeface="+mn-ea"/>
                          <a:cs typeface="+mn-cs"/>
                        </a:rPr>
                        <a:t>270,000 expenses claims processed</a:t>
                      </a:r>
                      <a:endParaRPr lang="en-GB" sz="1400" dirty="0">
                        <a:latin typeface="Verdana" pitchFamily="34" charset="0"/>
                      </a:endParaRPr>
                    </a:p>
                  </a:txBody>
                  <a:tcPr/>
                </a:tc>
                <a:tc>
                  <a:txBody>
                    <a:bodyPr/>
                    <a:lstStyle/>
                    <a:p>
                      <a:r>
                        <a:rPr kumimoji="0" lang="en-GB" sz="1400" kern="1200" baseline="0" dirty="0" smtClean="0">
                          <a:solidFill>
                            <a:schemeClr val="dk1"/>
                          </a:solidFill>
                          <a:latin typeface="Verdana" pitchFamily="34" charset="0"/>
                          <a:ea typeface="+mn-ea"/>
                          <a:cs typeface="+mn-cs"/>
                        </a:rPr>
                        <a:t>£1.5m savings on 50 leases negotiated per</a:t>
                      </a:r>
                    </a:p>
                    <a:p>
                      <a:r>
                        <a:rPr kumimoji="0" lang="en-GB" sz="1400" kern="1200" baseline="0" dirty="0" smtClean="0">
                          <a:solidFill>
                            <a:schemeClr val="dk1"/>
                          </a:solidFill>
                          <a:latin typeface="Verdana" pitchFamily="34" charset="0"/>
                          <a:ea typeface="+mn-ea"/>
                          <a:cs typeface="+mn-cs"/>
                        </a:rPr>
                        <a:t>year</a:t>
                      </a:r>
                      <a:endParaRPr lang="en-GB" sz="1400" dirty="0">
                        <a:latin typeface="Verdana" pitchFamily="34" charset="0"/>
                      </a:endParaRPr>
                    </a:p>
                  </a:txBody>
                  <a:tcPr/>
                </a:tc>
              </a:tr>
              <a:tr h="750572">
                <a:tc>
                  <a:txBody>
                    <a:bodyPr/>
                    <a:lstStyle/>
                    <a:p>
                      <a:pPr algn="ctr"/>
                      <a:r>
                        <a:rPr lang="en-GB" sz="1400" dirty="0" smtClean="0">
                          <a:latin typeface="Verdana" pitchFamily="34" charset="0"/>
                        </a:rPr>
                        <a:t>95% expenditure of</a:t>
                      </a:r>
                      <a:r>
                        <a:rPr lang="en-GB" sz="1400" baseline="0" dirty="0" smtClean="0">
                          <a:latin typeface="Verdana" pitchFamily="34" charset="0"/>
                        </a:rPr>
                        <a:t> NHS Wales processed</a:t>
                      </a:r>
                      <a:endParaRPr lang="en-GB" sz="1400" dirty="0">
                        <a:latin typeface="Verdana" pitchFamily="34" charset="0"/>
                      </a:endParaRPr>
                    </a:p>
                  </a:txBody>
                  <a:tcPr/>
                </a:tc>
                <a:tc>
                  <a:txBody>
                    <a:bodyPr/>
                    <a:lstStyle/>
                    <a:p>
                      <a:pPr algn="ctr"/>
                      <a:r>
                        <a:rPr lang="en-GB" sz="1400" dirty="0" smtClean="0">
                          <a:latin typeface="Verdana" pitchFamily="34" charset="0"/>
                        </a:rPr>
                        <a:t>706 general advisory cases</a:t>
                      </a:r>
                      <a:endParaRPr lang="en-GB" sz="1400" dirty="0">
                        <a:latin typeface="Verdana" pitchFamily="34" charset="0"/>
                      </a:endParaRPr>
                    </a:p>
                  </a:txBody>
                  <a:tcPr/>
                </a:tc>
                <a:tc>
                  <a:txBody>
                    <a:bodyPr/>
                    <a:lstStyle/>
                    <a:p>
                      <a:pPr algn="ctr"/>
                      <a:r>
                        <a:rPr kumimoji="0" lang="en-GB" sz="1400" kern="1200" baseline="0" dirty="0" smtClean="0">
                          <a:solidFill>
                            <a:schemeClr val="dk1"/>
                          </a:solidFill>
                          <a:latin typeface="Verdana" pitchFamily="34" charset="0"/>
                          <a:ea typeface="+mn-ea"/>
                          <a:cs typeface="+mn-cs"/>
                        </a:rPr>
                        <a:t>10,000 CRB checks processed</a:t>
                      </a:r>
                      <a:endParaRPr lang="en-GB" sz="1400" dirty="0">
                        <a:latin typeface="Verdana" pitchFamily="34" charset="0"/>
                      </a:endParaRPr>
                    </a:p>
                  </a:txBody>
                  <a:tcPr/>
                </a:tc>
                <a:tc>
                  <a:txBody>
                    <a:bodyPr/>
                    <a:lstStyle/>
                    <a:p>
                      <a:r>
                        <a:rPr kumimoji="0" lang="en-GB" sz="1400" kern="1200" baseline="0" dirty="0" smtClean="0">
                          <a:solidFill>
                            <a:schemeClr val="dk1"/>
                          </a:solidFill>
                          <a:latin typeface="Verdana" pitchFamily="34" charset="0"/>
                          <a:ea typeface="+mn-ea"/>
                          <a:cs typeface="+mn-cs"/>
                        </a:rPr>
                        <a:t>20,000 hits on Estates and Engineering</a:t>
                      </a:r>
                    </a:p>
                    <a:p>
                      <a:r>
                        <a:rPr kumimoji="0" lang="en-GB" sz="1400" kern="1200" baseline="0" dirty="0" smtClean="0">
                          <a:solidFill>
                            <a:schemeClr val="dk1"/>
                          </a:solidFill>
                          <a:latin typeface="Verdana" pitchFamily="34" charset="0"/>
                          <a:ea typeface="+mn-ea"/>
                          <a:cs typeface="+mn-cs"/>
                        </a:rPr>
                        <a:t>website</a:t>
                      </a:r>
                      <a:endParaRPr lang="en-GB" sz="1400" dirty="0">
                        <a:latin typeface="Verdana" pitchFamily="34" charset="0"/>
                      </a:endParaRP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0" y="333375"/>
            <a:ext cx="9144000" cy="908050"/>
          </a:xfrm>
        </p:spPr>
        <p:txBody>
          <a:bodyPr/>
          <a:lstStyle/>
          <a:p>
            <a:pPr algn="ctr"/>
            <a:r>
              <a:rPr lang="en-GB" sz="3600" b="1" smtClean="0">
                <a:solidFill>
                  <a:srgbClr val="D1AE7D"/>
                </a:solidFill>
                <a:latin typeface="Verdana" pitchFamily="34" charset="0"/>
              </a:rPr>
              <a:t>NWSSP Shared Services - Stats</a:t>
            </a:r>
          </a:p>
        </p:txBody>
      </p:sp>
      <p:graphicFrame>
        <p:nvGraphicFramePr>
          <p:cNvPr id="10" name="Table 9"/>
          <p:cNvGraphicFramePr>
            <a:graphicFrameLocks noGrp="1"/>
          </p:cNvGraphicFramePr>
          <p:nvPr/>
        </p:nvGraphicFramePr>
        <p:xfrm>
          <a:off x="0" y="1700213"/>
          <a:ext cx="9144000" cy="4403607"/>
        </p:xfrm>
        <a:graphic>
          <a:graphicData uri="http://schemas.openxmlformats.org/drawingml/2006/table">
            <a:tbl>
              <a:tblPr firstRow="1" bandRow="1">
                <a:tableStyleId>{5C22544A-7EE6-4342-B048-85BDC9FD1C3A}</a:tableStyleId>
              </a:tblPr>
              <a:tblGrid>
                <a:gridCol w="2286000"/>
                <a:gridCol w="2286000"/>
                <a:gridCol w="2286000"/>
                <a:gridCol w="2286000"/>
              </a:tblGrid>
              <a:tr h="998499">
                <a:tc>
                  <a:txBody>
                    <a:bodyPr/>
                    <a:lstStyle/>
                    <a:p>
                      <a:pPr algn="ctr"/>
                      <a:r>
                        <a:rPr lang="en-GB" sz="1600" dirty="0" smtClean="0">
                          <a:latin typeface="Verdana" pitchFamily="34" charset="0"/>
                        </a:rPr>
                        <a:t>Procurement  Services</a:t>
                      </a:r>
                      <a:endParaRPr lang="en-GB" sz="1600" dirty="0">
                        <a:latin typeface="Verdana" pitchFamily="34" charset="0"/>
                      </a:endParaRPr>
                    </a:p>
                  </a:txBody>
                  <a:tcPr/>
                </a:tc>
                <a:tc>
                  <a:txBody>
                    <a:bodyPr/>
                    <a:lstStyle/>
                    <a:p>
                      <a:pPr algn="ctr"/>
                      <a:r>
                        <a:rPr lang="en-GB" sz="1600" dirty="0" smtClean="0">
                          <a:latin typeface="Verdana" pitchFamily="34" charset="0"/>
                        </a:rPr>
                        <a:t>Primary Care Services</a:t>
                      </a:r>
                      <a:endParaRPr lang="en-GB" sz="1600" dirty="0">
                        <a:latin typeface="Verdana" pitchFamily="34" charset="0"/>
                      </a:endParaRPr>
                    </a:p>
                  </a:txBody>
                  <a:tcPr/>
                </a:tc>
                <a:tc>
                  <a:txBody>
                    <a:bodyPr/>
                    <a:lstStyle/>
                    <a:p>
                      <a:pPr algn="ctr"/>
                      <a:r>
                        <a:rPr kumimoji="0" lang="en-GB" sz="1500" b="1" kern="1200" baseline="0" dirty="0" smtClean="0">
                          <a:solidFill>
                            <a:schemeClr val="lt1"/>
                          </a:solidFill>
                          <a:latin typeface="Verdana" pitchFamily="34" charset="0"/>
                          <a:ea typeface="+mn-ea"/>
                          <a:cs typeface="+mn-cs"/>
                        </a:rPr>
                        <a:t>Workforce Education Development</a:t>
                      </a:r>
                    </a:p>
                    <a:p>
                      <a:pPr algn="ctr"/>
                      <a:r>
                        <a:rPr kumimoji="0" lang="en-GB" sz="1500" b="1" kern="1200" baseline="0" dirty="0" smtClean="0">
                          <a:solidFill>
                            <a:schemeClr val="lt1"/>
                          </a:solidFill>
                          <a:latin typeface="Verdana" pitchFamily="34" charset="0"/>
                          <a:ea typeface="+mn-ea"/>
                          <a:cs typeface="+mn-cs"/>
                        </a:rPr>
                        <a:t>Services</a:t>
                      </a:r>
                      <a:endParaRPr lang="en-GB" sz="1500" dirty="0">
                        <a:latin typeface="Verdana" pitchFamily="34" charset="0"/>
                      </a:endParaRPr>
                    </a:p>
                  </a:txBody>
                  <a:tcPr/>
                </a:tc>
                <a:tc>
                  <a:txBody>
                    <a:bodyPr/>
                    <a:lstStyle/>
                    <a:p>
                      <a:pPr algn="ctr"/>
                      <a:r>
                        <a:rPr kumimoji="0" lang="en-GB" sz="1600" b="1" kern="1200" baseline="0" dirty="0" smtClean="0">
                          <a:solidFill>
                            <a:schemeClr val="lt1"/>
                          </a:solidFill>
                          <a:latin typeface="Verdana" pitchFamily="34" charset="0"/>
                          <a:ea typeface="+mn-ea"/>
                          <a:cs typeface="+mn-cs"/>
                        </a:rPr>
                        <a:t>Audit and Assurance Services</a:t>
                      </a:r>
                      <a:endParaRPr lang="en-GB" sz="1600" dirty="0">
                        <a:latin typeface="Verdana" pitchFamily="34" charset="0"/>
                      </a:endParaRPr>
                    </a:p>
                  </a:txBody>
                  <a:tcPr/>
                </a:tc>
              </a:tr>
              <a:tr h="535744">
                <a:tc>
                  <a:txBody>
                    <a:bodyPr/>
                    <a:lstStyle/>
                    <a:p>
                      <a:pPr algn="ctr"/>
                      <a:r>
                        <a:rPr kumimoji="0" lang="en-GB" sz="1400" kern="1200" baseline="0" dirty="0" smtClean="0">
                          <a:solidFill>
                            <a:schemeClr val="dk1"/>
                          </a:solidFill>
                          <a:latin typeface="Verdana" pitchFamily="34" charset="0"/>
                          <a:ea typeface="+mn-ea"/>
                          <a:cs typeface="+mn-cs"/>
                        </a:rPr>
                        <a:t>546,000 Orders processed</a:t>
                      </a:r>
                      <a:endParaRPr lang="en-GB" sz="1400" dirty="0">
                        <a:latin typeface="Verdana" pitchFamily="34" charset="0"/>
                      </a:endParaRPr>
                    </a:p>
                  </a:txBody>
                  <a:tcPr/>
                </a:tc>
                <a:tc>
                  <a:txBody>
                    <a:bodyPr/>
                    <a:lstStyle/>
                    <a:p>
                      <a:pPr algn="ctr"/>
                      <a:r>
                        <a:rPr kumimoji="0" lang="en-GB" sz="1400" kern="1200" baseline="0" dirty="0" smtClean="0">
                          <a:solidFill>
                            <a:schemeClr val="dk1"/>
                          </a:solidFill>
                          <a:latin typeface="Verdana" pitchFamily="34" charset="0"/>
                          <a:ea typeface="+mn-ea"/>
                          <a:cs typeface="+mn-cs"/>
                        </a:rPr>
                        <a:t>£1.4bn transactions processed</a:t>
                      </a:r>
                      <a:endParaRPr lang="en-GB" sz="1400" dirty="0">
                        <a:latin typeface="Verdana" pitchFamily="34" charset="0"/>
                      </a:endParaRPr>
                    </a:p>
                  </a:txBody>
                  <a:tcPr/>
                </a:tc>
                <a:tc>
                  <a:txBody>
                    <a:bodyPr/>
                    <a:lstStyle/>
                    <a:p>
                      <a:pPr algn="ctr"/>
                      <a:r>
                        <a:rPr kumimoji="0" lang="en-GB" sz="1400" kern="1200" baseline="0" dirty="0" smtClean="0">
                          <a:solidFill>
                            <a:schemeClr val="dk1"/>
                          </a:solidFill>
                          <a:latin typeface="Verdana" pitchFamily="34" charset="0"/>
                          <a:ea typeface="+mn-ea"/>
                          <a:cs typeface="+mn-cs"/>
                        </a:rPr>
                        <a:t>Tuition fees for 6,000 students</a:t>
                      </a:r>
                      <a:endParaRPr lang="en-GB" sz="1400" dirty="0">
                        <a:latin typeface="Verdana" pitchFamily="34" charset="0"/>
                      </a:endParaRPr>
                    </a:p>
                  </a:txBody>
                  <a:tcPr/>
                </a:tc>
                <a:tc>
                  <a:txBody>
                    <a:bodyPr/>
                    <a:lstStyle/>
                    <a:p>
                      <a:pPr algn="ctr"/>
                      <a:r>
                        <a:rPr kumimoji="0" lang="en-GB" sz="1400" kern="1200" baseline="0" dirty="0" smtClean="0">
                          <a:solidFill>
                            <a:schemeClr val="dk1"/>
                          </a:solidFill>
                          <a:latin typeface="Verdana" pitchFamily="34" charset="0"/>
                          <a:ea typeface="+mn-ea"/>
                          <a:cs typeface="+mn-cs"/>
                        </a:rPr>
                        <a:t>6,000+ audit days</a:t>
                      </a:r>
                      <a:endParaRPr lang="en-GB" sz="1400" dirty="0">
                        <a:latin typeface="Verdana" pitchFamily="34" charset="0"/>
                      </a:endParaRPr>
                    </a:p>
                  </a:txBody>
                  <a:tcPr/>
                </a:tc>
              </a:tr>
              <a:tr h="514379">
                <a:tc>
                  <a:txBody>
                    <a:bodyPr/>
                    <a:lstStyle/>
                    <a:p>
                      <a:pPr algn="ctr"/>
                      <a:r>
                        <a:rPr kumimoji="0" lang="en-GB" sz="1400" kern="1200" baseline="0" dirty="0" smtClean="0">
                          <a:solidFill>
                            <a:schemeClr val="dk1"/>
                          </a:solidFill>
                          <a:latin typeface="Verdana" pitchFamily="34" charset="0"/>
                          <a:ea typeface="+mn-ea"/>
                          <a:cs typeface="+mn-cs"/>
                        </a:rPr>
                        <a:t>£932m order processed</a:t>
                      </a:r>
                      <a:endParaRPr lang="en-GB" sz="1400" dirty="0">
                        <a:latin typeface="Verdana" pitchFamily="34" charset="0"/>
                      </a:endParaRPr>
                    </a:p>
                  </a:txBody>
                  <a:tcPr/>
                </a:tc>
                <a:tc>
                  <a:txBody>
                    <a:bodyPr/>
                    <a:lstStyle/>
                    <a:p>
                      <a:pPr algn="ctr"/>
                      <a:r>
                        <a:rPr kumimoji="0" lang="en-GB" sz="1400" kern="1200" baseline="0" dirty="0" smtClean="0">
                          <a:solidFill>
                            <a:schemeClr val="dk1"/>
                          </a:solidFill>
                          <a:latin typeface="Verdana" pitchFamily="34" charset="0"/>
                          <a:ea typeface="+mn-ea"/>
                          <a:cs typeface="+mn-cs"/>
                        </a:rPr>
                        <a:t>74m prescription items pa</a:t>
                      </a:r>
                      <a:endParaRPr lang="en-GB" sz="1400" dirty="0">
                        <a:latin typeface="Verdana" pitchFamily="34" charset="0"/>
                      </a:endParaRPr>
                    </a:p>
                  </a:txBody>
                  <a:tcPr/>
                </a:tc>
                <a:tc>
                  <a:txBody>
                    <a:bodyPr/>
                    <a:lstStyle/>
                    <a:p>
                      <a:pPr algn="ctr"/>
                      <a:r>
                        <a:rPr kumimoji="0" lang="en-GB" sz="1400" kern="1200" baseline="0" dirty="0" smtClean="0">
                          <a:solidFill>
                            <a:schemeClr val="dk1"/>
                          </a:solidFill>
                          <a:latin typeface="Verdana" pitchFamily="34" charset="0"/>
                          <a:ea typeface="+mn-ea"/>
                          <a:cs typeface="+mn-cs"/>
                        </a:rPr>
                        <a:t>Bursary Assessment for NHS students</a:t>
                      </a:r>
                      <a:endParaRPr lang="en-GB" sz="1400" dirty="0">
                        <a:latin typeface="Verdana" pitchFamily="34" charset="0"/>
                      </a:endParaRPr>
                    </a:p>
                  </a:txBody>
                  <a:tcPr/>
                </a:tc>
                <a:tc>
                  <a:txBody>
                    <a:bodyPr/>
                    <a:lstStyle/>
                    <a:p>
                      <a:pPr algn="ctr"/>
                      <a:r>
                        <a:rPr kumimoji="0" lang="en-GB" sz="1400" kern="1200" baseline="0" dirty="0" smtClean="0">
                          <a:solidFill>
                            <a:schemeClr val="dk1"/>
                          </a:solidFill>
                          <a:latin typeface="Verdana" pitchFamily="34" charset="0"/>
                          <a:ea typeface="+mn-ea"/>
                          <a:cs typeface="+mn-cs"/>
                        </a:rPr>
                        <a:t>3 new audit appointments</a:t>
                      </a:r>
                      <a:endParaRPr lang="en-GB" sz="1400" dirty="0">
                        <a:latin typeface="Verdana" pitchFamily="34" charset="0"/>
                      </a:endParaRPr>
                    </a:p>
                  </a:txBody>
                  <a:tcPr/>
                </a:tc>
              </a:tr>
              <a:tr h="531697">
                <a:tc>
                  <a:txBody>
                    <a:bodyPr/>
                    <a:lstStyle/>
                    <a:p>
                      <a:pPr algn="ctr"/>
                      <a:r>
                        <a:rPr kumimoji="0" lang="en-GB" sz="1400" kern="1200" baseline="0" dirty="0" smtClean="0">
                          <a:solidFill>
                            <a:schemeClr val="dk1"/>
                          </a:solidFill>
                          <a:latin typeface="Verdana" pitchFamily="34" charset="0"/>
                          <a:ea typeface="+mn-ea"/>
                          <a:cs typeface="+mn-cs"/>
                        </a:rPr>
                        <a:t>2,800 all Wales Contracts</a:t>
                      </a:r>
                      <a:endParaRPr lang="en-GB" sz="1400" dirty="0">
                        <a:latin typeface="Verdana"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400" kern="1200" baseline="0" dirty="0" smtClean="0">
                          <a:solidFill>
                            <a:schemeClr val="dk1"/>
                          </a:solidFill>
                          <a:latin typeface="Verdana" pitchFamily="34" charset="0"/>
                          <a:ea typeface="+mn-ea"/>
                          <a:cs typeface="+mn-cs"/>
                        </a:rPr>
                        <a:t>36m prescriptions pa</a:t>
                      </a:r>
                      <a:endParaRPr lang="en-GB" sz="1400" dirty="0" smtClean="0">
                        <a:latin typeface="Verdana" pitchFamily="34" charset="0"/>
                      </a:endParaRPr>
                    </a:p>
                  </a:txBody>
                  <a:tcPr/>
                </a:tc>
                <a:tc>
                  <a:txBody>
                    <a:bodyPr/>
                    <a:lstStyle/>
                    <a:p>
                      <a:pPr algn="ctr"/>
                      <a:endParaRPr lang="en-GB" sz="1400" dirty="0">
                        <a:latin typeface="Verdana" pitchFamily="34" charset="0"/>
                      </a:endParaRPr>
                    </a:p>
                  </a:txBody>
                  <a:tcPr/>
                </a:tc>
                <a:tc>
                  <a:txBody>
                    <a:bodyPr/>
                    <a:lstStyle/>
                    <a:p>
                      <a:pPr algn="ctr"/>
                      <a:endParaRPr lang="en-GB" sz="1400" dirty="0">
                        <a:latin typeface="Verdana" pitchFamily="34" charset="0"/>
                      </a:endParaRPr>
                    </a:p>
                  </a:txBody>
                  <a:tcPr/>
                </a:tc>
              </a:tr>
              <a:tr h="557907">
                <a:tc>
                  <a:txBody>
                    <a:bodyPr/>
                    <a:lstStyle/>
                    <a:p>
                      <a:pPr algn="ctr"/>
                      <a:r>
                        <a:rPr kumimoji="0" lang="en-GB" sz="1400" kern="1200" baseline="0" dirty="0" smtClean="0">
                          <a:solidFill>
                            <a:schemeClr val="dk1"/>
                          </a:solidFill>
                          <a:latin typeface="Verdana" pitchFamily="34" charset="0"/>
                          <a:ea typeface="+mn-ea"/>
                          <a:cs typeface="+mn-cs"/>
                        </a:rPr>
                        <a:t>1.3m Invoices processed</a:t>
                      </a:r>
                      <a:endParaRPr lang="en-GB" sz="1400" dirty="0">
                        <a:latin typeface="Verdana" pitchFamily="34" charset="0"/>
                      </a:endParaRPr>
                    </a:p>
                  </a:txBody>
                  <a:tcPr/>
                </a:tc>
                <a:tc>
                  <a:txBody>
                    <a:bodyPr/>
                    <a:lstStyle/>
                    <a:p>
                      <a:pPr algn="ctr"/>
                      <a:r>
                        <a:rPr kumimoji="0" lang="en-GB" sz="1400" kern="1200" baseline="0" dirty="0" smtClean="0">
                          <a:solidFill>
                            <a:schemeClr val="dk1"/>
                          </a:solidFill>
                          <a:latin typeface="Verdana" pitchFamily="34" charset="0"/>
                          <a:ea typeface="+mn-ea"/>
                          <a:cs typeface="+mn-cs"/>
                        </a:rPr>
                        <a:t>1.2m ophthalmic claims</a:t>
                      </a:r>
                      <a:endParaRPr lang="en-GB" sz="1400" dirty="0">
                        <a:latin typeface="Verdana" pitchFamily="34" charset="0"/>
                      </a:endParaRPr>
                    </a:p>
                  </a:txBody>
                  <a:tcPr/>
                </a:tc>
                <a:tc>
                  <a:txBody>
                    <a:bodyPr/>
                    <a:lstStyle/>
                    <a:p>
                      <a:pPr algn="ctr"/>
                      <a:endParaRPr lang="en-GB" sz="1400" dirty="0">
                        <a:latin typeface="Verdana" pitchFamily="34" charset="0"/>
                      </a:endParaRPr>
                    </a:p>
                  </a:txBody>
                  <a:tcPr/>
                </a:tc>
                <a:tc>
                  <a:txBody>
                    <a:bodyPr/>
                    <a:lstStyle/>
                    <a:p>
                      <a:pPr algn="ctr"/>
                      <a:endParaRPr lang="en-GB" sz="1400" dirty="0">
                        <a:latin typeface="Verdana" pitchFamily="34" charset="0"/>
                      </a:endParaRPr>
                    </a:p>
                  </a:txBody>
                  <a:tcPr/>
                </a:tc>
              </a:tr>
              <a:tr h="557907">
                <a:tc>
                  <a:txBody>
                    <a:bodyPr/>
                    <a:lstStyle/>
                    <a:p>
                      <a:pPr algn="ctr"/>
                      <a:r>
                        <a:rPr kumimoji="0" lang="en-GB" sz="1400" kern="1200" baseline="0" dirty="0" smtClean="0">
                          <a:solidFill>
                            <a:schemeClr val="dk1"/>
                          </a:solidFill>
                          <a:latin typeface="Verdana" pitchFamily="34" charset="0"/>
                          <a:ea typeface="+mn-ea"/>
                          <a:cs typeface="+mn-cs"/>
                        </a:rPr>
                        <a:t>32.8m items issued for Stores</a:t>
                      </a:r>
                      <a:endParaRPr lang="en-GB" sz="1400" dirty="0">
                        <a:latin typeface="Verdana" pitchFamily="34" charset="0"/>
                      </a:endParaRPr>
                    </a:p>
                  </a:txBody>
                  <a:tcPr/>
                </a:tc>
                <a:tc>
                  <a:txBody>
                    <a:bodyPr/>
                    <a:lstStyle/>
                    <a:p>
                      <a:pPr algn="ctr"/>
                      <a:r>
                        <a:rPr kumimoji="0" lang="en-GB" sz="1400" kern="1200" baseline="0" dirty="0" smtClean="0">
                          <a:solidFill>
                            <a:schemeClr val="dk1"/>
                          </a:solidFill>
                          <a:latin typeface="Verdana" pitchFamily="34" charset="0"/>
                          <a:ea typeface="+mn-ea"/>
                          <a:cs typeface="+mn-cs"/>
                        </a:rPr>
                        <a:t>7,000 dental claims</a:t>
                      </a:r>
                      <a:endParaRPr lang="en-GB" sz="1400" dirty="0">
                        <a:latin typeface="Verdana" pitchFamily="34" charset="0"/>
                      </a:endParaRPr>
                    </a:p>
                  </a:txBody>
                  <a:tcPr/>
                </a:tc>
                <a:tc>
                  <a:txBody>
                    <a:bodyPr/>
                    <a:lstStyle/>
                    <a:p>
                      <a:pPr algn="ctr"/>
                      <a:endParaRPr lang="en-GB" sz="1400" dirty="0">
                        <a:latin typeface="Verdana" pitchFamily="34" charset="0"/>
                      </a:endParaRPr>
                    </a:p>
                  </a:txBody>
                  <a:tcPr/>
                </a:tc>
                <a:tc>
                  <a:txBody>
                    <a:bodyPr/>
                    <a:lstStyle/>
                    <a:p>
                      <a:pPr algn="ctr"/>
                      <a:endParaRPr lang="en-GB" sz="1400" dirty="0">
                        <a:latin typeface="Verdana" pitchFamily="34" charset="0"/>
                      </a:endParaRPr>
                    </a:p>
                  </a:txBody>
                  <a:tcPr/>
                </a:tc>
              </a:tr>
              <a:tr h="696353">
                <a:tc>
                  <a:txBody>
                    <a:bodyPr/>
                    <a:lstStyle/>
                    <a:p>
                      <a:pPr algn="ctr"/>
                      <a:r>
                        <a:rPr kumimoji="0" lang="en-GB" sz="1400" kern="1200" baseline="0" dirty="0" smtClean="0">
                          <a:solidFill>
                            <a:schemeClr val="dk1"/>
                          </a:solidFill>
                          <a:latin typeface="Verdana" pitchFamily="34" charset="0"/>
                          <a:ea typeface="+mn-ea"/>
                          <a:cs typeface="+mn-cs"/>
                        </a:rPr>
                        <a:t>4,500 customers in Wales</a:t>
                      </a:r>
                      <a:endParaRPr lang="en-GB" sz="1400" dirty="0">
                        <a:latin typeface="Verdana" pitchFamily="34" charset="0"/>
                      </a:endParaRPr>
                    </a:p>
                  </a:txBody>
                  <a:tcPr/>
                </a:tc>
                <a:tc>
                  <a:txBody>
                    <a:bodyPr/>
                    <a:lstStyle/>
                    <a:p>
                      <a:pPr algn="ctr"/>
                      <a:r>
                        <a:rPr kumimoji="0" lang="en-GB" sz="1400" kern="1200" baseline="0" dirty="0" smtClean="0">
                          <a:solidFill>
                            <a:schemeClr val="dk1"/>
                          </a:solidFill>
                          <a:latin typeface="Verdana" pitchFamily="34" charset="0"/>
                          <a:ea typeface="+mn-ea"/>
                          <a:cs typeface="+mn-cs"/>
                        </a:rPr>
                        <a:t>400k medical record transfers</a:t>
                      </a:r>
                      <a:endParaRPr lang="en-GB" sz="1400" dirty="0">
                        <a:latin typeface="Verdana" pitchFamily="34" charset="0"/>
                      </a:endParaRPr>
                    </a:p>
                  </a:txBody>
                  <a:tcPr/>
                </a:tc>
                <a:tc>
                  <a:txBody>
                    <a:bodyPr/>
                    <a:lstStyle/>
                    <a:p>
                      <a:pPr algn="ctr"/>
                      <a:endParaRPr lang="en-GB" sz="1400" dirty="0">
                        <a:latin typeface="Verdana" pitchFamily="34" charset="0"/>
                      </a:endParaRPr>
                    </a:p>
                  </a:txBody>
                  <a:tcPr/>
                </a:tc>
                <a:tc>
                  <a:txBody>
                    <a:bodyPr/>
                    <a:lstStyle/>
                    <a:p>
                      <a:pPr algn="ctr"/>
                      <a:endParaRPr lang="en-GB" sz="1400" dirty="0">
                        <a:latin typeface="Verdana" pitchFamily="34" charset="0"/>
                      </a:endParaRP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0" y="576263"/>
            <a:ext cx="9144000" cy="981075"/>
          </a:xfrm>
          <a:prstGeom prst="rect">
            <a:avLst/>
          </a:prstGeom>
        </p:spPr>
        <p:txBody>
          <a:bodyPr/>
          <a:lstStyle/>
          <a:p>
            <a:pPr algn="ctr" fontAlgn="auto">
              <a:spcAft>
                <a:spcPts val="0"/>
              </a:spcAft>
              <a:defRPr/>
            </a:pPr>
            <a:r>
              <a:rPr lang="en-GB" sz="3600" b="1" dirty="0">
                <a:solidFill>
                  <a:srgbClr val="D1AE7D"/>
                </a:solidFill>
                <a:latin typeface="Verdana" pitchFamily="34" charset="0"/>
                <a:ea typeface="+mj-ea"/>
                <a:cs typeface="+mj-cs"/>
              </a:rPr>
              <a:t>Governance Arrangements for SSP </a:t>
            </a:r>
          </a:p>
        </p:txBody>
      </p:sp>
      <p:sp>
        <p:nvSpPr>
          <p:cNvPr id="5" name="Rectangle 4"/>
          <p:cNvSpPr/>
          <p:nvPr/>
        </p:nvSpPr>
        <p:spPr>
          <a:xfrm>
            <a:off x="3062092" y="5300439"/>
            <a:ext cx="933844" cy="360462"/>
          </a:xfrm>
          <a:prstGeom prst="rect">
            <a:avLst/>
          </a:prstGeom>
          <a:ln w="28575" cmpd="sng">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1000" b="1" dirty="0"/>
              <a:t>Audit and Assurance </a:t>
            </a:r>
          </a:p>
        </p:txBody>
      </p:sp>
      <p:sp>
        <p:nvSpPr>
          <p:cNvPr id="6" name="Rectangle 5"/>
          <p:cNvSpPr/>
          <p:nvPr/>
        </p:nvSpPr>
        <p:spPr>
          <a:xfrm>
            <a:off x="4068826" y="5300439"/>
            <a:ext cx="935222" cy="360462"/>
          </a:xfrm>
          <a:prstGeom prst="rect">
            <a:avLst/>
          </a:prstGeom>
          <a:ln w="28575" cmpd="sng">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1000" b="1" dirty="0"/>
              <a:t>Primary Care</a:t>
            </a:r>
          </a:p>
        </p:txBody>
      </p:sp>
      <p:sp>
        <p:nvSpPr>
          <p:cNvPr id="7" name="Rectangle 6"/>
          <p:cNvSpPr/>
          <p:nvPr/>
        </p:nvSpPr>
        <p:spPr>
          <a:xfrm>
            <a:off x="5071814" y="5300664"/>
            <a:ext cx="1012354" cy="361600"/>
          </a:xfrm>
          <a:prstGeom prst="rect">
            <a:avLst/>
          </a:prstGeom>
          <a:ln w="28575" cmpd="sng">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1000" b="1" dirty="0"/>
              <a:t>Procurement  Services</a:t>
            </a:r>
          </a:p>
        </p:txBody>
      </p:sp>
      <p:sp>
        <p:nvSpPr>
          <p:cNvPr id="8" name="Rectangle 7"/>
          <p:cNvSpPr/>
          <p:nvPr/>
        </p:nvSpPr>
        <p:spPr>
          <a:xfrm>
            <a:off x="6156176" y="5300439"/>
            <a:ext cx="935222" cy="360462"/>
          </a:xfrm>
          <a:prstGeom prst="rect">
            <a:avLst/>
          </a:prstGeom>
          <a:ln w="28575" cmpd="sng">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1000" b="1" dirty="0"/>
              <a:t>Facilities Services </a:t>
            </a:r>
          </a:p>
        </p:txBody>
      </p:sp>
      <p:sp>
        <p:nvSpPr>
          <p:cNvPr id="9" name="Rectangle 8"/>
          <p:cNvSpPr/>
          <p:nvPr/>
        </p:nvSpPr>
        <p:spPr>
          <a:xfrm>
            <a:off x="7182084" y="5300439"/>
            <a:ext cx="990316" cy="360462"/>
          </a:xfrm>
          <a:prstGeom prst="rect">
            <a:avLst/>
          </a:prstGeom>
          <a:ln w="28575" cmpd="sng">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1000" b="1" dirty="0"/>
              <a:t>Employment Services</a:t>
            </a:r>
          </a:p>
        </p:txBody>
      </p:sp>
      <p:sp>
        <p:nvSpPr>
          <p:cNvPr id="10" name="Rectangle 9"/>
          <p:cNvSpPr/>
          <p:nvPr/>
        </p:nvSpPr>
        <p:spPr>
          <a:xfrm>
            <a:off x="8244408" y="5300439"/>
            <a:ext cx="864096" cy="360462"/>
          </a:xfrm>
          <a:prstGeom prst="rect">
            <a:avLst/>
          </a:prstGeom>
          <a:ln w="28575" cmpd="sng">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1000" b="1" dirty="0"/>
              <a:t>Legal &amp; Risk</a:t>
            </a:r>
          </a:p>
        </p:txBody>
      </p:sp>
      <p:cxnSp>
        <p:nvCxnSpPr>
          <p:cNvPr id="12" name="Straight Connector 11"/>
          <p:cNvCxnSpPr/>
          <p:nvPr/>
        </p:nvCxnSpPr>
        <p:spPr>
          <a:xfrm>
            <a:off x="468313" y="4652963"/>
            <a:ext cx="8207375" cy="0"/>
          </a:xfrm>
          <a:prstGeom prst="line">
            <a:avLst/>
          </a:prstGeom>
          <a:ln w="28575" cmpd="sng">
            <a:solidFill>
              <a:schemeClr val="tx1"/>
            </a:solidFill>
          </a:ln>
        </p:spPr>
        <p:style>
          <a:lnRef idx="2">
            <a:schemeClr val="accent1"/>
          </a:lnRef>
          <a:fillRef idx="1">
            <a:schemeClr val="lt1"/>
          </a:fillRef>
          <a:effectRef idx="0">
            <a:schemeClr val="accent1"/>
          </a:effectRef>
          <a:fontRef idx="minor">
            <a:schemeClr val="dk1"/>
          </a:fontRef>
        </p:style>
      </p:cxnSp>
      <p:cxnSp>
        <p:nvCxnSpPr>
          <p:cNvPr id="18" name="Straight Connector 17"/>
          <p:cNvCxnSpPr/>
          <p:nvPr/>
        </p:nvCxnSpPr>
        <p:spPr>
          <a:xfrm flipV="1">
            <a:off x="4419600" y="3860626"/>
            <a:ext cx="0" cy="792162"/>
          </a:xfrm>
          <a:prstGeom prst="line">
            <a:avLst/>
          </a:prstGeom>
          <a:ln w="19050" cmpd="sng">
            <a:solidFill>
              <a:schemeClr val="tx1"/>
            </a:solidFill>
          </a:ln>
        </p:spPr>
        <p:style>
          <a:lnRef idx="1">
            <a:schemeClr val="accent1"/>
          </a:lnRef>
          <a:fillRef idx="2">
            <a:schemeClr val="accent1"/>
          </a:fillRef>
          <a:effectRef idx="1">
            <a:schemeClr val="accent1"/>
          </a:effectRef>
          <a:fontRef idx="minor">
            <a:schemeClr val="dk1"/>
          </a:fontRef>
        </p:style>
      </p:cxnSp>
      <p:sp>
        <p:nvSpPr>
          <p:cNvPr id="19" name="Rectangle 18"/>
          <p:cNvSpPr/>
          <p:nvPr/>
        </p:nvSpPr>
        <p:spPr>
          <a:xfrm>
            <a:off x="611188" y="6021388"/>
            <a:ext cx="8064500" cy="792162"/>
          </a:xfrm>
          <a:prstGeom prst="rect">
            <a:avLst/>
          </a:prstGeom>
          <a:solidFill>
            <a:schemeClr val="accent1">
              <a:lumMod val="20000"/>
              <a:lumOff val="80000"/>
            </a:schemeClr>
          </a:solidFill>
          <a:ln w="38100" cmpd="dbl">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GB" b="1" dirty="0"/>
          </a:p>
          <a:p>
            <a:pPr algn="ctr" fontAlgn="auto">
              <a:spcBef>
                <a:spcPts val="0"/>
              </a:spcBef>
              <a:spcAft>
                <a:spcPts val="0"/>
              </a:spcAft>
              <a:defRPr/>
            </a:pPr>
            <a:r>
              <a:rPr lang="en-GB" b="1" dirty="0"/>
              <a:t>Underpinned by Velindre NHS Trust - using the overarching Velindre NHS Trust policy and assurance framework including audit committee arrangements. </a:t>
            </a:r>
          </a:p>
          <a:p>
            <a:pPr algn="ctr" fontAlgn="auto">
              <a:spcBef>
                <a:spcPts val="0"/>
              </a:spcBef>
              <a:spcAft>
                <a:spcPts val="0"/>
              </a:spcAft>
              <a:defRPr/>
            </a:pPr>
            <a:r>
              <a:rPr lang="en-GB" b="1" dirty="0"/>
              <a:t> </a:t>
            </a:r>
          </a:p>
        </p:txBody>
      </p:sp>
      <p:sp>
        <p:nvSpPr>
          <p:cNvPr id="24" name="Rectangle 23"/>
          <p:cNvSpPr/>
          <p:nvPr/>
        </p:nvSpPr>
        <p:spPr>
          <a:xfrm>
            <a:off x="6659563" y="2133426"/>
            <a:ext cx="2305050" cy="863600"/>
          </a:xfrm>
          <a:prstGeom prst="rect">
            <a:avLst/>
          </a:prstGeom>
          <a:ln w="57150" cmpd="thinThick">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1600" b="1" dirty="0"/>
              <a:t>Chair</a:t>
            </a:r>
          </a:p>
          <a:p>
            <a:pPr algn="ctr" fontAlgn="auto">
              <a:spcBef>
                <a:spcPts val="0"/>
              </a:spcBef>
              <a:spcAft>
                <a:spcPts val="0"/>
              </a:spcAft>
              <a:defRPr/>
            </a:pPr>
            <a:r>
              <a:rPr lang="en-GB" sz="1600" b="1" dirty="0"/>
              <a:t>Shared Services Committee </a:t>
            </a:r>
          </a:p>
        </p:txBody>
      </p:sp>
      <p:cxnSp>
        <p:nvCxnSpPr>
          <p:cNvPr id="25" name="Straight Connector 24"/>
          <p:cNvCxnSpPr/>
          <p:nvPr/>
        </p:nvCxnSpPr>
        <p:spPr>
          <a:xfrm>
            <a:off x="6659563" y="2203450"/>
            <a:ext cx="2305050" cy="0"/>
          </a:xfrm>
          <a:prstGeom prst="line">
            <a:avLst/>
          </a:prstGeom>
          <a:ln>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868988" y="2565400"/>
            <a:ext cx="790575" cy="936625"/>
          </a:xfrm>
          <a:prstGeom prst="straightConnector1">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11188" y="1270000"/>
            <a:ext cx="8064500" cy="576263"/>
          </a:xfrm>
          <a:prstGeom prst="rect">
            <a:avLst/>
          </a:prstGeom>
          <a:solidFill>
            <a:schemeClr val="accent4">
              <a:lumMod val="20000"/>
              <a:lumOff val="80000"/>
            </a:schemeClr>
          </a:solidFill>
          <a:ln w="38100" cmpd="dbl">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GB" b="1" dirty="0"/>
              <a:t>Velindre NHS Trust Legal Framework</a:t>
            </a:r>
          </a:p>
        </p:txBody>
      </p:sp>
      <p:sp>
        <p:nvSpPr>
          <p:cNvPr id="30" name="Rectangle 29"/>
          <p:cNvSpPr/>
          <p:nvPr/>
        </p:nvSpPr>
        <p:spPr bwMode="auto">
          <a:xfrm>
            <a:off x="3563888" y="3142257"/>
            <a:ext cx="2305050" cy="720719"/>
          </a:xfrm>
          <a:prstGeom prst="rect">
            <a:avLst/>
          </a:prstGeom>
          <a:gradFill flip="none" rotWithShape="1">
            <a:gsLst>
              <a:gs pos="100000">
                <a:srgbClr val="CCFF99"/>
              </a:gs>
              <a:gs pos="100000">
                <a:srgbClr val="CCFF99"/>
              </a:gs>
              <a:gs pos="100000">
                <a:srgbClr val="CCFF99"/>
              </a:gs>
              <a:gs pos="40000">
                <a:schemeClr val="accent1">
                  <a:lumMod val="40000"/>
                  <a:lumOff val="60000"/>
                </a:schemeClr>
              </a:gs>
            </a:gsLst>
            <a:path path="circle">
              <a:fillToRect l="100000" t="100000"/>
            </a:path>
            <a:tileRect r="-100000" b="-100000"/>
          </a:gradFill>
          <a:ln w="38100" cmpd="sng">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GB" sz="1600" b="1" dirty="0"/>
              <a:t>Director of Shared Services</a:t>
            </a:r>
          </a:p>
        </p:txBody>
      </p:sp>
      <p:sp>
        <p:nvSpPr>
          <p:cNvPr id="23" name="Rectangle 22"/>
          <p:cNvSpPr/>
          <p:nvPr/>
        </p:nvSpPr>
        <p:spPr>
          <a:xfrm>
            <a:off x="35496" y="5300787"/>
            <a:ext cx="933844" cy="360462"/>
          </a:xfrm>
          <a:prstGeom prst="rect">
            <a:avLst/>
          </a:prstGeom>
          <a:ln w="28575" cmpd="sng">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1000" b="1" dirty="0"/>
              <a:t>WOD</a:t>
            </a:r>
          </a:p>
        </p:txBody>
      </p:sp>
      <p:sp>
        <p:nvSpPr>
          <p:cNvPr id="26" name="Rectangle 25"/>
          <p:cNvSpPr/>
          <p:nvPr/>
        </p:nvSpPr>
        <p:spPr>
          <a:xfrm>
            <a:off x="1043608" y="5300787"/>
            <a:ext cx="864096" cy="360462"/>
          </a:xfrm>
          <a:prstGeom prst="rect">
            <a:avLst/>
          </a:prstGeom>
          <a:ln w="28575" cmpd="sng">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900" b="1" dirty="0"/>
              <a:t>WEDS</a:t>
            </a:r>
          </a:p>
        </p:txBody>
      </p:sp>
      <p:sp>
        <p:nvSpPr>
          <p:cNvPr id="27" name="Rectangle 26"/>
          <p:cNvSpPr/>
          <p:nvPr/>
        </p:nvSpPr>
        <p:spPr>
          <a:xfrm>
            <a:off x="1975470" y="5301012"/>
            <a:ext cx="1012354" cy="361600"/>
          </a:xfrm>
          <a:prstGeom prst="rect">
            <a:avLst/>
          </a:prstGeom>
          <a:ln w="28575" cmpd="sng">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1000" b="1" dirty="0"/>
              <a:t>Counter Fraud</a:t>
            </a:r>
          </a:p>
        </p:txBody>
      </p:sp>
      <p:cxnSp>
        <p:nvCxnSpPr>
          <p:cNvPr id="76" name="Straight Connector 75"/>
          <p:cNvCxnSpPr>
            <a:endCxn id="0" idx="0"/>
          </p:cNvCxnSpPr>
          <p:nvPr/>
        </p:nvCxnSpPr>
        <p:spPr>
          <a:xfrm flipH="1">
            <a:off x="8675688" y="4652963"/>
            <a:ext cx="3175" cy="647700"/>
          </a:xfrm>
          <a:prstGeom prst="line">
            <a:avLst/>
          </a:prstGeom>
          <a:ln w="28575" cmpd="sng">
            <a:solidFill>
              <a:schemeClr val="tx1"/>
            </a:solidFill>
          </a:ln>
        </p:spPr>
        <p:style>
          <a:lnRef idx="2">
            <a:schemeClr val="accent1"/>
          </a:lnRef>
          <a:fillRef idx="1">
            <a:schemeClr val="lt1"/>
          </a:fillRef>
          <a:effectRef idx="0">
            <a:schemeClr val="accent1"/>
          </a:effectRef>
          <a:fontRef idx="minor">
            <a:schemeClr val="dk1"/>
          </a:fontRef>
        </p:style>
      </p:cxnSp>
      <p:cxnSp>
        <p:nvCxnSpPr>
          <p:cNvPr id="79" name="Straight Connector 78"/>
          <p:cNvCxnSpPr/>
          <p:nvPr/>
        </p:nvCxnSpPr>
        <p:spPr>
          <a:xfrm flipH="1">
            <a:off x="7667625" y="4652963"/>
            <a:ext cx="3175" cy="647700"/>
          </a:xfrm>
          <a:prstGeom prst="line">
            <a:avLst/>
          </a:prstGeom>
          <a:ln w="28575" cmpd="sng">
            <a:solidFill>
              <a:schemeClr val="tx1"/>
            </a:solidFill>
          </a:ln>
        </p:spPr>
        <p:style>
          <a:lnRef idx="2">
            <a:schemeClr val="accent1"/>
          </a:lnRef>
          <a:fillRef idx="1">
            <a:schemeClr val="lt1"/>
          </a:fillRef>
          <a:effectRef idx="0">
            <a:schemeClr val="accent1"/>
          </a:effectRef>
          <a:fontRef idx="minor">
            <a:schemeClr val="dk1"/>
          </a:fontRef>
        </p:style>
      </p:cxnSp>
      <p:cxnSp>
        <p:nvCxnSpPr>
          <p:cNvPr id="80" name="Straight Connector 79"/>
          <p:cNvCxnSpPr/>
          <p:nvPr/>
        </p:nvCxnSpPr>
        <p:spPr>
          <a:xfrm flipH="1">
            <a:off x="6588125" y="4652963"/>
            <a:ext cx="1588" cy="647700"/>
          </a:xfrm>
          <a:prstGeom prst="line">
            <a:avLst/>
          </a:prstGeom>
          <a:ln w="28575" cmpd="sng">
            <a:solidFill>
              <a:schemeClr val="tx1"/>
            </a:solidFill>
          </a:ln>
        </p:spPr>
        <p:style>
          <a:lnRef idx="2">
            <a:schemeClr val="accent1"/>
          </a:lnRef>
          <a:fillRef idx="1">
            <a:schemeClr val="lt1"/>
          </a:fillRef>
          <a:effectRef idx="0">
            <a:schemeClr val="accent1"/>
          </a:effectRef>
          <a:fontRef idx="minor">
            <a:schemeClr val="dk1"/>
          </a:fontRef>
        </p:style>
      </p:cxnSp>
      <p:cxnSp>
        <p:nvCxnSpPr>
          <p:cNvPr id="81" name="Straight Connector 80"/>
          <p:cNvCxnSpPr/>
          <p:nvPr/>
        </p:nvCxnSpPr>
        <p:spPr>
          <a:xfrm flipH="1">
            <a:off x="5580063" y="4652963"/>
            <a:ext cx="1587" cy="647700"/>
          </a:xfrm>
          <a:prstGeom prst="line">
            <a:avLst/>
          </a:prstGeom>
          <a:ln w="28575" cmpd="sng">
            <a:solidFill>
              <a:schemeClr val="tx1"/>
            </a:solidFill>
          </a:ln>
        </p:spPr>
        <p:style>
          <a:lnRef idx="2">
            <a:schemeClr val="accent1"/>
          </a:lnRef>
          <a:fillRef idx="1">
            <a:schemeClr val="lt1"/>
          </a:fillRef>
          <a:effectRef idx="0">
            <a:schemeClr val="accent1"/>
          </a:effectRef>
          <a:fontRef idx="minor">
            <a:schemeClr val="dk1"/>
          </a:fontRef>
        </p:style>
      </p:cxnSp>
      <p:cxnSp>
        <p:nvCxnSpPr>
          <p:cNvPr id="82" name="Straight Connector 81"/>
          <p:cNvCxnSpPr/>
          <p:nvPr/>
        </p:nvCxnSpPr>
        <p:spPr>
          <a:xfrm flipH="1">
            <a:off x="4572000" y="4652963"/>
            <a:ext cx="1588" cy="647700"/>
          </a:xfrm>
          <a:prstGeom prst="line">
            <a:avLst/>
          </a:prstGeom>
          <a:ln w="28575" cmpd="sng">
            <a:solidFill>
              <a:schemeClr val="tx1"/>
            </a:solidFill>
          </a:ln>
        </p:spPr>
        <p:style>
          <a:lnRef idx="2">
            <a:schemeClr val="accent1"/>
          </a:lnRef>
          <a:fillRef idx="1">
            <a:schemeClr val="lt1"/>
          </a:fillRef>
          <a:effectRef idx="0">
            <a:schemeClr val="accent1"/>
          </a:effectRef>
          <a:fontRef idx="minor">
            <a:schemeClr val="dk1"/>
          </a:fontRef>
        </p:style>
      </p:cxnSp>
      <p:cxnSp>
        <p:nvCxnSpPr>
          <p:cNvPr id="83" name="Straight Connector 82"/>
          <p:cNvCxnSpPr/>
          <p:nvPr/>
        </p:nvCxnSpPr>
        <p:spPr>
          <a:xfrm flipH="1">
            <a:off x="3563938" y="4652963"/>
            <a:ext cx="1587" cy="647700"/>
          </a:xfrm>
          <a:prstGeom prst="line">
            <a:avLst/>
          </a:prstGeom>
          <a:ln w="28575" cmpd="sng">
            <a:solidFill>
              <a:schemeClr val="tx1"/>
            </a:solidFill>
          </a:ln>
        </p:spPr>
        <p:style>
          <a:lnRef idx="2">
            <a:schemeClr val="accent1"/>
          </a:lnRef>
          <a:fillRef idx="1">
            <a:schemeClr val="lt1"/>
          </a:fillRef>
          <a:effectRef idx="0">
            <a:schemeClr val="accent1"/>
          </a:effectRef>
          <a:fontRef idx="minor">
            <a:schemeClr val="dk1"/>
          </a:fontRef>
        </p:style>
      </p:cxnSp>
      <p:cxnSp>
        <p:nvCxnSpPr>
          <p:cNvPr id="84" name="Straight Connector 83"/>
          <p:cNvCxnSpPr/>
          <p:nvPr/>
        </p:nvCxnSpPr>
        <p:spPr>
          <a:xfrm flipH="1">
            <a:off x="2484438" y="4652963"/>
            <a:ext cx="1587" cy="647700"/>
          </a:xfrm>
          <a:prstGeom prst="line">
            <a:avLst/>
          </a:prstGeom>
          <a:ln w="28575" cmpd="sng">
            <a:solidFill>
              <a:schemeClr val="tx1"/>
            </a:solidFill>
          </a:ln>
        </p:spPr>
        <p:style>
          <a:lnRef idx="2">
            <a:schemeClr val="accent1"/>
          </a:lnRef>
          <a:fillRef idx="1">
            <a:schemeClr val="lt1"/>
          </a:fillRef>
          <a:effectRef idx="0">
            <a:schemeClr val="accent1"/>
          </a:effectRef>
          <a:fontRef idx="minor">
            <a:schemeClr val="dk1"/>
          </a:fontRef>
        </p:style>
      </p:cxnSp>
      <p:cxnSp>
        <p:nvCxnSpPr>
          <p:cNvPr id="85" name="Straight Connector 84"/>
          <p:cNvCxnSpPr/>
          <p:nvPr/>
        </p:nvCxnSpPr>
        <p:spPr>
          <a:xfrm flipH="1">
            <a:off x="1476375" y="4652963"/>
            <a:ext cx="1588" cy="647700"/>
          </a:xfrm>
          <a:prstGeom prst="line">
            <a:avLst/>
          </a:prstGeom>
          <a:ln w="28575" cmpd="sng">
            <a:solidFill>
              <a:schemeClr val="tx1"/>
            </a:solidFill>
          </a:ln>
        </p:spPr>
        <p:style>
          <a:lnRef idx="2">
            <a:schemeClr val="accent1"/>
          </a:lnRef>
          <a:fillRef idx="1">
            <a:schemeClr val="lt1"/>
          </a:fillRef>
          <a:effectRef idx="0">
            <a:schemeClr val="accent1"/>
          </a:effectRef>
          <a:fontRef idx="minor">
            <a:schemeClr val="dk1"/>
          </a:fontRef>
        </p:style>
      </p:cxnSp>
      <p:cxnSp>
        <p:nvCxnSpPr>
          <p:cNvPr id="86" name="Straight Connector 85"/>
          <p:cNvCxnSpPr/>
          <p:nvPr/>
        </p:nvCxnSpPr>
        <p:spPr>
          <a:xfrm flipH="1">
            <a:off x="468313" y="4652963"/>
            <a:ext cx="1587" cy="647700"/>
          </a:xfrm>
          <a:prstGeom prst="line">
            <a:avLst/>
          </a:prstGeom>
          <a:ln w="28575" cmpd="sng">
            <a:solidFill>
              <a:schemeClr val="tx1"/>
            </a:solidFill>
          </a:ln>
        </p:spPr>
        <p:style>
          <a:lnRef idx="2">
            <a:schemeClr val="accent1"/>
          </a:lnRef>
          <a:fillRef idx="1">
            <a:schemeClr val="lt1"/>
          </a:fillRef>
          <a:effectRef idx="0">
            <a:schemeClr val="accent1"/>
          </a:effectRef>
          <a:fontRef idx="minor">
            <a:schemeClr val="dk1"/>
          </a:fontRef>
        </p:style>
      </p:cxn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0" y="908050"/>
            <a:ext cx="9144000" cy="3960813"/>
          </a:xfrm>
        </p:spPr>
        <p:txBody>
          <a:bodyPr/>
          <a:lstStyle/>
          <a:p>
            <a:pPr lvl="2" algn="ctr">
              <a:buClr>
                <a:srgbClr val="32568A"/>
              </a:buClr>
              <a:buFont typeface="Wingdings 2" pitchFamily="18" charset="2"/>
              <a:buNone/>
            </a:pPr>
            <a:endParaRPr lang="en-GB" sz="3000" b="1" smtClean="0">
              <a:latin typeface="Verdana" pitchFamily="34" charset="0"/>
            </a:endParaRPr>
          </a:p>
          <a:p>
            <a:pPr lvl="2" algn="ctr">
              <a:buClr>
                <a:srgbClr val="32568A"/>
              </a:buClr>
              <a:buFont typeface="Wingdings 2" pitchFamily="18" charset="2"/>
              <a:buNone/>
            </a:pPr>
            <a:endParaRPr lang="en-GB" sz="3000" b="1" smtClean="0">
              <a:latin typeface="Verdana" pitchFamily="34" charset="0"/>
            </a:endParaRPr>
          </a:p>
          <a:p>
            <a:pPr lvl="2" algn="ctr">
              <a:buClr>
                <a:srgbClr val="32568A"/>
              </a:buClr>
              <a:buFont typeface="Wingdings 2" pitchFamily="18" charset="2"/>
              <a:buNone/>
            </a:pPr>
            <a:endParaRPr lang="en-GB" sz="3000" b="1" smtClean="0">
              <a:latin typeface="Verdana" pitchFamily="34" charset="0"/>
            </a:endParaRPr>
          </a:p>
          <a:p>
            <a:pPr algn="ctr">
              <a:buFont typeface="Wingdings 2" pitchFamily="18" charset="2"/>
              <a:buNone/>
            </a:pPr>
            <a:r>
              <a:rPr lang="en-GB" sz="4000" b="1" smtClean="0">
                <a:solidFill>
                  <a:srgbClr val="32598A"/>
                </a:solidFill>
                <a:latin typeface="Verdana" pitchFamily="34" charset="0"/>
              </a:rPr>
              <a:t>Procurement Services</a:t>
            </a:r>
          </a:p>
        </p:txBody>
      </p:sp>
      <p:pic>
        <p:nvPicPr>
          <p:cNvPr id="11267" name="Picture 2" descr="Y:\Catherine\Shared Services Workstreams\Logos\Shared Services.jpg"/>
          <p:cNvPicPr>
            <a:picLocks noChangeAspect="1" noChangeArrowheads="1"/>
          </p:cNvPicPr>
          <p:nvPr/>
        </p:nvPicPr>
        <p:blipFill>
          <a:blip r:embed="rId2" cstate="print"/>
          <a:srcRect/>
          <a:stretch>
            <a:fillRect/>
          </a:stretch>
        </p:blipFill>
        <p:spPr bwMode="auto">
          <a:xfrm>
            <a:off x="6773863" y="6215063"/>
            <a:ext cx="2370137" cy="6429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0" y="115888"/>
            <a:ext cx="9144000" cy="1223962"/>
          </a:xfrm>
        </p:spPr>
        <p:txBody>
          <a:bodyPr/>
          <a:lstStyle/>
          <a:p>
            <a:pPr algn="ctr"/>
            <a:r>
              <a:rPr lang="en-GB" sz="3600" b="1" smtClean="0">
                <a:solidFill>
                  <a:srgbClr val="D1AE7D"/>
                </a:solidFill>
                <a:latin typeface="Verdana" pitchFamily="34" charset="0"/>
              </a:rPr>
              <a:t>So what is Procurement Services </a:t>
            </a:r>
            <a:br>
              <a:rPr lang="en-GB" sz="3600" b="1" smtClean="0">
                <a:solidFill>
                  <a:srgbClr val="D1AE7D"/>
                </a:solidFill>
                <a:latin typeface="Verdana" pitchFamily="34" charset="0"/>
              </a:rPr>
            </a:br>
            <a:r>
              <a:rPr lang="en-GB" sz="3600" b="1" smtClean="0">
                <a:solidFill>
                  <a:srgbClr val="D1AE7D"/>
                </a:solidFill>
                <a:latin typeface="Verdana" pitchFamily="34" charset="0"/>
              </a:rPr>
              <a:t>all about then?</a:t>
            </a:r>
          </a:p>
        </p:txBody>
      </p:sp>
      <p:sp>
        <p:nvSpPr>
          <p:cNvPr id="12291" name="Rectangle 4"/>
          <p:cNvSpPr>
            <a:spLocks noChangeArrowheads="1"/>
          </p:cNvSpPr>
          <p:nvPr/>
        </p:nvSpPr>
        <p:spPr bwMode="auto">
          <a:xfrm>
            <a:off x="428625" y="1773238"/>
            <a:ext cx="8229600" cy="4826000"/>
          </a:xfrm>
          <a:prstGeom prst="rect">
            <a:avLst/>
          </a:prstGeom>
          <a:noFill/>
          <a:ln w="9525">
            <a:noFill/>
            <a:miter lim="800000"/>
            <a:headEnd/>
            <a:tailEnd/>
          </a:ln>
        </p:spPr>
        <p:txBody>
          <a:bodyPr/>
          <a:lstStyle/>
          <a:p>
            <a:pPr marL="355600" indent="-355600" eaLnBrk="0" hangingPunct="0">
              <a:spcBef>
                <a:spcPct val="20000"/>
              </a:spcBef>
              <a:buClr>
                <a:srgbClr val="32568A"/>
              </a:buClr>
              <a:buSzPct val="95000"/>
              <a:buFont typeface="Wingdings 2" pitchFamily="18" charset="2"/>
              <a:buNone/>
            </a:pPr>
            <a:r>
              <a:rPr lang="en-GB" sz="2000">
                <a:latin typeface="Verdana" pitchFamily="34" charset="0"/>
              </a:rPr>
              <a:t>Some numbers first</a:t>
            </a:r>
          </a:p>
          <a:p>
            <a:pPr marL="355600" indent="-355600" eaLnBrk="0" hangingPunct="0">
              <a:spcBef>
                <a:spcPct val="20000"/>
              </a:spcBef>
              <a:buClr>
                <a:srgbClr val="32568A"/>
              </a:buClr>
              <a:buSzPct val="95000"/>
              <a:buFont typeface="Wingdings 2" pitchFamily="18" charset="2"/>
              <a:buNone/>
            </a:pPr>
            <a:endParaRPr lang="en-GB" sz="10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Budget for 517 staff (£12.6m)</a:t>
            </a:r>
          </a:p>
          <a:p>
            <a:pPr marL="355600" indent="-355600" eaLnBrk="0" hangingPunct="0">
              <a:spcBef>
                <a:spcPct val="20000"/>
              </a:spcBef>
              <a:buClr>
                <a:srgbClr val="32568A"/>
              </a:buClr>
              <a:buSzPct val="95000"/>
              <a:buFont typeface="Wingdings 2" pitchFamily="18" charset="2"/>
              <a:buChar char=""/>
            </a:pPr>
            <a:endParaRPr lang="en-GB" sz="10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Non Pay - £2m</a:t>
            </a:r>
          </a:p>
          <a:p>
            <a:pPr marL="355600" indent="-355600" eaLnBrk="0" hangingPunct="0">
              <a:spcBef>
                <a:spcPct val="20000"/>
              </a:spcBef>
              <a:buClr>
                <a:srgbClr val="32568A"/>
              </a:buClr>
              <a:buSzPct val="95000"/>
              <a:buFont typeface="Wingdings 2" pitchFamily="18" charset="2"/>
              <a:buChar char=""/>
            </a:pPr>
            <a:endParaRPr lang="en-GB" sz="10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Contract Value of over £500m</a:t>
            </a:r>
          </a:p>
          <a:p>
            <a:pPr marL="355600" indent="-355600" eaLnBrk="0" hangingPunct="0">
              <a:spcBef>
                <a:spcPct val="20000"/>
              </a:spcBef>
              <a:buClr>
                <a:srgbClr val="32568A"/>
              </a:buClr>
              <a:buSzPct val="95000"/>
              <a:buFont typeface="Wingdings 2" pitchFamily="18" charset="2"/>
              <a:buChar char=""/>
            </a:pPr>
            <a:endParaRPr lang="en-GB" sz="10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Special WG Projects £100m</a:t>
            </a:r>
          </a:p>
          <a:p>
            <a:pPr marL="355600" indent="-355600" eaLnBrk="0" hangingPunct="0">
              <a:spcBef>
                <a:spcPct val="20000"/>
              </a:spcBef>
              <a:buClr>
                <a:srgbClr val="32568A"/>
              </a:buClr>
              <a:buSzPct val="95000"/>
              <a:buFont typeface="Wingdings 2" pitchFamily="18" charset="2"/>
              <a:buChar char=""/>
            </a:pPr>
            <a:endParaRPr lang="en-GB" sz="10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Stores service with an annual trading value of £36.6m and over 4500 customer</a:t>
            </a:r>
          </a:p>
          <a:p>
            <a:pPr marL="355600" indent="-355600" eaLnBrk="0" hangingPunct="0">
              <a:spcBef>
                <a:spcPct val="20000"/>
              </a:spcBef>
              <a:buClr>
                <a:srgbClr val="32568A"/>
              </a:buClr>
              <a:buSzPct val="95000"/>
              <a:buFont typeface="Wingdings 2" pitchFamily="18" charset="2"/>
              <a:buChar char=""/>
            </a:pPr>
            <a:endParaRPr lang="en-GB" sz="1000">
              <a:latin typeface="Verdana" pitchFamily="34" charset="0"/>
            </a:endParaRPr>
          </a:p>
          <a:p>
            <a:pPr marL="355600" indent="-355600" eaLnBrk="0" hangingPunct="0">
              <a:spcBef>
                <a:spcPct val="20000"/>
              </a:spcBef>
              <a:buClr>
                <a:srgbClr val="32568A"/>
              </a:buClr>
              <a:buSzPct val="95000"/>
              <a:buFont typeface="Wingdings 2" pitchFamily="18" charset="2"/>
              <a:buChar char=""/>
            </a:pPr>
            <a:r>
              <a:rPr lang="en-GB" sz="2000">
                <a:latin typeface="Verdana" pitchFamily="34" charset="0"/>
              </a:rPr>
              <a:t>NHS expenditure on goods &amp; services (influenceable spend) 12/13 - £800m</a:t>
            </a:r>
          </a:p>
        </p:txBody>
      </p:sp>
      <p:pic>
        <p:nvPicPr>
          <p:cNvPr id="12292" name="Picture 2" descr="Y:\Catherine\Shared Services Workstreams\Logos\Shared Services.jpg"/>
          <p:cNvPicPr>
            <a:picLocks noChangeAspect="1" noChangeArrowheads="1"/>
          </p:cNvPicPr>
          <p:nvPr/>
        </p:nvPicPr>
        <p:blipFill>
          <a:blip r:embed="rId2" cstate="print"/>
          <a:srcRect/>
          <a:stretch>
            <a:fillRect/>
          </a:stretch>
        </p:blipFill>
        <p:spPr bwMode="auto">
          <a:xfrm>
            <a:off x="6773863" y="6215063"/>
            <a:ext cx="2370137" cy="6429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5849</TotalTime>
  <Words>1220</Words>
  <Application>Microsoft Macintosh PowerPoint</Application>
  <PresentationFormat>On-screen Show (4:3)</PresentationFormat>
  <Paragraphs>331</Paragraphs>
  <Slides>36</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Flow</vt:lpstr>
      <vt:lpstr>Document</vt:lpstr>
      <vt:lpstr>Visio</vt:lpstr>
      <vt:lpstr>Mark Roscrow Director of Procurement Services, NWSSP  </vt:lpstr>
      <vt:lpstr>PowerPoint Presentation</vt:lpstr>
      <vt:lpstr>NHS Wales Shared Service Partnership (NWSSP)</vt:lpstr>
      <vt:lpstr>PowerPoint Presentation</vt:lpstr>
      <vt:lpstr>NWSSP Shared Services - Stats</vt:lpstr>
      <vt:lpstr>NWSSP Shared Services - Stats</vt:lpstr>
      <vt:lpstr>PowerPoint Presentation</vt:lpstr>
      <vt:lpstr>PowerPoint Presentation</vt:lpstr>
      <vt:lpstr>So what is Procurement Services  all about then?</vt:lpstr>
      <vt:lpstr>PowerPoint Presentation</vt:lpstr>
      <vt:lpstr>PowerPoint Presentation</vt:lpstr>
      <vt:lpstr>Procurement Services Locations</vt:lpstr>
      <vt:lpstr>Supply Chain</vt:lpstr>
      <vt:lpstr>Sourcing</vt:lpstr>
      <vt:lpstr>PowerPoint Presentation</vt:lpstr>
      <vt:lpstr>Capital Team</vt:lpstr>
      <vt:lpstr>Purchasing</vt:lpstr>
      <vt:lpstr>Payments</vt:lpstr>
      <vt:lpstr>E-Enablement</vt:lpstr>
      <vt:lpstr>PowerPoint Presentation</vt:lpstr>
      <vt:lpstr>Heads of Sourcing</vt:lpstr>
      <vt:lpstr>PowerPoint Presentation</vt:lpstr>
      <vt:lpstr>PowerPoint Presentation</vt:lpstr>
      <vt:lpstr>Vision for the Future</vt:lpstr>
      <vt:lpstr>Vision for the Future</vt:lpstr>
      <vt:lpstr>Objective/Action Plan</vt:lpstr>
      <vt:lpstr>Procurement  What Works – What Doesn’t</vt:lpstr>
      <vt:lpstr>Group to Lead Change</vt:lpstr>
      <vt:lpstr>Ingredients for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ABMU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ca020992</dc:creator>
  <cp:lastModifiedBy>Julie Alcock</cp:lastModifiedBy>
  <cp:revision>130</cp:revision>
  <dcterms:created xsi:type="dcterms:W3CDTF">2011-03-22T15:47:44Z</dcterms:created>
  <dcterms:modified xsi:type="dcterms:W3CDTF">2014-07-08T12:57:08Z</dcterms:modified>
</cp:coreProperties>
</file>