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0"/>
  </p:notesMasterIdLst>
  <p:handoutMasterIdLst>
    <p:handoutMasterId r:id="rId41"/>
  </p:handoutMasterIdLst>
  <p:sldIdLst>
    <p:sldId id="265" r:id="rId2"/>
    <p:sldId id="258" r:id="rId3"/>
    <p:sldId id="259" r:id="rId4"/>
    <p:sldId id="292" r:id="rId5"/>
    <p:sldId id="267" r:id="rId6"/>
    <p:sldId id="268" r:id="rId7"/>
    <p:sldId id="261" r:id="rId8"/>
    <p:sldId id="262" r:id="rId9"/>
    <p:sldId id="289" r:id="rId10"/>
    <p:sldId id="290" r:id="rId11"/>
    <p:sldId id="263" r:id="rId12"/>
    <p:sldId id="291" r:id="rId13"/>
    <p:sldId id="300" r:id="rId14"/>
    <p:sldId id="264" r:id="rId15"/>
    <p:sldId id="298" r:id="rId16"/>
    <p:sldId id="299" r:id="rId17"/>
    <p:sldId id="287" r:id="rId18"/>
    <p:sldId id="279" r:id="rId19"/>
    <p:sldId id="271" r:id="rId20"/>
    <p:sldId id="273" r:id="rId21"/>
    <p:sldId id="274" r:id="rId22"/>
    <p:sldId id="280" r:id="rId23"/>
    <p:sldId id="283" r:id="rId24"/>
    <p:sldId id="282" r:id="rId25"/>
    <p:sldId id="281" r:id="rId26"/>
    <p:sldId id="285" r:id="rId27"/>
    <p:sldId id="275" r:id="rId28"/>
    <p:sldId id="276" r:id="rId29"/>
    <p:sldId id="277" r:id="rId30"/>
    <p:sldId id="278" r:id="rId31"/>
    <p:sldId id="293" r:id="rId32"/>
    <p:sldId id="294" r:id="rId33"/>
    <p:sldId id="297" r:id="rId34"/>
    <p:sldId id="288" r:id="rId35"/>
    <p:sldId id="295" r:id="rId36"/>
    <p:sldId id="296" r:id="rId37"/>
    <p:sldId id="302" r:id="rId38"/>
    <p:sldId id="301" r:id="rId39"/>
  </p:sldIdLst>
  <p:sldSz cx="9144000" cy="6858000" type="screen4x3"/>
  <p:notesSz cx="7102475" cy="10233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6368" autoAdjust="0"/>
    <p:restoredTop sz="94654" autoAdjust="0"/>
  </p:normalViewPr>
  <p:slideViewPr>
    <p:cSldViewPr>
      <p:cViewPr>
        <p:scale>
          <a:sx n="100" d="100"/>
          <a:sy n="100" d="100"/>
        </p:scale>
        <p:origin x="-65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513" cy="512225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304" y="0"/>
            <a:ext cx="3078513" cy="512225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6230335-122A-41D3-B816-05C55C962D8B}" type="datetimeFigureOut">
              <a:rPr lang="en-GB"/>
              <a:pPr>
                <a:defRPr/>
              </a:pPr>
              <a:t>26/06/2014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9165"/>
            <a:ext cx="3078513" cy="512223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304" y="9719165"/>
            <a:ext cx="3078513" cy="512223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E85C602-56D0-442B-91CC-BDA070D6E8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513" cy="512225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304" y="0"/>
            <a:ext cx="3078513" cy="512225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C543B01-83F5-4C2C-82E0-C051DFA542DC}" type="datetimeFigureOut">
              <a:rPr lang="en-US"/>
              <a:pPr>
                <a:defRPr/>
              </a:pPr>
              <a:t>6/26/2014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17" y="4860401"/>
            <a:ext cx="5682643" cy="4605106"/>
          </a:xfrm>
          <a:prstGeom prst="rect">
            <a:avLst/>
          </a:prstGeom>
        </p:spPr>
        <p:txBody>
          <a:bodyPr vert="horz" lIns="94778" tIns="47389" rIns="94778" bIns="473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9165"/>
            <a:ext cx="3078513" cy="512223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304" y="9719165"/>
            <a:ext cx="3078513" cy="512223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556046-1275-48D5-BE82-12689DA117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45430-7B5C-4DB2-ACDF-4512C69141A6}" type="datetimeFigureOut">
              <a:rPr lang="en-US"/>
              <a:pPr>
                <a:defRPr/>
              </a:pPr>
              <a:t>6/26/2014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29122-A37A-4791-AA4B-69DE26C4FC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FC1AF-D569-4DD1-BD7B-4841F7221377}" type="datetimeFigureOut">
              <a:rPr lang="en-US"/>
              <a:pPr>
                <a:defRPr/>
              </a:pPr>
              <a:t>6/26/2014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E6216-45C5-4965-A470-E5B0B41986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4DF0D-F87D-40CC-9CF1-5DD001531584}" type="datetimeFigureOut">
              <a:rPr lang="en-US"/>
              <a:pPr>
                <a:defRPr/>
              </a:pPr>
              <a:t>6/26/2014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24DBF-2CC1-4B12-BDB6-BA809D32BF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F2F6A-4F59-4733-A243-CBEF65B5B856}" type="datetimeFigureOut">
              <a:rPr lang="en-US"/>
              <a:pPr>
                <a:defRPr/>
              </a:pPr>
              <a:t>6/26/2014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E78D7-CD37-41D7-AA07-C71DB4D6C5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5138A-FF31-4A3C-B47D-39EF1F31A420}" type="datetimeFigureOut">
              <a:rPr lang="en-US"/>
              <a:pPr>
                <a:defRPr/>
              </a:pPr>
              <a:t>6/26/2014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90497-4FA3-4E41-AAA5-AA4BF3798D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344DC-8403-4F2C-85E6-BC1C3B92662F}" type="datetimeFigureOut">
              <a:rPr lang="en-US"/>
              <a:pPr>
                <a:defRPr/>
              </a:pPr>
              <a:t>6/26/2014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8CAB-0DE7-4491-BD24-4438373E5A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A726A-5048-4087-92BE-D720A1207110}" type="datetimeFigureOut">
              <a:rPr lang="en-US"/>
              <a:pPr>
                <a:defRPr/>
              </a:pPr>
              <a:t>6/26/2014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66DA9-C7D2-4552-9A01-2204A1A724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C82F3-3021-4911-B950-ADF82A5248D0}" type="datetimeFigureOut">
              <a:rPr lang="en-US"/>
              <a:pPr>
                <a:defRPr/>
              </a:pPr>
              <a:t>6/26/2014</a:t>
            </a:fld>
            <a:endParaRPr lang="en-GB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8E56A-C094-49D5-BE51-EA840EF286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D34F2-8414-4E7D-AE38-901BDD14700D}" type="datetimeFigureOut">
              <a:rPr lang="en-US"/>
              <a:pPr>
                <a:defRPr/>
              </a:pPr>
              <a:t>6/26/2014</a:t>
            </a:fld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CE391-746A-461B-A9A9-3E51C93B1C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4398B-3524-4EAC-998A-4A31E92EC666}" type="datetimeFigureOut">
              <a:rPr lang="en-US"/>
              <a:pPr>
                <a:defRPr/>
              </a:pPr>
              <a:t>6/26/2014</a:t>
            </a:fld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55F9C-2755-4014-9A35-E1ED45E4BF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FB064-82CA-4930-B777-272E8DFE36D1}" type="datetimeFigureOut">
              <a:rPr lang="en-US"/>
              <a:pPr>
                <a:defRPr/>
              </a:pPr>
              <a:t>6/26/2014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C362E-D629-42CC-A1A9-86CFFF88D6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FDB51-CD23-4981-A8DD-A5187B948E9A}" type="datetimeFigureOut">
              <a:rPr lang="en-US"/>
              <a:pPr>
                <a:defRPr/>
              </a:pPr>
              <a:t>6/26/2014</a:t>
            </a:fld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9141F-D8B9-4E1F-A364-3700FF752E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392877-5C46-4A3F-BC2F-90B499767FCE}" type="datetimeFigureOut">
              <a:rPr lang="en-US"/>
              <a:pPr>
                <a:defRPr/>
              </a:pPr>
              <a:t>6/26/2014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465021-72CB-47E9-B5FF-E7D77CF91B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9" r:id="rId9"/>
    <p:sldLayoutId id="2147483816" r:id="rId10"/>
    <p:sldLayoutId id="2147483817" r:id="rId11"/>
    <p:sldLayoutId id="214748381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When Tenders Go Bad!</a:t>
            </a:r>
            <a:endParaRPr lang="en-GB" dirty="0"/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000240"/>
            <a:ext cx="3143272" cy="314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00100" y="5357826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Essential Requirements and Common Mistakes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11685" t="17978" r="13708" b="26966"/>
          <a:stretch>
            <a:fillRect/>
          </a:stretch>
        </p:blipFill>
        <p:spPr bwMode="auto">
          <a:xfrm>
            <a:off x="0" y="0"/>
            <a:ext cx="7986436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857224" y="2928934"/>
            <a:ext cx="1143008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 l="12043" t="36559" r="13118" b="36069"/>
          <a:stretch>
            <a:fillRect/>
          </a:stretch>
        </p:blipFill>
        <p:spPr bwMode="auto">
          <a:xfrm>
            <a:off x="1071538" y="4429132"/>
            <a:ext cx="8072462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2844" y="5286388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Check how to express</a:t>
            </a:r>
          </a:p>
          <a:p>
            <a:r>
              <a:rPr lang="en-GB" dirty="0" smtClean="0"/>
              <a:t>interest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643438" y="2786058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Read full notice text</a:t>
            </a:r>
            <a:endParaRPr lang="en-GB" dirty="0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rot="10800000">
            <a:off x="1643042" y="2928934"/>
            <a:ext cx="3000396" cy="417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Expressing Interest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Might involve:</a:t>
            </a:r>
          </a:p>
          <a:p>
            <a:pPr lvl="1"/>
            <a:r>
              <a:rPr lang="en-GB" dirty="0" smtClean="0"/>
              <a:t>Signing up to receive PQQ/ITT at later date</a:t>
            </a:r>
          </a:p>
          <a:p>
            <a:pPr lvl="1"/>
            <a:r>
              <a:rPr lang="en-GB" dirty="0" smtClean="0"/>
              <a:t>Completing PQQ immediately (Restricted Procedure)</a:t>
            </a:r>
          </a:p>
          <a:p>
            <a:pPr lvl="1"/>
            <a:r>
              <a:rPr lang="en-GB" dirty="0" smtClean="0"/>
              <a:t>Completing ITT immediately (Open Procedure)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Advert will </a:t>
            </a:r>
            <a:r>
              <a:rPr lang="en-GB" dirty="0" smtClean="0"/>
              <a:t>explain which of the above options is being used and how to express interest in the business.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Email not normally sufficient to express interest.</a:t>
            </a:r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PQQs</a:t>
            </a:r>
            <a:r>
              <a:rPr lang="en-GB" dirty="0" smtClean="0"/>
              <a:t> &amp; </a:t>
            </a:r>
            <a:r>
              <a:rPr lang="en-GB" dirty="0" err="1" smtClean="0"/>
              <a:t>ITTs</a:t>
            </a:r>
            <a:endParaRPr lang="en-GB" dirty="0"/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C:\Documents and Settings\Th009198\Local Settings\Temporary Internet Files\Content.IE5\XEHGS4UM\MC90019629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000240"/>
            <a:ext cx="3643338" cy="3679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PQQs</a:t>
            </a:r>
            <a:r>
              <a:rPr lang="en-GB" dirty="0" smtClean="0"/>
              <a:t> &amp; </a:t>
            </a:r>
            <a:r>
              <a:rPr lang="en-GB" dirty="0" err="1" smtClean="0"/>
              <a:t>ITTs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Different stages of the process, but similar issues apply</a:t>
            </a:r>
          </a:p>
          <a:p>
            <a:endParaRPr lang="en-GB" dirty="0" smtClean="0"/>
          </a:p>
          <a:p>
            <a:r>
              <a:rPr lang="en-GB" dirty="0" smtClean="0"/>
              <a:t>Bravo portal (</a:t>
            </a:r>
            <a:r>
              <a:rPr lang="en-GB" dirty="0" err="1" smtClean="0"/>
              <a:t>exchangewales</a:t>
            </a:r>
            <a:r>
              <a:rPr lang="en-GB" dirty="0" smtClean="0"/>
              <a:t>) used</a:t>
            </a:r>
          </a:p>
          <a:p>
            <a:endParaRPr lang="en-GB" dirty="0" smtClean="0"/>
          </a:p>
          <a:p>
            <a:r>
              <a:rPr lang="en-GB" dirty="0" smtClean="0"/>
              <a:t>Ensures responses are not viewed before deadline</a:t>
            </a:r>
          </a:p>
          <a:p>
            <a:endParaRPr lang="en-GB" dirty="0" smtClean="0"/>
          </a:p>
          <a:p>
            <a:r>
              <a:rPr lang="en-GB" dirty="0" smtClean="0"/>
              <a:t>Ensures late responses are not accepted</a:t>
            </a:r>
          </a:p>
          <a:p>
            <a:endParaRPr lang="en-GB" dirty="0" smtClean="0"/>
          </a:p>
          <a:p>
            <a:r>
              <a:rPr lang="en-GB" dirty="0" smtClean="0"/>
              <a:t>Provides standard form for completion</a:t>
            </a:r>
            <a:endParaRPr lang="en-GB" dirty="0"/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Etenderwales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400" dirty="0" smtClean="0"/>
              <a:t>http://etenderwales.bravosolution.co.uk/nhs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3" descr="photo.PNG"/>
          <p:cNvPicPr>
            <a:picLocks noChangeAspect="1"/>
          </p:cNvPicPr>
          <p:nvPr/>
        </p:nvPicPr>
        <p:blipFill>
          <a:blip r:embed="rId3"/>
          <a:srcRect l="2396" t="10780" r="2396" b="13889"/>
          <a:stretch>
            <a:fillRect/>
          </a:stretch>
        </p:blipFill>
        <p:spPr bwMode="auto">
          <a:xfrm>
            <a:off x="928688" y="2333625"/>
            <a:ext cx="7072312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52448"/>
          </a:xfrm>
        </p:spPr>
        <p:txBody>
          <a:bodyPr/>
          <a:lstStyle/>
          <a:p>
            <a:pPr algn="ctr"/>
            <a:r>
              <a:rPr lang="en-GB" dirty="0" smtClean="0"/>
              <a:t>Accessing the PQQ/ITT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28625" y="1428737"/>
            <a:ext cx="8229600" cy="4889514"/>
          </a:xfrm>
        </p:spPr>
        <p:txBody>
          <a:bodyPr/>
          <a:lstStyle/>
          <a:p>
            <a:r>
              <a:rPr lang="en-GB" dirty="0" smtClean="0"/>
              <a:t>Register your company (if you haven’t already)</a:t>
            </a:r>
          </a:p>
          <a:p>
            <a:r>
              <a:rPr lang="en-GB" dirty="0" smtClean="0"/>
              <a:t>Select the relevant link e.g.“</a:t>
            </a:r>
            <a:r>
              <a:rPr lang="en-GB" dirty="0" err="1" smtClean="0"/>
              <a:t>ITTs</a:t>
            </a:r>
            <a:r>
              <a:rPr lang="en-GB" dirty="0" smtClean="0"/>
              <a:t> Open to All Suppliers”</a:t>
            </a:r>
          </a:p>
          <a:p>
            <a:r>
              <a:rPr lang="en-GB" dirty="0" smtClean="0"/>
              <a:t>Select the contract and “express interest”</a:t>
            </a:r>
          </a:p>
          <a:p>
            <a:r>
              <a:rPr lang="en-GB" dirty="0" smtClean="0"/>
              <a:t>Complete in “My </a:t>
            </a:r>
            <a:r>
              <a:rPr lang="en-GB" dirty="0" err="1" smtClean="0"/>
              <a:t>PQQs</a:t>
            </a:r>
            <a:r>
              <a:rPr lang="en-GB" dirty="0" smtClean="0"/>
              <a:t>” or “My </a:t>
            </a:r>
            <a:r>
              <a:rPr lang="en-GB" dirty="0" err="1" smtClean="0"/>
              <a:t>ITTs</a:t>
            </a:r>
            <a:r>
              <a:rPr lang="en-GB" dirty="0" smtClean="0"/>
              <a:t>”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/>
          <a:srcRect l="990" t="12672" r="3960" b="12871"/>
          <a:stretch>
            <a:fillRect/>
          </a:stretch>
        </p:blipFill>
        <p:spPr bwMode="auto">
          <a:xfrm>
            <a:off x="214282" y="3500438"/>
            <a:ext cx="6858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Structure of PQQ/ITT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Qualification Envelope</a:t>
            </a:r>
          </a:p>
          <a:p>
            <a:pPr>
              <a:buFont typeface="Wingdings 2" pitchFamily="18" charset="2"/>
              <a:buNone/>
            </a:pPr>
            <a:r>
              <a:rPr lang="en-GB" dirty="0" smtClean="0"/>
              <a:t>		- For submission of info about your company</a:t>
            </a:r>
          </a:p>
          <a:p>
            <a:r>
              <a:rPr lang="en-GB" dirty="0" smtClean="0"/>
              <a:t>Technical Envelope</a:t>
            </a:r>
          </a:p>
          <a:p>
            <a:pPr>
              <a:buFont typeface="Wingdings 2" pitchFamily="18" charset="2"/>
              <a:buNone/>
            </a:pPr>
            <a:r>
              <a:rPr lang="en-GB" dirty="0" smtClean="0"/>
              <a:t>		- For return of key information regarding the ITT</a:t>
            </a:r>
          </a:p>
          <a:p>
            <a:r>
              <a:rPr lang="en-GB" dirty="0" smtClean="0"/>
              <a:t>Commercial Envelope</a:t>
            </a:r>
          </a:p>
          <a:p>
            <a:pPr>
              <a:buFont typeface="Wingdings 2" pitchFamily="18" charset="2"/>
              <a:buNone/>
            </a:pPr>
            <a:r>
              <a:rPr lang="en-GB" dirty="0" smtClean="0"/>
              <a:t>		- Pricing and product information</a:t>
            </a:r>
          </a:p>
          <a:p>
            <a:r>
              <a:rPr lang="en-GB" dirty="0" smtClean="0"/>
              <a:t>Attachments</a:t>
            </a:r>
          </a:p>
          <a:p>
            <a:pPr>
              <a:buFont typeface="Wingdings 2" pitchFamily="18" charset="2"/>
              <a:buNone/>
            </a:pPr>
            <a:r>
              <a:rPr lang="en-GB" dirty="0" smtClean="0"/>
              <a:t>		- Further info, guidance and forms to submit</a:t>
            </a:r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Etenderwales</a:t>
            </a:r>
            <a:r>
              <a:rPr lang="en-GB" dirty="0" smtClean="0"/>
              <a:t> – ITT/PQQ </a:t>
            </a:r>
            <a:endParaRPr lang="en-GB" dirty="0"/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826" t="6365" r="1826" b="43182"/>
          <a:stretch>
            <a:fillRect/>
          </a:stretch>
        </p:blipFill>
        <p:spPr bwMode="auto">
          <a:xfrm>
            <a:off x="0" y="2000240"/>
            <a:ext cx="8982720" cy="376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Submitting a PQQ/ITT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Read the instructions, answer all questions and give us the information we have asked for</a:t>
            </a:r>
          </a:p>
          <a:p>
            <a:r>
              <a:rPr lang="en-GB" dirty="0" smtClean="0"/>
              <a:t>Save regularly - 15mins inactivity “time out”</a:t>
            </a:r>
          </a:p>
          <a:p>
            <a:r>
              <a:rPr lang="en-GB" dirty="0" smtClean="0"/>
              <a:t>Submit all queries via the Bravo messaging function – responses will be shared with all bidders.</a:t>
            </a:r>
          </a:p>
          <a:p>
            <a:r>
              <a:rPr lang="en-GB" dirty="0" smtClean="0"/>
              <a:t>Do not leave it until the last minute to respond</a:t>
            </a:r>
          </a:p>
          <a:p>
            <a:r>
              <a:rPr lang="en-GB" dirty="0" smtClean="0"/>
              <a:t>Don’t forget to “Submit Response” once complete!</a:t>
            </a:r>
          </a:p>
          <a:p>
            <a:r>
              <a:rPr lang="en-GB" dirty="0" smtClean="0"/>
              <a:t>Technical Issues? Contact Bravo Helpdesk </a:t>
            </a:r>
          </a:p>
          <a:p>
            <a:pPr>
              <a:buNone/>
            </a:pPr>
            <a:r>
              <a:rPr lang="en-GB" dirty="0" smtClean="0"/>
              <a:t>	0800 368 4850 or use “Help For Suppliers” button</a:t>
            </a:r>
            <a:endParaRPr lang="en-GB" dirty="0"/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Common Mistakes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389437"/>
          </a:xfrm>
        </p:spPr>
        <p:txBody>
          <a:bodyPr/>
          <a:lstStyle/>
          <a:p>
            <a:r>
              <a:rPr lang="en-GB" dirty="0" smtClean="0"/>
              <a:t>Read all information carefully to understand how your response will be treated/assessed</a:t>
            </a:r>
          </a:p>
          <a:p>
            <a:endParaRPr lang="en-GB" dirty="0" smtClean="0"/>
          </a:p>
          <a:p>
            <a:r>
              <a:rPr lang="en-GB" dirty="0" smtClean="0"/>
              <a:t>Don’t forget about attachments</a:t>
            </a:r>
          </a:p>
          <a:p>
            <a:endParaRPr lang="en-GB" dirty="0" smtClean="0"/>
          </a:p>
          <a:p>
            <a:r>
              <a:rPr lang="en-GB" dirty="0" smtClean="0"/>
              <a:t>Ensure all ext. profiles are current e.g. Sid4Gov, SQUID</a:t>
            </a:r>
          </a:p>
          <a:p>
            <a:endParaRPr lang="en-GB" dirty="0" smtClean="0"/>
          </a:p>
          <a:p>
            <a:r>
              <a:rPr lang="en-GB" dirty="0" smtClean="0"/>
              <a:t>Ensure insurance policies etc are current</a:t>
            </a:r>
          </a:p>
          <a:p>
            <a:endParaRPr lang="en-GB" dirty="0" smtClean="0"/>
          </a:p>
          <a:p>
            <a:r>
              <a:rPr lang="en-GB" dirty="0" smtClean="0"/>
              <a:t>DO NOT send your tender via Post/Email</a:t>
            </a:r>
          </a:p>
          <a:p>
            <a:endParaRPr lang="en-GB" dirty="0" smtClean="0"/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Brief overview of a typical OJEU tender process</a:t>
            </a:r>
          </a:p>
          <a:p>
            <a:r>
              <a:rPr lang="en-GB" dirty="0" smtClean="0"/>
              <a:t>Highlight </a:t>
            </a:r>
            <a:r>
              <a:rPr lang="en-GB" dirty="0" err="1" smtClean="0"/>
              <a:t>e</a:t>
            </a:r>
            <a:r>
              <a:rPr lang="en-GB" dirty="0" smtClean="0"/>
              <a:t>-systems used by NHS Wales</a:t>
            </a:r>
          </a:p>
          <a:p>
            <a:r>
              <a:rPr lang="en-GB" dirty="0" smtClean="0"/>
              <a:t>Discuss typical mistakes made by prospective suppliers and how to avoid them including:</a:t>
            </a:r>
          </a:p>
          <a:p>
            <a:pPr lvl="1"/>
            <a:r>
              <a:rPr lang="en-GB" dirty="0" smtClean="0"/>
              <a:t>Responses to Advertisements</a:t>
            </a:r>
          </a:p>
          <a:p>
            <a:pPr lvl="1"/>
            <a:r>
              <a:rPr lang="en-GB" dirty="0" smtClean="0"/>
              <a:t>Pre-Qualification Questionnaire (PQQ) submissions</a:t>
            </a:r>
          </a:p>
          <a:p>
            <a:pPr lvl="1"/>
            <a:r>
              <a:rPr lang="en-GB" dirty="0" smtClean="0"/>
              <a:t>Invitation To Tender (ITT) submissions</a:t>
            </a:r>
          </a:p>
          <a:p>
            <a:pPr lvl="1"/>
            <a:r>
              <a:rPr lang="en-GB" dirty="0" smtClean="0"/>
              <a:t>Participation in Reverse Electronic Auctions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Read requirements of references – are yours appropriate for our needs?</a:t>
            </a:r>
          </a:p>
          <a:p>
            <a:endParaRPr lang="en-GB" dirty="0" smtClean="0"/>
          </a:p>
          <a:p>
            <a:r>
              <a:rPr lang="en-GB" dirty="0" smtClean="0"/>
              <a:t>Can your references be contacted/verified?</a:t>
            </a:r>
          </a:p>
          <a:p>
            <a:endParaRPr lang="en-GB" dirty="0" smtClean="0"/>
          </a:p>
          <a:p>
            <a:r>
              <a:rPr lang="en-GB" dirty="0" smtClean="0"/>
              <a:t>Have you asked your reference if they are happy to respond?</a:t>
            </a:r>
          </a:p>
          <a:p>
            <a:endParaRPr lang="en-GB" dirty="0" smtClean="0"/>
          </a:p>
          <a:p>
            <a:r>
              <a:rPr lang="en-GB" dirty="0" smtClean="0"/>
              <a:t>How many references have we asked for?</a:t>
            </a:r>
            <a:endParaRPr lang="en-GB" dirty="0"/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As Dead as a Deadline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Late responses CANNOT be accepted</a:t>
            </a:r>
          </a:p>
          <a:p>
            <a:endParaRPr lang="en-GB" dirty="0" smtClean="0"/>
          </a:p>
          <a:p>
            <a:r>
              <a:rPr lang="en-GB" dirty="0" smtClean="0"/>
              <a:t>Consider how much time your response will take</a:t>
            </a:r>
          </a:p>
          <a:p>
            <a:endParaRPr lang="en-GB" dirty="0" smtClean="0"/>
          </a:p>
          <a:p>
            <a:r>
              <a:rPr lang="en-GB" dirty="0" smtClean="0"/>
              <a:t>Ask questions as early as possible</a:t>
            </a:r>
          </a:p>
          <a:p>
            <a:endParaRPr lang="en-GB" dirty="0" smtClean="0"/>
          </a:p>
          <a:p>
            <a:r>
              <a:rPr lang="en-GB" dirty="0" smtClean="0"/>
              <a:t>Don’t leave it until the last minute!</a:t>
            </a:r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929066"/>
            <a:ext cx="267792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Evaluation Process</a:t>
            </a:r>
            <a:endParaRPr lang="en-GB" dirty="0"/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928802"/>
            <a:ext cx="6143668" cy="350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Evaluation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combination of:</a:t>
            </a:r>
          </a:p>
          <a:p>
            <a:pPr lvl="1"/>
            <a:r>
              <a:rPr lang="en-GB" dirty="0" smtClean="0"/>
              <a:t>Mandatory requirements (terms and conditions)</a:t>
            </a:r>
          </a:p>
          <a:p>
            <a:pPr lvl="1"/>
            <a:r>
              <a:rPr lang="en-GB" dirty="0" smtClean="0"/>
              <a:t>Criteria for the quality of products/services required</a:t>
            </a:r>
          </a:p>
          <a:p>
            <a:pPr lvl="1"/>
            <a:r>
              <a:rPr lang="en-GB" dirty="0" smtClean="0"/>
              <a:t>Financial evaluation</a:t>
            </a:r>
          </a:p>
          <a:p>
            <a:r>
              <a:rPr lang="en-GB" dirty="0" smtClean="0"/>
              <a:t>The evaluation might include:</a:t>
            </a:r>
          </a:p>
          <a:p>
            <a:pPr lvl="1"/>
            <a:r>
              <a:rPr lang="en-GB" dirty="0" smtClean="0"/>
              <a:t>Bench top evaluations of products</a:t>
            </a:r>
          </a:p>
          <a:p>
            <a:pPr lvl="1"/>
            <a:r>
              <a:rPr lang="en-GB" dirty="0" smtClean="0"/>
              <a:t>Laboratory testing of products</a:t>
            </a:r>
          </a:p>
          <a:p>
            <a:pPr lvl="1"/>
            <a:r>
              <a:rPr lang="en-GB" dirty="0" smtClean="0"/>
              <a:t>Evaluations in clinical setting</a:t>
            </a:r>
          </a:p>
          <a:p>
            <a:pPr lvl="1"/>
            <a:r>
              <a:rPr lang="en-GB" dirty="0" smtClean="0"/>
              <a:t>Supporting documentation</a:t>
            </a:r>
          </a:p>
          <a:p>
            <a:pPr lvl="1"/>
            <a:r>
              <a:rPr lang="en-GB" dirty="0" smtClean="0"/>
              <a:t>Trial run or pilot study</a:t>
            </a:r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Specifications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Outline how and when your submission will be evaluated during the tender process</a:t>
            </a:r>
          </a:p>
          <a:p>
            <a:r>
              <a:rPr lang="en-GB" dirty="0" smtClean="0"/>
              <a:t>Don’t assume your product will fit just because you’re supplying somewhere already!</a:t>
            </a:r>
          </a:p>
          <a:p>
            <a:r>
              <a:rPr lang="en-GB" dirty="0" smtClean="0"/>
              <a:t>Read specification documents carefully</a:t>
            </a:r>
          </a:p>
          <a:p>
            <a:r>
              <a:rPr lang="en-GB" dirty="0" smtClean="0"/>
              <a:t>Clarify anything you don’t understand</a:t>
            </a:r>
          </a:p>
          <a:p>
            <a:r>
              <a:rPr lang="en-GB" dirty="0" smtClean="0"/>
              <a:t>Observe any limits on the number of submissions you can make</a:t>
            </a:r>
          </a:p>
          <a:p>
            <a:r>
              <a:rPr lang="en-GB" dirty="0" smtClean="0"/>
              <a:t>Ensure your submissions comply with the specification</a:t>
            </a:r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38200"/>
          </a:xfrm>
        </p:spPr>
        <p:txBody>
          <a:bodyPr/>
          <a:lstStyle/>
          <a:p>
            <a:pPr algn="ctr"/>
            <a:r>
              <a:rPr lang="en-GB" dirty="0" smtClean="0"/>
              <a:t>Financial Evaluation</a:t>
            </a:r>
            <a:endParaRPr lang="en-GB" dirty="0"/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128" t="11248" r="1826" b="26907"/>
          <a:stretch>
            <a:fillRect/>
          </a:stretch>
        </p:blipFill>
        <p:spPr bwMode="auto">
          <a:xfrm>
            <a:off x="291359" y="1609776"/>
            <a:ext cx="8709797" cy="453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Financial 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Read lot structure carefully</a:t>
            </a:r>
          </a:p>
          <a:p>
            <a:r>
              <a:rPr lang="en-GB" dirty="0" smtClean="0"/>
              <a:t>If required, ensure a price is offered for all items in a lot or you may be eliminated from the lot</a:t>
            </a:r>
          </a:p>
          <a:p>
            <a:r>
              <a:rPr lang="en-GB" dirty="0" smtClean="0"/>
              <a:t>Price according to the Unit of Measure given, e.g. Each</a:t>
            </a:r>
          </a:p>
          <a:p>
            <a:r>
              <a:rPr lang="en-GB" dirty="0" smtClean="0"/>
              <a:t>Include your references/product codes</a:t>
            </a:r>
          </a:p>
          <a:p>
            <a:r>
              <a:rPr lang="en-GB" dirty="0" smtClean="0"/>
              <a:t>Read specification – price may have to include additional elements e.g. spares, warranty, delivery</a:t>
            </a:r>
          </a:p>
          <a:p>
            <a:r>
              <a:rPr lang="en-GB" dirty="0" smtClean="0"/>
              <a:t>Check whether the price submitted is your final offer or an initial bid in a lot that will be </a:t>
            </a:r>
            <a:r>
              <a:rPr lang="en-GB" dirty="0" err="1" smtClean="0"/>
              <a:t>e</a:t>
            </a:r>
            <a:r>
              <a:rPr lang="en-GB" dirty="0" smtClean="0"/>
              <a:t>-auctioned.</a:t>
            </a:r>
            <a:endParaRPr lang="en-GB" dirty="0"/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723886"/>
          </a:xfrm>
        </p:spPr>
        <p:txBody>
          <a:bodyPr/>
          <a:lstStyle/>
          <a:p>
            <a:pPr algn="ctr"/>
            <a:r>
              <a:rPr lang="en-GB" dirty="0" smtClean="0"/>
              <a:t>Samples</a:t>
            </a:r>
            <a:endParaRPr lang="en-GB" dirty="0"/>
          </a:p>
        </p:txBody>
      </p:sp>
      <p:pic>
        <p:nvPicPr>
          <p:cNvPr id="5" name="Content Placeholder 4" descr="Orthotics samples 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357298"/>
            <a:ext cx="7554430" cy="4857783"/>
          </a:xfrm>
        </p:spPr>
      </p:pic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Why do we ask for samples?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We need to know what we are adding to contract</a:t>
            </a:r>
          </a:p>
          <a:p>
            <a:endParaRPr lang="en-GB" dirty="0" smtClean="0"/>
          </a:p>
          <a:p>
            <a:r>
              <a:rPr lang="en-GB" dirty="0" smtClean="0"/>
              <a:t>To facilitate evaluations with clinical specialists</a:t>
            </a:r>
          </a:p>
          <a:p>
            <a:endParaRPr lang="en-GB" dirty="0" smtClean="0"/>
          </a:p>
          <a:p>
            <a:r>
              <a:rPr lang="en-GB" dirty="0" smtClean="0"/>
              <a:t>To facilitate Laboratory Testing</a:t>
            </a:r>
          </a:p>
          <a:p>
            <a:endParaRPr lang="en-GB" dirty="0" smtClean="0"/>
          </a:p>
          <a:p>
            <a:r>
              <a:rPr lang="en-GB" dirty="0" smtClean="0"/>
              <a:t>Demonstrates suppliers’ capability to provide</a:t>
            </a:r>
          </a:p>
          <a:p>
            <a:endParaRPr lang="en-GB" dirty="0"/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52448"/>
          </a:xfrm>
        </p:spPr>
        <p:txBody>
          <a:bodyPr/>
          <a:lstStyle/>
          <a:p>
            <a:pPr algn="ctr"/>
            <a:r>
              <a:rPr lang="en-GB" dirty="0" smtClean="0"/>
              <a:t>Timescales for Samples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389437"/>
          </a:xfrm>
        </p:spPr>
        <p:txBody>
          <a:bodyPr/>
          <a:lstStyle/>
          <a:p>
            <a:r>
              <a:rPr lang="en-GB" dirty="0" smtClean="0"/>
              <a:t>Are often different to ITT timescales</a:t>
            </a:r>
          </a:p>
          <a:p>
            <a:endParaRPr lang="en-GB" dirty="0" smtClean="0"/>
          </a:p>
          <a:p>
            <a:r>
              <a:rPr lang="en-GB" dirty="0" smtClean="0"/>
              <a:t>Make sure samples are delivered within the requested timescales – don’t miss your chance to be considered!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Contracts with multiple evaluation stages</a:t>
            </a:r>
          </a:p>
          <a:p>
            <a:endParaRPr lang="en-GB" dirty="0" smtClean="0"/>
          </a:p>
          <a:p>
            <a:r>
              <a:rPr lang="en-GB" dirty="0" smtClean="0"/>
              <a:t>Send the samples to the right place!</a:t>
            </a:r>
          </a:p>
          <a:p>
            <a:endParaRPr lang="en-GB" dirty="0" smtClean="0"/>
          </a:p>
          <a:p>
            <a:r>
              <a:rPr lang="en-GB" dirty="0" smtClean="0"/>
              <a:t>There are no bonus points for extra samples</a:t>
            </a:r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52448"/>
          </a:xfrm>
        </p:spPr>
        <p:txBody>
          <a:bodyPr/>
          <a:lstStyle/>
          <a:p>
            <a:pPr algn="ctr"/>
            <a:r>
              <a:rPr lang="en-GB" dirty="0" smtClean="0"/>
              <a:t>Tendering Process</a:t>
            </a:r>
            <a:endParaRPr lang="en-GB" dirty="0"/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Diagram 2"/>
          <p:cNvGrpSpPr>
            <a:grpSpLocks noGrp="1" noChangeAspect="1"/>
          </p:cNvGrpSpPr>
          <p:nvPr>
            <p:ph idx="1"/>
          </p:nvPr>
        </p:nvGrpSpPr>
        <p:grpSpPr bwMode="auto">
          <a:xfrm>
            <a:off x="1285852" y="1785926"/>
            <a:ext cx="6606671" cy="4432211"/>
            <a:chOff x="1604" y="1141"/>
            <a:chExt cx="1954" cy="2117"/>
          </a:xfrm>
        </p:grpSpPr>
        <p:sp>
          <p:nvSpPr>
            <p:cNvPr id="6" name="_s1028"/>
            <p:cNvSpPr>
              <a:spLocks noChangeArrowheads="1" noTextEdit="1"/>
            </p:cNvSpPr>
            <p:nvPr/>
          </p:nvSpPr>
          <p:spPr bwMode="auto">
            <a:xfrm rot="17867278">
              <a:off x="1358" y="2153"/>
              <a:ext cx="1095" cy="4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4 w 21600"/>
                <a:gd name="T19" fmla="*/ 3154 h 21600"/>
                <a:gd name="T20" fmla="*/ 18446 w 21600"/>
                <a:gd name="T21" fmla="*/ 18446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176" y="3609"/>
                  </a:moveTo>
                  <a:cubicBezTo>
                    <a:pt x="11051" y="3603"/>
                    <a:pt x="10925" y="3600"/>
                    <a:pt x="10800" y="3600"/>
                  </a:cubicBezTo>
                  <a:cubicBezTo>
                    <a:pt x="10254" y="3599"/>
                    <a:pt x="9711" y="3661"/>
                    <a:pt x="9180" y="3784"/>
                  </a:cubicBezTo>
                  <a:lnTo>
                    <a:pt x="8370" y="276"/>
                  </a:lnTo>
                  <a:cubicBezTo>
                    <a:pt x="9167" y="92"/>
                    <a:pt x="9982" y="-1"/>
                    <a:pt x="10800" y="0"/>
                  </a:cubicBezTo>
                  <a:cubicBezTo>
                    <a:pt x="10988" y="0"/>
                    <a:pt x="11176" y="4"/>
                    <a:pt x="11365" y="14"/>
                  </a:cubicBezTo>
                  <a:lnTo>
                    <a:pt x="11506" y="-2682"/>
                  </a:lnTo>
                  <a:lnTo>
                    <a:pt x="15765" y="2048"/>
                  </a:lnTo>
                  <a:lnTo>
                    <a:pt x="11035" y="6306"/>
                  </a:lnTo>
                  <a:lnTo>
                    <a:pt x="11176" y="3609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7" name="_s1029"/>
            <p:cNvSpPr>
              <a:spLocks noChangeArrowheads="1" noTextEdit="1"/>
            </p:cNvSpPr>
            <p:nvPr/>
          </p:nvSpPr>
          <p:spPr bwMode="auto">
            <a:xfrm rot="2144498">
              <a:off x="2834" y="1377"/>
              <a:ext cx="643" cy="7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8 w 21600"/>
                <a:gd name="T19" fmla="*/ 3176 h 21600"/>
                <a:gd name="T20" fmla="*/ 18442 w 21600"/>
                <a:gd name="T21" fmla="*/ 18424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176" y="3609"/>
                  </a:moveTo>
                  <a:cubicBezTo>
                    <a:pt x="11051" y="3603"/>
                    <a:pt x="10925" y="3600"/>
                    <a:pt x="10800" y="3600"/>
                  </a:cubicBezTo>
                  <a:cubicBezTo>
                    <a:pt x="10254" y="3599"/>
                    <a:pt x="9711" y="3661"/>
                    <a:pt x="9180" y="3784"/>
                  </a:cubicBezTo>
                  <a:lnTo>
                    <a:pt x="8370" y="276"/>
                  </a:lnTo>
                  <a:cubicBezTo>
                    <a:pt x="9167" y="92"/>
                    <a:pt x="9982" y="-1"/>
                    <a:pt x="10800" y="0"/>
                  </a:cubicBezTo>
                  <a:cubicBezTo>
                    <a:pt x="10988" y="0"/>
                    <a:pt x="11176" y="4"/>
                    <a:pt x="11365" y="14"/>
                  </a:cubicBezTo>
                  <a:lnTo>
                    <a:pt x="11506" y="-2682"/>
                  </a:lnTo>
                  <a:lnTo>
                    <a:pt x="15765" y="2048"/>
                  </a:lnTo>
                  <a:lnTo>
                    <a:pt x="11035" y="6306"/>
                  </a:lnTo>
                  <a:lnTo>
                    <a:pt x="11176" y="3609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9" name="_s1031"/>
            <p:cNvSpPr>
              <a:spLocks noChangeArrowheads="1" noTextEdit="1"/>
            </p:cNvSpPr>
            <p:nvPr/>
          </p:nvSpPr>
          <p:spPr bwMode="auto">
            <a:xfrm rot="7200000">
              <a:off x="2846" y="1642"/>
              <a:ext cx="678" cy="67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4 w 21600"/>
                <a:gd name="T19" fmla="*/ 3154 h 21600"/>
                <a:gd name="T20" fmla="*/ 18446 w 21600"/>
                <a:gd name="T21" fmla="*/ 18446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176" y="3609"/>
                  </a:moveTo>
                  <a:cubicBezTo>
                    <a:pt x="11051" y="3603"/>
                    <a:pt x="10925" y="3600"/>
                    <a:pt x="10800" y="3600"/>
                  </a:cubicBezTo>
                  <a:cubicBezTo>
                    <a:pt x="10254" y="3599"/>
                    <a:pt x="9711" y="3661"/>
                    <a:pt x="9180" y="3784"/>
                  </a:cubicBezTo>
                  <a:lnTo>
                    <a:pt x="8370" y="276"/>
                  </a:lnTo>
                  <a:cubicBezTo>
                    <a:pt x="9167" y="92"/>
                    <a:pt x="9982" y="-1"/>
                    <a:pt x="10800" y="0"/>
                  </a:cubicBezTo>
                  <a:cubicBezTo>
                    <a:pt x="10988" y="0"/>
                    <a:pt x="11176" y="4"/>
                    <a:pt x="11365" y="14"/>
                  </a:cubicBezTo>
                  <a:lnTo>
                    <a:pt x="11506" y="-2682"/>
                  </a:lnTo>
                  <a:lnTo>
                    <a:pt x="15765" y="2048"/>
                  </a:lnTo>
                  <a:lnTo>
                    <a:pt x="11035" y="6306"/>
                  </a:lnTo>
                  <a:lnTo>
                    <a:pt x="11176" y="3609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10" name="_s1032"/>
            <p:cNvSpPr>
              <a:spLocks noChangeArrowheads="1" noTextEdit="1"/>
            </p:cNvSpPr>
            <p:nvPr/>
          </p:nvSpPr>
          <p:spPr bwMode="auto">
            <a:xfrm rot="9600000">
              <a:off x="2880" y="2399"/>
              <a:ext cx="678" cy="67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4 w 21600"/>
                <a:gd name="T19" fmla="*/ 3154 h 21600"/>
                <a:gd name="T20" fmla="*/ 18446 w 21600"/>
                <a:gd name="T21" fmla="*/ 18446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176" y="3609"/>
                  </a:moveTo>
                  <a:cubicBezTo>
                    <a:pt x="11051" y="3603"/>
                    <a:pt x="10925" y="3600"/>
                    <a:pt x="10800" y="3600"/>
                  </a:cubicBezTo>
                  <a:cubicBezTo>
                    <a:pt x="10254" y="3599"/>
                    <a:pt x="9711" y="3661"/>
                    <a:pt x="9180" y="3784"/>
                  </a:cubicBezTo>
                  <a:lnTo>
                    <a:pt x="8370" y="276"/>
                  </a:lnTo>
                  <a:cubicBezTo>
                    <a:pt x="9167" y="92"/>
                    <a:pt x="9982" y="-1"/>
                    <a:pt x="10800" y="0"/>
                  </a:cubicBezTo>
                  <a:cubicBezTo>
                    <a:pt x="10988" y="0"/>
                    <a:pt x="11176" y="4"/>
                    <a:pt x="11365" y="14"/>
                  </a:cubicBezTo>
                  <a:lnTo>
                    <a:pt x="11506" y="-2682"/>
                  </a:lnTo>
                  <a:lnTo>
                    <a:pt x="15765" y="2048"/>
                  </a:lnTo>
                  <a:lnTo>
                    <a:pt x="11035" y="6306"/>
                  </a:lnTo>
                  <a:lnTo>
                    <a:pt x="11176" y="3609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11" name="_s1033"/>
            <p:cNvSpPr>
              <a:spLocks noChangeArrowheads="1" noTextEdit="1"/>
            </p:cNvSpPr>
            <p:nvPr/>
          </p:nvSpPr>
          <p:spPr bwMode="auto">
            <a:xfrm rot="10994248">
              <a:off x="2333" y="2434"/>
              <a:ext cx="676" cy="68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49 h 21600"/>
                <a:gd name="T20" fmla="*/ 18437 w 21600"/>
                <a:gd name="T21" fmla="*/ 18451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176" y="3609"/>
                  </a:moveTo>
                  <a:cubicBezTo>
                    <a:pt x="11051" y="3603"/>
                    <a:pt x="10925" y="3600"/>
                    <a:pt x="10800" y="3600"/>
                  </a:cubicBezTo>
                  <a:cubicBezTo>
                    <a:pt x="10254" y="3599"/>
                    <a:pt x="9711" y="3661"/>
                    <a:pt x="9180" y="3784"/>
                  </a:cubicBezTo>
                  <a:lnTo>
                    <a:pt x="8370" y="276"/>
                  </a:lnTo>
                  <a:cubicBezTo>
                    <a:pt x="9167" y="92"/>
                    <a:pt x="9982" y="-1"/>
                    <a:pt x="10800" y="0"/>
                  </a:cubicBezTo>
                  <a:cubicBezTo>
                    <a:pt x="10988" y="0"/>
                    <a:pt x="11176" y="4"/>
                    <a:pt x="11365" y="14"/>
                  </a:cubicBezTo>
                  <a:lnTo>
                    <a:pt x="11506" y="-2682"/>
                  </a:lnTo>
                  <a:lnTo>
                    <a:pt x="15765" y="2048"/>
                  </a:lnTo>
                  <a:lnTo>
                    <a:pt x="11035" y="6306"/>
                  </a:lnTo>
                  <a:lnTo>
                    <a:pt x="11176" y="3609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12" name="_s1034"/>
            <p:cNvSpPr>
              <a:spLocks noChangeArrowheads="1" noTextEdit="1"/>
            </p:cNvSpPr>
            <p:nvPr/>
          </p:nvSpPr>
          <p:spPr bwMode="auto">
            <a:xfrm rot="13382616">
              <a:off x="1827" y="2063"/>
              <a:ext cx="442" cy="10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6 w 21600"/>
                <a:gd name="T19" fmla="*/ 3160 h 21600"/>
                <a:gd name="T20" fmla="*/ 18424 w 21600"/>
                <a:gd name="T21" fmla="*/ 1844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176" y="3609"/>
                  </a:moveTo>
                  <a:cubicBezTo>
                    <a:pt x="11051" y="3603"/>
                    <a:pt x="10925" y="3600"/>
                    <a:pt x="10800" y="3600"/>
                  </a:cubicBezTo>
                  <a:cubicBezTo>
                    <a:pt x="10254" y="3599"/>
                    <a:pt x="9711" y="3661"/>
                    <a:pt x="9180" y="3784"/>
                  </a:cubicBezTo>
                  <a:lnTo>
                    <a:pt x="8370" y="276"/>
                  </a:lnTo>
                  <a:cubicBezTo>
                    <a:pt x="9167" y="92"/>
                    <a:pt x="9982" y="-1"/>
                    <a:pt x="10800" y="0"/>
                  </a:cubicBezTo>
                  <a:cubicBezTo>
                    <a:pt x="10988" y="0"/>
                    <a:pt x="11176" y="4"/>
                    <a:pt x="11365" y="14"/>
                  </a:cubicBezTo>
                  <a:lnTo>
                    <a:pt x="11506" y="-2682"/>
                  </a:lnTo>
                  <a:lnTo>
                    <a:pt x="15765" y="2048"/>
                  </a:lnTo>
                  <a:lnTo>
                    <a:pt x="11035" y="6306"/>
                  </a:lnTo>
                  <a:lnTo>
                    <a:pt x="11176" y="3609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15" name="_s1037"/>
            <p:cNvSpPr>
              <a:spLocks noChangeArrowheads="1"/>
            </p:cNvSpPr>
            <p:nvPr/>
          </p:nvSpPr>
          <p:spPr bwMode="auto">
            <a:xfrm>
              <a:off x="1604" y="2369"/>
              <a:ext cx="485" cy="343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GB" sz="1600" dirty="0"/>
                <a:t>Contract </a:t>
              </a:r>
            </a:p>
            <a:p>
              <a:pPr algn="ctr"/>
              <a:r>
                <a:rPr lang="en-GB" sz="1600" dirty="0"/>
                <a:t>Approval/Award</a:t>
              </a:r>
            </a:p>
          </p:txBody>
        </p:sp>
        <p:sp>
          <p:nvSpPr>
            <p:cNvPr id="16" name="_s1038"/>
            <p:cNvSpPr>
              <a:spLocks noChangeArrowheads="1"/>
            </p:cNvSpPr>
            <p:nvPr/>
          </p:nvSpPr>
          <p:spPr bwMode="auto">
            <a:xfrm>
              <a:off x="2766" y="2915"/>
              <a:ext cx="343" cy="343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GB" sz="1600"/>
                <a:t>Tenders</a:t>
              </a:r>
            </a:p>
            <a:p>
              <a:pPr algn="ctr"/>
              <a:r>
                <a:rPr lang="en-GB" sz="1600"/>
                <a:t>(ITT)</a:t>
              </a:r>
            </a:p>
          </p:txBody>
        </p:sp>
        <p:sp>
          <p:nvSpPr>
            <p:cNvPr id="17" name="_s1039"/>
            <p:cNvSpPr>
              <a:spLocks noChangeArrowheads="1"/>
            </p:cNvSpPr>
            <p:nvPr/>
          </p:nvSpPr>
          <p:spPr bwMode="auto">
            <a:xfrm>
              <a:off x="1942" y="2847"/>
              <a:ext cx="539" cy="410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GB" sz="1600" dirty="0" smtClean="0"/>
                <a:t>Tender Evaluation</a:t>
              </a:r>
              <a:endParaRPr lang="en-GB" sz="1600" dirty="0"/>
            </a:p>
          </p:txBody>
        </p:sp>
        <p:sp>
          <p:nvSpPr>
            <p:cNvPr id="18" name="_s1040"/>
            <p:cNvSpPr>
              <a:spLocks noChangeArrowheads="1"/>
            </p:cNvSpPr>
            <p:nvPr/>
          </p:nvSpPr>
          <p:spPr bwMode="auto">
            <a:xfrm>
              <a:off x="2808" y="1141"/>
              <a:ext cx="343" cy="343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GB" sz="1600"/>
                <a:t> Planning</a:t>
              </a:r>
            </a:p>
          </p:txBody>
        </p:sp>
        <p:sp>
          <p:nvSpPr>
            <p:cNvPr id="20" name="_s1042"/>
            <p:cNvSpPr>
              <a:spLocks noChangeArrowheads="1"/>
            </p:cNvSpPr>
            <p:nvPr/>
          </p:nvSpPr>
          <p:spPr bwMode="auto">
            <a:xfrm>
              <a:off x="3167" y="1721"/>
              <a:ext cx="343" cy="343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GB" sz="1600"/>
                <a:t>Advert</a:t>
              </a:r>
            </a:p>
          </p:txBody>
        </p:sp>
        <p:sp>
          <p:nvSpPr>
            <p:cNvPr id="21" name="_s1043"/>
            <p:cNvSpPr>
              <a:spLocks noChangeArrowheads="1"/>
            </p:cNvSpPr>
            <p:nvPr/>
          </p:nvSpPr>
          <p:spPr bwMode="auto">
            <a:xfrm>
              <a:off x="3146" y="2506"/>
              <a:ext cx="343" cy="343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GB" sz="1600" dirty="0"/>
                <a:t>Supplier</a:t>
              </a:r>
            </a:p>
            <a:p>
              <a:pPr algn="ctr"/>
              <a:r>
                <a:rPr lang="en-GB" sz="1600" dirty="0"/>
                <a:t>Selection</a:t>
              </a:r>
            </a:p>
            <a:p>
              <a:pPr algn="ctr"/>
              <a:r>
                <a:rPr lang="en-GB" sz="1600" dirty="0"/>
                <a:t>(PQQ)</a:t>
              </a:r>
            </a:p>
          </p:txBody>
        </p:sp>
      </p:grpSp>
      <p:sp>
        <p:nvSpPr>
          <p:cNvPr id="43" name="_s1037"/>
          <p:cNvSpPr>
            <a:spLocks noChangeArrowheads="1"/>
          </p:cNvSpPr>
          <p:nvPr/>
        </p:nvSpPr>
        <p:spPr bwMode="auto">
          <a:xfrm>
            <a:off x="1427521" y="2856930"/>
            <a:ext cx="1944687" cy="7239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GB" sz="1600" dirty="0"/>
              <a:t>Contract </a:t>
            </a:r>
          </a:p>
          <a:p>
            <a:pPr algn="ctr"/>
            <a:r>
              <a:rPr lang="en-GB" sz="1600" dirty="0"/>
              <a:t>Start</a:t>
            </a:r>
          </a:p>
        </p:txBody>
      </p:sp>
      <p:sp>
        <p:nvSpPr>
          <p:cNvPr id="44" name="_s1037"/>
          <p:cNvSpPr>
            <a:spLocks noChangeArrowheads="1"/>
          </p:cNvSpPr>
          <p:nvPr/>
        </p:nvSpPr>
        <p:spPr bwMode="auto">
          <a:xfrm>
            <a:off x="2784843" y="1785360"/>
            <a:ext cx="1944687" cy="7239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GB" sz="1600" dirty="0" smtClean="0"/>
              <a:t>Ongoing </a:t>
            </a:r>
          </a:p>
          <a:p>
            <a:pPr algn="ctr"/>
            <a:r>
              <a:rPr lang="en-GB" sz="1600" dirty="0" smtClean="0"/>
              <a:t>Management</a:t>
            </a:r>
            <a:endParaRPr lang="en-GB" sz="1600" dirty="0"/>
          </a:p>
        </p:txBody>
      </p:sp>
      <p:sp>
        <p:nvSpPr>
          <p:cNvPr id="45" name="_s1028"/>
          <p:cNvSpPr>
            <a:spLocks noChangeArrowheads="1" noTextEdit="1"/>
          </p:cNvSpPr>
          <p:nvPr/>
        </p:nvSpPr>
        <p:spPr bwMode="auto">
          <a:xfrm rot="19187715">
            <a:off x="1543438" y="2357570"/>
            <a:ext cx="2292387" cy="141948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54 w 21600"/>
              <a:gd name="T19" fmla="*/ 3154 h 21600"/>
              <a:gd name="T20" fmla="*/ 18446 w 21600"/>
              <a:gd name="T21" fmla="*/ 18446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1176" y="3609"/>
                </a:moveTo>
                <a:cubicBezTo>
                  <a:pt x="11051" y="3603"/>
                  <a:pt x="10925" y="3600"/>
                  <a:pt x="10800" y="3600"/>
                </a:cubicBezTo>
                <a:cubicBezTo>
                  <a:pt x="10254" y="3599"/>
                  <a:pt x="9711" y="3661"/>
                  <a:pt x="9180" y="3784"/>
                </a:cubicBezTo>
                <a:lnTo>
                  <a:pt x="8370" y="276"/>
                </a:lnTo>
                <a:cubicBezTo>
                  <a:pt x="9167" y="92"/>
                  <a:pt x="9982" y="-1"/>
                  <a:pt x="10800" y="0"/>
                </a:cubicBezTo>
                <a:cubicBezTo>
                  <a:pt x="10988" y="0"/>
                  <a:pt x="11176" y="4"/>
                  <a:pt x="11365" y="14"/>
                </a:cubicBezTo>
                <a:lnTo>
                  <a:pt x="11506" y="-2682"/>
                </a:lnTo>
                <a:lnTo>
                  <a:pt x="15765" y="2048"/>
                </a:lnTo>
                <a:lnTo>
                  <a:pt x="11035" y="6306"/>
                </a:lnTo>
                <a:lnTo>
                  <a:pt x="11176" y="3609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Preparation of Samples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Read the Sample Requirements carefully</a:t>
            </a:r>
          </a:p>
          <a:p>
            <a:endParaRPr lang="en-GB" dirty="0" smtClean="0"/>
          </a:p>
          <a:p>
            <a:r>
              <a:rPr lang="en-GB" dirty="0" smtClean="0"/>
              <a:t>Labelling of Samples</a:t>
            </a:r>
          </a:p>
          <a:p>
            <a:endParaRPr lang="en-GB" dirty="0" smtClean="0"/>
          </a:p>
          <a:p>
            <a:r>
              <a:rPr lang="en-GB" dirty="0" smtClean="0"/>
              <a:t>Production samples, not prototypes/demo stock</a:t>
            </a:r>
          </a:p>
          <a:p>
            <a:endParaRPr lang="en-GB" dirty="0" smtClean="0"/>
          </a:p>
          <a:p>
            <a:r>
              <a:rPr lang="en-GB" dirty="0" smtClean="0"/>
              <a:t>Include usual packaging and instructions</a:t>
            </a:r>
          </a:p>
          <a:p>
            <a:endParaRPr lang="en-GB" dirty="0" smtClean="0"/>
          </a:p>
          <a:p>
            <a:r>
              <a:rPr lang="en-GB" dirty="0" smtClean="0"/>
              <a:t>Delegate sample preparation to someone who will take it seriously</a:t>
            </a:r>
          </a:p>
          <a:p>
            <a:endParaRPr lang="en-GB" dirty="0"/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E-Auctions</a:t>
            </a:r>
            <a:endParaRPr lang="en-GB" dirty="0"/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50000"/>
          <a:stretch>
            <a:fillRect/>
          </a:stretch>
        </p:blipFill>
        <p:spPr bwMode="auto">
          <a:xfrm>
            <a:off x="3143240" y="2000240"/>
            <a:ext cx="2714644" cy="385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E-Auctions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May be used as the final stage of the process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Only suppliers that are acceptable in terms of quality can participate</a:t>
            </a:r>
          </a:p>
          <a:p>
            <a:endParaRPr lang="en-GB" dirty="0" smtClean="0"/>
          </a:p>
          <a:p>
            <a:r>
              <a:rPr lang="en-GB" dirty="0" smtClean="0"/>
              <a:t>Allows </a:t>
            </a:r>
            <a:r>
              <a:rPr lang="en-GB" dirty="0" smtClean="0"/>
              <a:t>suppliers to reduce initial prices to improve financial score</a:t>
            </a:r>
          </a:p>
          <a:p>
            <a:endParaRPr lang="en-GB" dirty="0" smtClean="0"/>
          </a:p>
          <a:p>
            <a:r>
              <a:rPr lang="en-GB" dirty="0" smtClean="0"/>
              <a:t>The winner takes it all!</a:t>
            </a:r>
            <a:endParaRPr lang="en-GB" dirty="0"/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Typical Settings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ITT submissions are entered by Procurement as initial bids</a:t>
            </a:r>
          </a:p>
          <a:p>
            <a:endParaRPr lang="en-GB" dirty="0" smtClean="0"/>
          </a:p>
          <a:p>
            <a:r>
              <a:rPr lang="en-GB" dirty="0" smtClean="0"/>
              <a:t>Auction runs for an initial period (often 30 </a:t>
            </a:r>
            <a:r>
              <a:rPr lang="en-GB" dirty="0" err="1" smtClean="0"/>
              <a:t>mins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GB" dirty="0" smtClean="0"/>
              <a:t>Auction timer resets during final 5 minutes – no need to wait until the last second to bid!</a:t>
            </a:r>
          </a:p>
          <a:p>
            <a:endParaRPr lang="en-GB" dirty="0" smtClean="0"/>
          </a:p>
          <a:p>
            <a:r>
              <a:rPr lang="en-GB" dirty="0" smtClean="0"/>
              <a:t>If bids are equal, the earliest bidder is ranked highest</a:t>
            </a:r>
            <a:endParaRPr lang="en-GB" dirty="0"/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Etenderwales</a:t>
            </a:r>
            <a:r>
              <a:rPr lang="en-GB" dirty="0" smtClean="0"/>
              <a:t> – E-Auctions </a:t>
            </a:r>
            <a:endParaRPr lang="en-GB" dirty="0"/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4846" t="38915" r="52604" b="35045"/>
          <a:stretch>
            <a:fillRect/>
          </a:stretch>
        </p:blipFill>
        <p:spPr bwMode="auto">
          <a:xfrm>
            <a:off x="4214810" y="1928802"/>
            <a:ext cx="413000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will see:</a:t>
            </a:r>
          </a:p>
          <a:p>
            <a:pPr marL="730250" lvl="1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Courier New" pitchFamily="49" charset="0"/>
              <a:buChar char="o"/>
            </a:pPr>
            <a:r>
              <a:rPr lang="en-GB" sz="2600" dirty="0" smtClean="0">
                <a:latin typeface="+mn-lt"/>
              </a:rPr>
              <a:t>Your rank</a:t>
            </a:r>
          </a:p>
          <a:p>
            <a:pPr marL="730250" lvl="1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Courier New" pitchFamily="49" charset="0"/>
              <a:buChar char="o"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Your bid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lang="en-GB" sz="2600" dirty="0">
              <a:latin typeface="+mn-lt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not:</a:t>
            </a:r>
          </a:p>
          <a:p>
            <a:pPr marL="730250" lvl="1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Courier New" pitchFamily="49" charset="0"/>
              <a:buChar char="o"/>
            </a:pPr>
            <a:r>
              <a:rPr lang="en-GB" sz="2600" dirty="0" smtClean="0">
                <a:latin typeface="+mn-lt"/>
              </a:rPr>
              <a:t>The winning price</a:t>
            </a:r>
          </a:p>
          <a:p>
            <a:pPr marL="730250" lvl="1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Courier New" pitchFamily="49" charset="0"/>
              <a:buChar char="o"/>
            </a:pPr>
            <a:r>
              <a:rPr lang="en-GB" sz="2600" dirty="0" smtClean="0">
                <a:latin typeface="+mn-lt"/>
              </a:rPr>
              <a:t>How many suppliers</a:t>
            </a:r>
          </a:p>
          <a:p>
            <a:pPr marL="730250" lvl="1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Courier New" pitchFamily="49" charset="0"/>
              <a:buChar char="o"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 you are bidding against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System Error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Ensure you have the right software installed</a:t>
            </a:r>
          </a:p>
          <a:p>
            <a:endParaRPr lang="en-GB" dirty="0" smtClean="0"/>
          </a:p>
          <a:p>
            <a:r>
              <a:rPr lang="en-GB" dirty="0" smtClean="0"/>
              <a:t>Don’t change all the computers in your organisation the day before an </a:t>
            </a:r>
            <a:r>
              <a:rPr lang="en-GB" dirty="0" err="1" smtClean="0"/>
              <a:t>e</a:t>
            </a:r>
            <a:r>
              <a:rPr lang="en-GB" dirty="0" smtClean="0"/>
              <a:t>-auction event!</a:t>
            </a:r>
          </a:p>
          <a:p>
            <a:endParaRPr lang="en-GB" dirty="0" smtClean="0"/>
          </a:p>
          <a:p>
            <a:r>
              <a:rPr lang="en-GB" dirty="0" smtClean="0"/>
              <a:t>Contingency if connection fails</a:t>
            </a:r>
          </a:p>
          <a:p>
            <a:endParaRPr lang="en-GB" dirty="0" smtClean="0"/>
          </a:p>
          <a:p>
            <a:r>
              <a:rPr lang="en-GB" dirty="0" smtClean="0"/>
              <a:t>Take advantage of Dummy E-auctions</a:t>
            </a:r>
          </a:p>
          <a:p>
            <a:endParaRPr lang="en-GB" dirty="0"/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User Error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the bid sheets to calculate your bids</a:t>
            </a:r>
          </a:p>
          <a:p>
            <a:endParaRPr lang="en-GB" dirty="0" smtClean="0"/>
          </a:p>
          <a:p>
            <a:r>
              <a:rPr lang="en-GB" dirty="0" smtClean="0"/>
              <a:t>Determine the price you are prepared to offer in advance – you won’t have time during the auction!</a:t>
            </a:r>
          </a:p>
          <a:p>
            <a:endParaRPr lang="en-GB" dirty="0" smtClean="0"/>
          </a:p>
          <a:p>
            <a:r>
              <a:rPr lang="en-GB" dirty="0" smtClean="0"/>
              <a:t>Pay attention to minimum bid decrements and auction settings</a:t>
            </a:r>
          </a:p>
          <a:p>
            <a:endParaRPr lang="en-GB" dirty="0" smtClean="0"/>
          </a:p>
          <a:p>
            <a:r>
              <a:rPr lang="en-GB" dirty="0" smtClean="0"/>
              <a:t>Don’t forget to return your bid sheets after the auction ends – even if you haven’t won</a:t>
            </a:r>
          </a:p>
          <a:p>
            <a:endParaRPr lang="en-GB" dirty="0"/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Golden Rules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Read the advert first</a:t>
            </a:r>
          </a:p>
          <a:p>
            <a:endParaRPr lang="en-GB" dirty="0" smtClean="0"/>
          </a:p>
          <a:p>
            <a:r>
              <a:rPr lang="en-GB" dirty="0" smtClean="0"/>
              <a:t>Check all your documents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If you don’t know, ask!</a:t>
            </a:r>
          </a:p>
          <a:p>
            <a:endParaRPr lang="en-GB" dirty="0" smtClean="0"/>
          </a:p>
          <a:p>
            <a:r>
              <a:rPr lang="en-GB" dirty="0" smtClean="0"/>
              <a:t>Don’t leave it until the last minute</a:t>
            </a:r>
          </a:p>
          <a:p>
            <a:endParaRPr lang="en-GB" dirty="0" smtClean="0"/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Th009198\Local Settings\Temporary Internet Files\Content.IE5\17DNM21E\MC900436368[1].png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5357818" y="2000240"/>
            <a:ext cx="3000396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 for Listening!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Any Questions..?</a:t>
            </a:r>
            <a:endParaRPr lang="en-GB" dirty="0"/>
          </a:p>
        </p:txBody>
      </p:sp>
      <p:pic>
        <p:nvPicPr>
          <p:cNvPr id="6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Help Us to Help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don’t want to exclude you!</a:t>
            </a:r>
          </a:p>
          <a:p>
            <a:endParaRPr lang="en-GB" dirty="0" smtClean="0"/>
          </a:p>
          <a:p>
            <a:r>
              <a:rPr lang="en-GB" dirty="0" smtClean="0"/>
              <a:t>But we must evaluate all suppliers equally</a:t>
            </a:r>
          </a:p>
          <a:p>
            <a:endParaRPr lang="en-GB" dirty="0" smtClean="0"/>
          </a:p>
          <a:p>
            <a:r>
              <a:rPr lang="en-GB" dirty="0" smtClean="0"/>
              <a:t>Silly mistakes could:</a:t>
            </a:r>
          </a:p>
          <a:p>
            <a:pPr lvl="1"/>
            <a:r>
              <a:rPr lang="en-GB" dirty="0" smtClean="0"/>
              <a:t>Cost you the business</a:t>
            </a:r>
          </a:p>
          <a:p>
            <a:pPr lvl="1"/>
            <a:r>
              <a:rPr lang="en-GB" dirty="0" smtClean="0"/>
              <a:t>Waste our time</a:t>
            </a:r>
          </a:p>
          <a:p>
            <a:pPr lvl="1"/>
            <a:r>
              <a:rPr lang="en-GB" dirty="0" smtClean="0"/>
              <a:t>Waste the effort taken to submit a tender</a:t>
            </a:r>
          </a:p>
          <a:p>
            <a:endParaRPr lang="en-GB" dirty="0" smtClean="0"/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Key Principles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Read all information provided</a:t>
            </a:r>
          </a:p>
          <a:p>
            <a:endParaRPr lang="en-GB" dirty="0" smtClean="0"/>
          </a:p>
          <a:p>
            <a:r>
              <a:rPr lang="en-GB" dirty="0" smtClean="0"/>
              <a:t>Ensure you provide: </a:t>
            </a:r>
          </a:p>
          <a:p>
            <a:pPr lvl="1"/>
            <a:r>
              <a:rPr lang="en-GB" dirty="0" smtClean="0"/>
              <a:t>whatever we have requested… </a:t>
            </a:r>
          </a:p>
          <a:p>
            <a:pPr lvl="1"/>
            <a:r>
              <a:rPr lang="en-GB" dirty="0" smtClean="0"/>
              <a:t>in the format it is requested… </a:t>
            </a:r>
          </a:p>
          <a:p>
            <a:pPr lvl="1"/>
            <a:r>
              <a:rPr lang="en-GB" dirty="0" smtClean="0"/>
              <a:t>by the deadline that is requested.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If you do not understand/are unsure, ask questions!</a:t>
            </a:r>
            <a:endParaRPr lang="en-GB" dirty="0"/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95324"/>
          </a:xfrm>
        </p:spPr>
        <p:txBody>
          <a:bodyPr/>
          <a:lstStyle/>
          <a:p>
            <a:pPr algn="ctr"/>
            <a:r>
              <a:rPr lang="en-GB" dirty="0" smtClean="0"/>
              <a:t>Adverts</a:t>
            </a:r>
            <a:endParaRPr lang="en-GB" dirty="0"/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714488"/>
            <a:ext cx="3286148" cy="444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52448"/>
          </a:xfrm>
        </p:spPr>
        <p:txBody>
          <a:bodyPr/>
          <a:lstStyle/>
          <a:p>
            <a:pPr algn="ctr"/>
            <a:r>
              <a:rPr lang="en-GB" dirty="0" smtClean="0"/>
              <a:t>Advertisements – Sell2Wales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4895864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				</a:t>
            </a:r>
            <a:r>
              <a:rPr lang="en-GB" dirty="0" smtClean="0">
                <a:solidFill>
                  <a:srgbClr val="FF0000"/>
                </a:solidFill>
              </a:rPr>
              <a:t>www.sell2wales.gov.uk</a:t>
            </a:r>
          </a:p>
          <a:p>
            <a:r>
              <a:rPr lang="en-GB" dirty="0" smtClean="0"/>
              <a:t>No Supplier Lists</a:t>
            </a:r>
          </a:p>
          <a:p>
            <a:endParaRPr lang="en-GB" dirty="0" smtClean="0"/>
          </a:p>
          <a:p>
            <a:r>
              <a:rPr lang="en-GB" dirty="0" smtClean="0"/>
              <a:t>Business opportunities advertised</a:t>
            </a:r>
          </a:p>
          <a:p>
            <a:endParaRPr lang="en-GB" dirty="0" smtClean="0"/>
          </a:p>
          <a:p>
            <a:r>
              <a:rPr lang="en-GB" dirty="0" smtClean="0"/>
              <a:t>View advertisements on Sell2Wales website</a:t>
            </a:r>
          </a:p>
          <a:p>
            <a:endParaRPr lang="en-GB" dirty="0" smtClean="0"/>
          </a:p>
          <a:p>
            <a:r>
              <a:rPr lang="en-GB" dirty="0" smtClean="0"/>
              <a:t>Adverts may also be visible via OJEU and in </a:t>
            </a:r>
            <a:r>
              <a:rPr lang="en-GB" dirty="0" err="1" smtClean="0"/>
              <a:t>etenderwales</a:t>
            </a:r>
            <a:r>
              <a:rPr lang="en-GB" dirty="0" smtClean="0"/>
              <a:t> depending on procurement route</a:t>
            </a:r>
            <a:endParaRPr lang="en-GB" dirty="0"/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52448"/>
          </a:xfrm>
        </p:spPr>
        <p:txBody>
          <a:bodyPr/>
          <a:lstStyle/>
          <a:p>
            <a:pPr algn="ctr"/>
            <a:r>
              <a:rPr lang="en-GB" dirty="0" smtClean="0"/>
              <a:t>Sell2Wales</a:t>
            </a:r>
            <a:endParaRPr lang="en-GB" dirty="0"/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0940" t="17758" r="10940" b="9524"/>
          <a:stretch>
            <a:fillRect/>
          </a:stretch>
        </p:blipFill>
        <p:spPr bwMode="auto">
          <a:xfrm>
            <a:off x="1214414" y="1285860"/>
            <a:ext cx="671517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1714480" y="2143116"/>
            <a:ext cx="100013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071538" y="4643446"/>
            <a:ext cx="1571636" cy="1785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 l="9729" t="17567" r="31892" b="35135"/>
          <a:stretch>
            <a:fillRect/>
          </a:stretch>
        </p:blipFill>
        <p:spPr bwMode="auto">
          <a:xfrm>
            <a:off x="0" y="0"/>
            <a:ext cx="5731332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642910" y="1714488"/>
            <a:ext cx="3429024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/>
          <a:srcRect l="10093" t="18924" r="11185" b="15294"/>
          <a:stretch>
            <a:fillRect/>
          </a:stretch>
        </p:blipFill>
        <p:spPr bwMode="auto">
          <a:xfrm>
            <a:off x="2357422" y="2321165"/>
            <a:ext cx="6786577" cy="453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Bent-Up Arrow 8"/>
          <p:cNvSpPr/>
          <p:nvPr/>
        </p:nvSpPr>
        <p:spPr>
          <a:xfrm flipV="1">
            <a:off x="4143372" y="1785926"/>
            <a:ext cx="2786082" cy="571504"/>
          </a:xfrm>
          <a:prstGeom prst="bent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2786050" y="4000504"/>
            <a:ext cx="164307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357686" y="857232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Select the advert that interests you…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71472" y="5000636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Read full details of notice</a:t>
            </a:r>
          </a:p>
          <a:p>
            <a:r>
              <a:rPr lang="en-GB" dirty="0"/>
              <a:t>t</a:t>
            </a:r>
            <a:r>
              <a:rPr lang="en-GB" dirty="0" smtClean="0"/>
              <a:t>aking note of deadline to respond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1506</TotalTime>
  <Words>1063</Words>
  <Application>Microsoft Office PowerPoint</Application>
  <PresentationFormat>On-screen Show (4:3)</PresentationFormat>
  <Paragraphs>243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Flow</vt:lpstr>
      <vt:lpstr>When Tenders Go Bad!</vt:lpstr>
      <vt:lpstr>Objectives</vt:lpstr>
      <vt:lpstr>Tendering Process</vt:lpstr>
      <vt:lpstr>Help Us to Help You</vt:lpstr>
      <vt:lpstr>Key Principles</vt:lpstr>
      <vt:lpstr>Adverts</vt:lpstr>
      <vt:lpstr>Advertisements – Sell2Wales</vt:lpstr>
      <vt:lpstr>Sell2Wales</vt:lpstr>
      <vt:lpstr>Slide 9</vt:lpstr>
      <vt:lpstr>Slide 10</vt:lpstr>
      <vt:lpstr>Expressing Interest</vt:lpstr>
      <vt:lpstr>PQQs &amp; ITTs</vt:lpstr>
      <vt:lpstr>PQQs &amp; ITTs</vt:lpstr>
      <vt:lpstr>Etenderwales</vt:lpstr>
      <vt:lpstr>Accessing the PQQ/ITT</vt:lpstr>
      <vt:lpstr>Structure of PQQ/ITT</vt:lpstr>
      <vt:lpstr>Etenderwales – ITT/PQQ </vt:lpstr>
      <vt:lpstr>Submitting a PQQ/ITT</vt:lpstr>
      <vt:lpstr>Common Mistakes</vt:lpstr>
      <vt:lpstr>References</vt:lpstr>
      <vt:lpstr>As Dead as a Deadline</vt:lpstr>
      <vt:lpstr>Evaluation Process</vt:lpstr>
      <vt:lpstr>Evaluation Process</vt:lpstr>
      <vt:lpstr>Specifications</vt:lpstr>
      <vt:lpstr>Financial Evaluation</vt:lpstr>
      <vt:lpstr>Financial Evaluation</vt:lpstr>
      <vt:lpstr>Samples</vt:lpstr>
      <vt:lpstr>Why do we ask for samples?</vt:lpstr>
      <vt:lpstr>Timescales for Samples</vt:lpstr>
      <vt:lpstr>Preparation of Samples</vt:lpstr>
      <vt:lpstr>E-Auctions</vt:lpstr>
      <vt:lpstr>E-Auctions</vt:lpstr>
      <vt:lpstr>Typical Settings</vt:lpstr>
      <vt:lpstr>Etenderwales – E-Auctions </vt:lpstr>
      <vt:lpstr>System Error</vt:lpstr>
      <vt:lpstr>User Error</vt:lpstr>
      <vt:lpstr>Golden Rules</vt:lpstr>
      <vt:lpstr>Thank you for Listening!</vt:lpstr>
    </vt:vector>
  </TitlesOfParts>
  <Company>ABMU NHS Trust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ca020992</dc:creator>
  <cp:lastModifiedBy>Th009198</cp:lastModifiedBy>
  <cp:revision>148</cp:revision>
  <dcterms:created xsi:type="dcterms:W3CDTF">2011-03-22T15:47:44Z</dcterms:created>
  <dcterms:modified xsi:type="dcterms:W3CDTF">2014-06-26T10:26:17Z</dcterms:modified>
</cp:coreProperties>
</file>