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 id="2147483929" r:id="rId5"/>
  </p:sldMasterIdLst>
  <p:notesMasterIdLst>
    <p:notesMasterId r:id="rId48"/>
  </p:notesMasterIdLst>
  <p:handoutMasterIdLst>
    <p:handoutMasterId r:id="rId49"/>
  </p:handoutMasterIdLst>
  <p:sldIdLst>
    <p:sldId id="291" r:id="rId6"/>
    <p:sldId id="294" r:id="rId7"/>
    <p:sldId id="295" r:id="rId8"/>
    <p:sldId id="694" r:id="rId9"/>
    <p:sldId id="296" r:id="rId10"/>
    <p:sldId id="297" r:id="rId11"/>
    <p:sldId id="298" r:id="rId12"/>
    <p:sldId id="299" r:id="rId13"/>
    <p:sldId id="300" r:id="rId14"/>
    <p:sldId id="301" r:id="rId15"/>
    <p:sldId id="715" r:id="rId16"/>
    <p:sldId id="695" r:id="rId17"/>
    <p:sldId id="303" r:id="rId18"/>
    <p:sldId id="304" r:id="rId19"/>
    <p:sldId id="305" r:id="rId20"/>
    <p:sldId id="306" r:id="rId21"/>
    <p:sldId id="716" r:id="rId22"/>
    <p:sldId id="696" r:id="rId23"/>
    <p:sldId id="307" r:id="rId24"/>
    <p:sldId id="650" r:id="rId25"/>
    <p:sldId id="651" r:id="rId26"/>
    <p:sldId id="717" r:id="rId27"/>
    <p:sldId id="686" r:id="rId28"/>
    <p:sldId id="705" r:id="rId29"/>
    <p:sldId id="689" r:id="rId30"/>
    <p:sldId id="693" r:id="rId31"/>
    <p:sldId id="698" r:id="rId32"/>
    <p:sldId id="699" r:id="rId33"/>
    <p:sldId id="700" r:id="rId34"/>
    <p:sldId id="718" r:id="rId35"/>
    <p:sldId id="701" r:id="rId36"/>
    <p:sldId id="702" r:id="rId37"/>
    <p:sldId id="703" r:id="rId38"/>
    <p:sldId id="704" r:id="rId39"/>
    <p:sldId id="706" r:id="rId40"/>
    <p:sldId id="714" r:id="rId41"/>
    <p:sldId id="707" r:id="rId42"/>
    <p:sldId id="708" r:id="rId43"/>
    <p:sldId id="697" r:id="rId44"/>
    <p:sldId id="711" r:id="rId45"/>
    <p:sldId id="712" r:id="rId46"/>
    <p:sldId id="710" r:id="rId47"/>
  </p:sldIdLst>
  <p:sldSz cx="12188825" cy="6858000"/>
  <p:notesSz cx="6797675" cy="9928225"/>
  <p:defaultTextStyle>
    <a:defPPr>
      <a:defRPr lang="en-US"/>
    </a:defPPr>
    <a:lvl1pPr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1pPr>
    <a:lvl2pPr marL="4572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2pPr>
    <a:lvl3pPr marL="9144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3pPr>
    <a:lvl4pPr marL="13716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4pPr>
    <a:lvl5pPr marL="1828800" algn="l" rtl="0" eaLnBrk="0" fontAlgn="base" hangingPunct="0">
      <a:spcBef>
        <a:spcPct val="0"/>
      </a:spcBef>
      <a:spcAft>
        <a:spcPct val="0"/>
      </a:spcAft>
      <a:defRPr sz="2400" kern="1200">
        <a:solidFill>
          <a:srgbClr val="000000"/>
        </a:solidFill>
        <a:latin typeface="Arial" panose="020B0604020202020204" pitchFamily="34" charset="0"/>
        <a:ea typeface="Geneva" pitchFamily="124" charset="-128"/>
        <a:cs typeface="+mn-cs"/>
      </a:defRPr>
    </a:lvl5pPr>
    <a:lvl6pPr marL="2286000" algn="l" defTabSz="914400" rtl="0" eaLnBrk="1" latinLnBrk="0" hangingPunct="1">
      <a:defRPr sz="2400" kern="1200">
        <a:solidFill>
          <a:srgbClr val="000000"/>
        </a:solidFill>
        <a:latin typeface="Arial" panose="020B0604020202020204" pitchFamily="34" charset="0"/>
        <a:ea typeface="Geneva" pitchFamily="124" charset="-128"/>
        <a:cs typeface="+mn-cs"/>
      </a:defRPr>
    </a:lvl6pPr>
    <a:lvl7pPr marL="2743200" algn="l" defTabSz="914400" rtl="0" eaLnBrk="1" latinLnBrk="0" hangingPunct="1">
      <a:defRPr sz="2400" kern="1200">
        <a:solidFill>
          <a:srgbClr val="000000"/>
        </a:solidFill>
        <a:latin typeface="Arial" panose="020B0604020202020204" pitchFamily="34" charset="0"/>
        <a:ea typeface="Geneva" pitchFamily="124" charset="-128"/>
        <a:cs typeface="+mn-cs"/>
      </a:defRPr>
    </a:lvl7pPr>
    <a:lvl8pPr marL="3200400" algn="l" defTabSz="914400" rtl="0" eaLnBrk="1" latinLnBrk="0" hangingPunct="1">
      <a:defRPr sz="2400" kern="1200">
        <a:solidFill>
          <a:srgbClr val="000000"/>
        </a:solidFill>
        <a:latin typeface="Arial" panose="020B0604020202020204" pitchFamily="34" charset="0"/>
        <a:ea typeface="Geneva" pitchFamily="124" charset="-128"/>
        <a:cs typeface="+mn-cs"/>
      </a:defRPr>
    </a:lvl8pPr>
    <a:lvl9pPr marL="3657600" algn="l" defTabSz="914400" rtl="0" eaLnBrk="1" latinLnBrk="0" hangingPunct="1">
      <a:defRPr sz="2400" kern="1200">
        <a:solidFill>
          <a:srgbClr val="000000"/>
        </a:solidFill>
        <a:latin typeface="Arial" panose="020B0604020202020204" pitchFamily="34" charset="0"/>
        <a:ea typeface="Geneva" pitchFamily="124" charset="-128"/>
        <a:cs typeface="+mn-cs"/>
      </a:defRPr>
    </a:lvl9pPr>
  </p:defaultTextStyle>
  <p:extLst>
    <p:ext uri="{EFAFB233-063F-42B5-8137-9DF3F51BA10A}">
      <p15:sldGuideLst xmlns:p15="http://schemas.microsoft.com/office/powerpoint/2012/main">
        <p15:guide id="1" orient="horz" pos="4020">
          <p15:clr>
            <a:srgbClr val="A4A3A4"/>
          </p15:clr>
        </p15:guide>
        <p15:guide id="4" pos="295">
          <p15:clr>
            <a:srgbClr val="A4A3A4"/>
          </p15:clr>
        </p15:guide>
        <p15:guide id="5" orient="horz" pos="1979">
          <p15:clr>
            <a:srgbClr val="A4A3A4"/>
          </p15:clr>
        </p15:guide>
        <p15:guide id="6" orient="horz" pos="2160">
          <p15:clr>
            <a:srgbClr val="A4A3A4"/>
          </p15:clr>
        </p15:guide>
        <p15:guide id="7" orient="horz" pos="1026">
          <p15:clr>
            <a:srgbClr val="A4A3A4"/>
          </p15:clr>
        </p15:guide>
        <p15:guide id="8" orient="horz" pos="271">
          <p15:clr>
            <a:srgbClr val="A4A3A4"/>
          </p15:clr>
        </p15:guide>
        <p15:guide id="9" orient="horz" pos="689">
          <p15:clr>
            <a:srgbClr val="A4A3A4"/>
          </p15:clr>
        </p15:guide>
        <p15:guide id="10" pos="5484">
          <p15:clr>
            <a:srgbClr val="A4A3A4"/>
          </p15:clr>
        </p15:guide>
        <p15:guide id="11" orient="horz" pos="823">
          <p15:clr>
            <a:srgbClr val="A4A3A4"/>
          </p15:clr>
        </p15:guide>
        <p15:guide id="12" pos="5480">
          <p15:clr>
            <a:srgbClr val="A4A3A4"/>
          </p15:clr>
        </p15:guide>
        <p15:guide id="13" pos="392" userDrawn="1">
          <p15:clr>
            <a:srgbClr val="A4A3A4"/>
          </p15:clr>
        </p15:guide>
        <p15:guide id="14" pos="7310">
          <p15:clr>
            <a:srgbClr val="A4A3A4"/>
          </p15:clr>
        </p15:guide>
        <p15:guide id="15" pos="730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ele, Ashleigh (Customs Transform)" initials="SA(T" lastIdx="3" clrIdx="0"/>
  <p:cmAuthor id="2" name="Crooks, Sarah-Louise (Transformation)" initials="C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53361"/>
    <a:srgbClr val="FFFFFF"/>
    <a:srgbClr val="C32A00"/>
    <a:srgbClr val="484848"/>
    <a:srgbClr val="C6F4F4"/>
    <a:srgbClr val="E4F0F1"/>
    <a:srgbClr val="C6E0E0"/>
    <a:srgbClr val="D0F0F1"/>
    <a:srgbClr val="008770"/>
    <a:srgbClr val="E4E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2013BC-3BEF-43B4-9EAD-1262C630CBFA}" v="1" dt="2019-10-23T19:56:01.198"/>
    <p1510:client id="{812CC7D8-DBFD-76D2-B901-BDE6765BB9C1}" v="39" dt="2019-10-23T19:54:21.184"/>
    <p1510:client id="{CB9E96ED-3A61-44C0-B4B6-7379783AC2A0}" v="2" dt="2019-10-23T19:58:18.833"/>
    <p1510:client id="{E5188114-43DD-5F46-88D3-93FFA0B8E19D}" v="4" dt="2019-10-23T12:56:42.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118" y="24"/>
      </p:cViewPr>
      <p:guideLst>
        <p:guide orient="horz" pos="4020"/>
        <p:guide pos="295"/>
        <p:guide orient="horz" pos="1979"/>
        <p:guide orient="horz" pos="2160"/>
        <p:guide orient="horz" pos="1026"/>
        <p:guide orient="horz" pos="271"/>
        <p:guide orient="horz" pos="689"/>
        <p:guide pos="5484"/>
        <p:guide orient="horz" pos="823"/>
        <p:guide pos="5480"/>
        <p:guide pos="392"/>
        <p:guide pos="7310"/>
        <p:guide pos="7305"/>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lchrone, Alex (OLS)" userId="0cd304c7-b180-4556-b80e-99e3f4da0cdb" providerId="ADAL" clId="{CB9E96ED-3A61-44C0-B4B6-7379783AC2A0}"/>
    <pc:docChg chg="undo modSld">
      <pc:chgData name="Mulchrone, Alex (OLS)" userId="0cd304c7-b180-4556-b80e-99e3f4da0cdb" providerId="ADAL" clId="{CB9E96ED-3A61-44C0-B4B6-7379783AC2A0}" dt="2019-10-23T19:58:18.833" v="27"/>
      <pc:docMkLst>
        <pc:docMk/>
      </pc:docMkLst>
      <pc:sldChg chg="modSp">
        <pc:chgData name="Mulchrone, Alex (OLS)" userId="0cd304c7-b180-4556-b80e-99e3f4da0cdb" providerId="ADAL" clId="{CB9E96ED-3A61-44C0-B4B6-7379783AC2A0}" dt="2019-10-23T19:56:34.016" v="23" actId="20577"/>
        <pc:sldMkLst>
          <pc:docMk/>
          <pc:sldMk cId="2635496171" sldId="291"/>
        </pc:sldMkLst>
        <pc:spChg chg="mod">
          <ac:chgData name="Mulchrone, Alex (OLS)" userId="0cd304c7-b180-4556-b80e-99e3f4da0cdb" providerId="ADAL" clId="{CB9E96ED-3A61-44C0-B4B6-7379783AC2A0}" dt="2019-10-23T19:56:34.016" v="23" actId="20577"/>
          <ac:spMkLst>
            <pc:docMk/>
            <pc:sldMk cId="2635496171" sldId="291"/>
            <ac:spMk id="3" creationId="{00000000-0000-0000-0000-000000000000}"/>
          </ac:spMkLst>
        </pc:spChg>
      </pc:sldChg>
      <pc:sldChg chg="modSp">
        <pc:chgData name="Mulchrone, Alex (OLS)" userId="0cd304c7-b180-4556-b80e-99e3f4da0cdb" providerId="ADAL" clId="{CB9E96ED-3A61-44C0-B4B6-7379783AC2A0}" dt="2019-10-23T19:57:30.397" v="26" actId="1076"/>
        <pc:sldMkLst>
          <pc:docMk/>
          <pc:sldMk cId="4088076844" sldId="296"/>
        </pc:sldMkLst>
        <pc:spChg chg="mod">
          <ac:chgData name="Mulchrone, Alex (OLS)" userId="0cd304c7-b180-4556-b80e-99e3f4da0cdb" providerId="ADAL" clId="{CB9E96ED-3A61-44C0-B4B6-7379783AC2A0}" dt="2019-10-23T19:57:30.397" v="26" actId="1076"/>
          <ac:spMkLst>
            <pc:docMk/>
            <pc:sldMk cId="4088076844" sldId="296"/>
            <ac:spMk id="7" creationId="{A09FED46-401F-4FCA-8ECB-AD585F0FA272}"/>
          </ac:spMkLst>
        </pc:spChg>
        <pc:picChg chg="mod">
          <ac:chgData name="Mulchrone, Alex (OLS)" userId="0cd304c7-b180-4556-b80e-99e3f4da0cdb" providerId="ADAL" clId="{CB9E96ED-3A61-44C0-B4B6-7379783AC2A0}" dt="2019-10-23T19:57:26.043" v="25" actId="1076"/>
          <ac:picMkLst>
            <pc:docMk/>
            <pc:sldMk cId="4088076844" sldId="296"/>
            <ac:picMk id="8" creationId="{1C9C5DC7-926E-4AC2-B2E6-757EF1836AD0}"/>
          </ac:picMkLst>
        </pc:picChg>
      </pc:sldChg>
      <pc:sldChg chg="modTransition">
        <pc:chgData name="Mulchrone, Alex (OLS)" userId="0cd304c7-b180-4556-b80e-99e3f4da0cdb" providerId="ADAL" clId="{CB9E96ED-3A61-44C0-B4B6-7379783AC2A0}" dt="2019-10-23T19:58:18.833" v="27"/>
        <pc:sldMkLst>
          <pc:docMk/>
          <pc:sldMk cId="163670428" sldId="301"/>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gov.uk/business-uk-leaving-eu"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gov.uk/business-uk-leaving-eu"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C2898-7FD7-4212-8699-4D80BF47424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FDEBAF4-5D0A-4D1D-BF2F-28D87267A0F3}">
      <dgm:prSet/>
      <dgm:spPr>
        <a:xfrm>
          <a:off x="0" y="21881"/>
          <a:ext cx="6513603" cy="1108428"/>
        </a:xfrm>
        <a:prstGeom prst="roundRect">
          <a:avLst/>
        </a:prstGeom>
        <a:solidFill>
          <a:srgbClr val="0099A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Open Sans Light"/>
              <a:ea typeface="+mn-ea"/>
              <a:cs typeface="+mn-cs"/>
            </a:rPr>
            <a:t>Use this online checker tool to find out: </a:t>
          </a:r>
        </a:p>
      </dgm:t>
    </dgm:pt>
    <dgm:pt modelId="{C81B71F9-000C-467B-993E-F6B09176CDDF}" type="parTrans" cxnId="{1DA65FAC-87A7-4EBB-BE5C-147B62CE5DFB}">
      <dgm:prSet/>
      <dgm:spPr/>
      <dgm:t>
        <a:bodyPr/>
        <a:lstStyle/>
        <a:p>
          <a:endParaRPr lang="en-US"/>
        </a:p>
      </dgm:t>
    </dgm:pt>
    <dgm:pt modelId="{08BE0026-3255-4FA5-B1DC-1D956FEA0FFF}" type="sibTrans" cxnId="{1DA65FAC-87A7-4EBB-BE5C-147B62CE5DFB}">
      <dgm:prSet/>
      <dgm:spPr/>
      <dgm:t>
        <a:bodyPr/>
        <a:lstStyle/>
        <a:p>
          <a:endParaRPr lang="en-US"/>
        </a:p>
      </dgm:t>
    </dgm:pt>
    <dgm:pt modelId="{6DF1588E-B770-4E6B-B108-F8A833792CC7}">
      <dgm:prSet/>
      <dgm:spPr>
        <a:xfrm>
          <a:off x="0" y="1205189"/>
          <a:ext cx="6513603" cy="1108428"/>
        </a:xfrm>
        <a:prstGeom prst="roundRect">
          <a:avLst/>
        </a:prstGeom>
        <a:solidFill>
          <a:srgbClr val="1891AB">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Open Sans Light"/>
              <a:ea typeface="+mn-ea"/>
              <a:cs typeface="+mn-cs"/>
            </a:rPr>
            <a:t>What your business or </a:t>
          </a:r>
          <a:r>
            <a:rPr lang="en-US" err="1">
              <a:solidFill>
                <a:sysClr val="window" lastClr="FFFFFF"/>
              </a:solidFill>
              <a:latin typeface="Open Sans Light"/>
              <a:ea typeface="+mn-ea"/>
              <a:cs typeface="+mn-cs"/>
            </a:rPr>
            <a:t>organisation</a:t>
          </a:r>
          <a:r>
            <a:rPr lang="en-US">
              <a:solidFill>
                <a:sysClr val="window" lastClr="FFFFFF"/>
              </a:solidFill>
              <a:latin typeface="Open Sans Light"/>
              <a:ea typeface="+mn-ea"/>
              <a:cs typeface="+mn-cs"/>
            </a:rPr>
            <a:t> may need to do to prepare for Brexit</a:t>
          </a:r>
        </a:p>
      </dgm:t>
    </dgm:pt>
    <dgm:pt modelId="{368ABFF4-F0BD-46EF-A61C-AE46380C8DDE}" type="parTrans" cxnId="{02C0FE2A-0240-4B22-BCC3-ECB3F7F9FE98}">
      <dgm:prSet/>
      <dgm:spPr/>
      <dgm:t>
        <a:bodyPr/>
        <a:lstStyle/>
        <a:p>
          <a:endParaRPr lang="en-US"/>
        </a:p>
      </dgm:t>
    </dgm:pt>
    <dgm:pt modelId="{23C7B5C0-FE78-4A62-A040-78113D756FFD}" type="sibTrans" cxnId="{02C0FE2A-0240-4B22-BCC3-ECB3F7F9FE98}">
      <dgm:prSet/>
      <dgm:spPr/>
      <dgm:t>
        <a:bodyPr/>
        <a:lstStyle/>
        <a:p>
          <a:endParaRPr lang="en-US"/>
        </a:p>
      </dgm:t>
    </dgm:pt>
    <dgm:pt modelId="{6AE75815-4980-4BEE-84D0-C0B7EC0F059F}">
      <dgm:prSet/>
      <dgm:spPr>
        <a:xfrm>
          <a:off x="0" y="2388498"/>
          <a:ext cx="6513603" cy="1108428"/>
        </a:xfrm>
        <a:prstGeom prst="roundRect">
          <a:avLst/>
        </a:prstGeom>
        <a:solidFill>
          <a:srgbClr val="2C85AE">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Open Sans Light"/>
              <a:ea typeface="+mn-ea"/>
              <a:cs typeface="+mn-cs"/>
            </a:rPr>
            <a:t>What’s changing in your industry</a:t>
          </a:r>
        </a:p>
      </dgm:t>
    </dgm:pt>
    <dgm:pt modelId="{76DEB781-94A6-4C0F-AFD3-8CE636DDBC98}" type="parTrans" cxnId="{9DBDC93D-1041-4377-8F63-BAA797109F86}">
      <dgm:prSet/>
      <dgm:spPr/>
      <dgm:t>
        <a:bodyPr/>
        <a:lstStyle/>
        <a:p>
          <a:endParaRPr lang="en-US"/>
        </a:p>
      </dgm:t>
    </dgm:pt>
    <dgm:pt modelId="{1396A565-3241-48A8-A597-D62B9D64A127}" type="sibTrans" cxnId="{9DBDC93D-1041-4377-8F63-BAA797109F86}">
      <dgm:prSet/>
      <dgm:spPr/>
      <dgm:t>
        <a:bodyPr/>
        <a:lstStyle/>
        <a:p>
          <a:endParaRPr lang="en-US"/>
        </a:p>
      </dgm:t>
    </dgm:pt>
    <dgm:pt modelId="{3B59DB60-8F06-49EE-B73E-B4220C81CC03}">
      <dgm:prSet/>
      <dgm:spPr>
        <a:xfrm>
          <a:off x="0" y="3571807"/>
          <a:ext cx="6513603" cy="1108428"/>
        </a:xfrm>
        <a:prstGeom prst="roundRect">
          <a:avLst/>
        </a:prstGeom>
        <a:solidFill>
          <a:srgbClr val="4276AA">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Open Sans Light"/>
              <a:ea typeface="+mn-ea"/>
              <a:cs typeface="+mn-cs"/>
            </a:rPr>
            <a:t>Information on specific rules and regulations</a:t>
          </a:r>
        </a:p>
      </dgm:t>
    </dgm:pt>
    <dgm:pt modelId="{89C87C04-EB8B-49E4-841E-EB78C2EAE437}" type="parTrans" cxnId="{20DFABD5-1D67-4109-8ECA-734E248FCB08}">
      <dgm:prSet/>
      <dgm:spPr/>
      <dgm:t>
        <a:bodyPr/>
        <a:lstStyle/>
        <a:p>
          <a:endParaRPr lang="en-US"/>
        </a:p>
      </dgm:t>
    </dgm:pt>
    <dgm:pt modelId="{2FC0881D-E854-4AC8-BE6F-149283572F29}" type="sibTrans" cxnId="{20DFABD5-1D67-4109-8ECA-734E248FCB08}">
      <dgm:prSet/>
      <dgm:spPr/>
      <dgm:t>
        <a:bodyPr/>
        <a:lstStyle/>
        <a:p>
          <a:endParaRPr lang="en-US"/>
        </a:p>
      </dgm:t>
    </dgm:pt>
    <dgm:pt modelId="{51C53AFA-FC32-4D99-BC80-91914645CA48}">
      <dgm:prSet/>
      <dgm:spPr>
        <a:xfrm>
          <a:off x="0" y="4755116"/>
          <a:ext cx="6513603" cy="1108428"/>
        </a:xfrm>
        <a:prstGeom prst="roundRect">
          <a:avLst/>
        </a:prstGeom>
        <a:solidFill>
          <a:srgbClr val="5268A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Open Sans Ligh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https://www.gov.uk/business-uk-leaving-eu</a:t>
          </a:r>
          <a:endParaRPr lang="en-US">
            <a:solidFill>
              <a:sysClr val="window" lastClr="FFFFFF"/>
            </a:solidFill>
            <a:latin typeface="Open Sans Light"/>
            <a:ea typeface="+mn-ea"/>
            <a:cs typeface="+mn-cs"/>
          </a:endParaRPr>
        </a:p>
      </dgm:t>
    </dgm:pt>
    <dgm:pt modelId="{4EEA4841-3EA1-4255-AA3D-11856E3E8D0D}" type="parTrans" cxnId="{02A2D01C-9955-411F-8FFB-C4E102284F2A}">
      <dgm:prSet/>
      <dgm:spPr/>
      <dgm:t>
        <a:bodyPr/>
        <a:lstStyle/>
        <a:p>
          <a:endParaRPr lang="en-US"/>
        </a:p>
      </dgm:t>
    </dgm:pt>
    <dgm:pt modelId="{A34C0B01-0190-4805-924E-094B985733F5}" type="sibTrans" cxnId="{02A2D01C-9955-411F-8FFB-C4E102284F2A}">
      <dgm:prSet/>
      <dgm:spPr/>
      <dgm:t>
        <a:bodyPr/>
        <a:lstStyle/>
        <a:p>
          <a:endParaRPr lang="en-US"/>
        </a:p>
      </dgm:t>
    </dgm:pt>
    <dgm:pt modelId="{CFDE0475-95CA-45FB-894D-100289B03B4D}" type="pres">
      <dgm:prSet presAssocID="{946C2898-7FD7-4212-8699-4D80BF474246}" presName="linear" presStyleCnt="0">
        <dgm:presLayoutVars>
          <dgm:animLvl val="lvl"/>
          <dgm:resizeHandles val="exact"/>
        </dgm:presLayoutVars>
      </dgm:prSet>
      <dgm:spPr/>
    </dgm:pt>
    <dgm:pt modelId="{99719C16-0430-4AFE-B96C-E74B38A77C86}" type="pres">
      <dgm:prSet presAssocID="{3FDEBAF4-5D0A-4D1D-BF2F-28D87267A0F3}" presName="parentText" presStyleLbl="node1" presStyleIdx="0" presStyleCnt="5">
        <dgm:presLayoutVars>
          <dgm:chMax val="0"/>
          <dgm:bulletEnabled val="1"/>
        </dgm:presLayoutVars>
      </dgm:prSet>
      <dgm:spPr/>
    </dgm:pt>
    <dgm:pt modelId="{C20B82DE-BE8C-42F0-B323-064D6C942234}" type="pres">
      <dgm:prSet presAssocID="{08BE0026-3255-4FA5-B1DC-1D956FEA0FFF}" presName="spacer" presStyleCnt="0"/>
      <dgm:spPr/>
    </dgm:pt>
    <dgm:pt modelId="{1F95FA2B-37E1-4C4F-87BB-7B6F9D28C04D}" type="pres">
      <dgm:prSet presAssocID="{6DF1588E-B770-4E6B-B108-F8A833792CC7}" presName="parentText" presStyleLbl="node1" presStyleIdx="1" presStyleCnt="5">
        <dgm:presLayoutVars>
          <dgm:chMax val="0"/>
          <dgm:bulletEnabled val="1"/>
        </dgm:presLayoutVars>
      </dgm:prSet>
      <dgm:spPr/>
    </dgm:pt>
    <dgm:pt modelId="{7B9ED6BA-847C-4081-8B83-166525BA0C0E}" type="pres">
      <dgm:prSet presAssocID="{23C7B5C0-FE78-4A62-A040-78113D756FFD}" presName="spacer" presStyleCnt="0"/>
      <dgm:spPr/>
    </dgm:pt>
    <dgm:pt modelId="{8E36DD94-5ADF-4BCF-AFDE-4E60D9A84542}" type="pres">
      <dgm:prSet presAssocID="{6AE75815-4980-4BEE-84D0-C0B7EC0F059F}" presName="parentText" presStyleLbl="node1" presStyleIdx="2" presStyleCnt="5">
        <dgm:presLayoutVars>
          <dgm:chMax val="0"/>
          <dgm:bulletEnabled val="1"/>
        </dgm:presLayoutVars>
      </dgm:prSet>
      <dgm:spPr/>
    </dgm:pt>
    <dgm:pt modelId="{9FDB7E83-7882-46B8-9B94-E990C1BF52D4}" type="pres">
      <dgm:prSet presAssocID="{1396A565-3241-48A8-A597-D62B9D64A127}" presName="spacer" presStyleCnt="0"/>
      <dgm:spPr/>
    </dgm:pt>
    <dgm:pt modelId="{C901E2DB-80D9-47B4-9DC0-E531A5A6651A}" type="pres">
      <dgm:prSet presAssocID="{3B59DB60-8F06-49EE-B73E-B4220C81CC03}" presName="parentText" presStyleLbl="node1" presStyleIdx="3" presStyleCnt="5">
        <dgm:presLayoutVars>
          <dgm:chMax val="0"/>
          <dgm:bulletEnabled val="1"/>
        </dgm:presLayoutVars>
      </dgm:prSet>
      <dgm:spPr/>
    </dgm:pt>
    <dgm:pt modelId="{AE10CDC9-792F-4F7D-8B05-C57895A56F89}" type="pres">
      <dgm:prSet presAssocID="{2FC0881D-E854-4AC8-BE6F-149283572F29}" presName="spacer" presStyleCnt="0"/>
      <dgm:spPr/>
    </dgm:pt>
    <dgm:pt modelId="{39619AF8-FC25-4289-B251-4908AA6D9D73}" type="pres">
      <dgm:prSet presAssocID="{51C53AFA-FC32-4D99-BC80-91914645CA48}" presName="parentText" presStyleLbl="node1" presStyleIdx="4" presStyleCnt="5">
        <dgm:presLayoutVars>
          <dgm:chMax val="0"/>
          <dgm:bulletEnabled val="1"/>
        </dgm:presLayoutVars>
      </dgm:prSet>
      <dgm:spPr/>
    </dgm:pt>
  </dgm:ptLst>
  <dgm:cxnLst>
    <dgm:cxn modelId="{02A2D01C-9955-411F-8FFB-C4E102284F2A}" srcId="{946C2898-7FD7-4212-8699-4D80BF474246}" destId="{51C53AFA-FC32-4D99-BC80-91914645CA48}" srcOrd="4" destOrd="0" parTransId="{4EEA4841-3EA1-4255-AA3D-11856E3E8D0D}" sibTransId="{A34C0B01-0190-4805-924E-094B985733F5}"/>
    <dgm:cxn modelId="{02C0FE2A-0240-4B22-BCC3-ECB3F7F9FE98}" srcId="{946C2898-7FD7-4212-8699-4D80BF474246}" destId="{6DF1588E-B770-4E6B-B108-F8A833792CC7}" srcOrd="1" destOrd="0" parTransId="{368ABFF4-F0BD-46EF-A61C-AE46380C8DDE}" sibTransId="{23C7B5C0-FE78-4A62-A040-78113D756FFD}"/>
    <dgm:cxn modelId="{9DBDC93D-1041-4377-8F63-BAA797109F86}" srcId="{946C2898-7FD7-4212-8699-4D80BF474246}" destId="{6AE75815-4980-4BEE-84D0-C0B7EC0F059F}" srcOrd="2" destOrd="0" parTransId="{76DEB781-94A6-4C0F-AFD3-8CE636DDBC98}" sibTransId="{1396A565-3241-48A8-A597-D62B9D64A127}"/>
    <dgm:cxn modelId="{2D999A4A-7DC3-4FFE-A98C-7E5811F609A0}" type="presOf" srcId="{3B59DB60-8F06-49EE-B73E-B4220C81CC03}" destId="{C901E2DB-80D9-47B4-9DC0-E531A5A6651A}" srcOrd="0" destOrd="0" presId="urn:microsoft.com/office/officeart/2005/8/layout/vList2"/>
    <dgm:cxn modelId="{41E40A72-F21E-4B0B-944D-31390EE393DD}" type="presOf" srcId="{3FDEBAF4-5D0A-4D1D-BF2F-28D87267A0F3}" destId="{99719C16-0430-4AFE-B96C-E74B38A77C86}" srcOrd="0" destOrd="0" presId="urn:microsoft.com/office/officeart/2005/8/layout/vList2"/>
    <dgm:cxn modelId="{F9A3A454-31E1-4246-B937-222D962547EA}" type="presOf" srcId="{6AE75815-4980-4BEE-84D0-C0B7EC0F059F}" destId="{8E36DD94-5ADF-4BCF-AFDE-4E60D9A84542}" srcOrd="0" destOrd="0" presId="urn:microsoft.com/office/officeart/2005/8/layout/vList2"/>
    <dgm:cxn modelId="{1DA65FAC-87A7-4EBB-BE5C-147B62CE5DFB}" srcId="{946C2898-7FD7-4212-8699-4D80BF474246}" destId="{3FDEBAF4-5D0A-4D1D-BF2F-28D87267A0F3}" srcOrd="0" destOrd="0" parTransId="{C81B71F9-000C-467B-993E-F6B09176CDDF}" sibTransId="{08BE0026-3255-4FA5-B1DC-1D956FEA0FFF}"/>
    <dgm:cxn modelId="{6ED4D9AD-E2F7-4283-89AF-0085F66A9FAA}" type="presOf" srcId="{6DF1588E-B770-4E6B-B108-F8A833792CC7}" destId="{1F95FA2B-37E1-4C4F-87BB-7B6F9D28C04D}" srcOrd="0" destOrd="0" presId="urn:microsoft.com/office/officeart/2005/8/layout/vList2"/>
    <dgm:cxn modelId="{20DFABD5-1D67-4109-8ECA-734E248FCB08}" srcId="{946C2898-7FD7-4212-8699-4D80BF474246}" destId="{3B59DB60-8F06-49EE-B73E-B4220C81CC03}" srcOrd="3" destOrd="0" parTransId="{89C87C04-EB8B-49E4-841E-EB78C2EAE437}" sibTransId="{2FC0881D-E854-4AC8-BE6F-149283572F29}"/>
    <dgm:cxn modelId="{DD2877EC-DBEE-42F1-8F34-2EFCE565BFC8}" type="presOf" srcId="{51C53AFA-FC32-4D99-BC80-91914645CA48}" destId="{39619AF8-FC25-4289-B251-4908AA6D9D73}" srcOrd="0" destOrd="0" presId="urn:microsoft.com/office/officeart/2005/8/layout/vList2"/>
    <dgm:cxn modelId="{C9A1E2F6-D1A9-4623-B190-3C4545E72FF4}" type="presOf" srcId="{946C2898-7FD7-4212-8699-4D80BF474246}" destId="{CFDE0475-95CA-45FB-894D-100289B03B4D}" srcOrd="0" destOrd="0" presId="urn:microsoft.com/office/officeart/2005/8/layout/vList2"/>
    <dgm:cxn modelId="{7A1D686E-A152-40CE-9138-2C40EEAD1A4A}" type="presParOf" srcId="{CFDE0475-95CA-45FB-894D-100289B03B4D}" destId="{99719C16-0430-4AFE-B96C-E74B38A77C86}" srcOrd="0" destOrd="0" presId="urn:microsoft.com/office/officeart/2005/8/layout/vList2"/>
    <dgm:cxn modelId="{A3BB816F-2F10-4D72-AF83-C66C79C02170}" type="presParOf" srcId="{CFDE0475-95CA-45FB-894D-100289B03B4D}" destId="{C20B82DE-BE8C-42F0-B323-064D6C942234}" srcOrd="1" destOrd="0" presId="urn:microsoft.com/office/officeart/2005/8/layout/vList2"/>
    <dgm:cxn modelId="{8FB33530-82E8-4138-A651-925C2BFB9427}" type="presParOf" srcId="{CFDE0475-95CA-45FB-894D-100289B03B4D}" destId="{1F95FA2B-37E1-4C4F-87BB-7B6F9D28C04D}" srcOrd="2" destOrd="0" presId="urn:microsoft.com/office/officeart/2005/8/layout/vList2"/>
    <dgm:cxn modelId="{44468C4A-3BC6-4538-ABF9-B4FB2406C55D}" type="presParOf" srcId="{CFDE0475-95CA-45FB-894D-100289B03B4D}" destId="{7B9ED6BA-847C-4081-8B83-166525BA0C0E}" srcOrd="3" destOrd="0" presId="urn:microsoft.com/office/officeart/2005/8/layout/vList2"/>
    <dgm:cxn modelId="{2A874F45-1588-4A7D-BF44-EB1D2C18F514}" type="presParOf" srcId="{CFDE0475-95CA-45FB-894D-100289B03B4D}" destId="{8E36DD94-5ADF-4BCF-AFDE-4E60D9A84542}" srcOrd="4" destOrd="0" presId="urn:microsoft.com/office/officeart/2005/8/layout/vList2"/>
    <dgm:cxn modelId="{ED631C3F-3367-40BA-86C3-43E1800748B8}" type="presParOf" srcId="{CFDE0475-95CA-45FB-894D-100289B03B4D}" destId="{9FDB7E83-7882-46B8-9B94-E990C1BF52D4}" srcOrd="5" destOrd="0" presId="urn:microsoft.com/office/officeart/2005/8/layout/vList2"/>
    <dgm:cxn modelId="{B7B4B98A-FB20-4F7C-9A4F-EF714C3CCE98}" type="presParOf" srcId="{CFDE0475-95CA-45FB-894D-100289B03B4D}" destId="{C901E2DB-80D9-47B4-9DC0-E531A5A6651A}" srcOrd="6" destOrd="0" presId="urn:microsoft.com/office/officeart/2005/8/layout/vList2"/>
    <dgm:cxn modelId="{A8CA3EC7-C7E4-4777-84A7-BE631F70D13C}" type="presParOf" srcId="{CFDE0475-95CA-45FB-894D-100289B03B4D}" destId="{AE10CDC9-792F-4F7D-8B05-C57895A56F89}" srcOrd="7" destOrd="0" presId="urn:microsoft.com/office/officeart/2005/8/layout/vList2"/>
    <dgm:cxn modelId="{B47ABF07-C95B-4B4E-A508-70666A573525}" type="presParOf" srcId="{CFDE0475-95CA-45FB-894D-100289B03B4D}" destId="{39619AF8-FC25-4289-B251-4908AA6D9D7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19C16-0430-4AFE-B96C-E74B38A77C86}">
      <dsp:nvSpPr>
        <dsp:cNvPr id="0" name=""/>
        <dsp:cNvSpPr/>
      </dsp:nvSpPr>
      <dsp:spPr>
        <a:xfrm>
          <a:off x="0" y="82049"/>
          <a:ext cx="4772660" cy="909089"/>
        </a:xfrm>
        <a:prstGeom prst="roundRect">
          <a:avLst/>
        </a:prstGeom>
        <a:solidFill>
          <a:srgbClr val="0099A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ysClr val="window" lastClr="FFFFFF"/>
              </a:solidFill>
              <a:latin typeface="Open Sans Light"/>
              <a:ea typeface="+mn-ea"/>
              <a:cs typeface="+mn-cs"/>
            </a:rPr>
            <a:t>Use this online checker tool to find out: </a:t>
          </a:r>
        </a:p>
      </dsp:txBody>
      <dsp:txXfrm>
        <a:off x="44378" y="126427"/>
        <a:ext cx="4683904" cy="820333"/>
      </dsp:txXfrm>
    </dsp:sp>
    <dsp:sp modelId="{1F95FA2B-37E1-4C4F-87BB-7B6F9D28C04D}">
      <dsp:nvSpPr>
        <dsp:cNvPr id="0" name=""/>
        <dsp:cNvSpPr/>
      </dsp:nvSpPr>
      <dsp:spPr>
        <a:xfrm>
          <a:off x="0" y="1051619"/>
          <a:ext cx="4772660" cy="909089"/>
        </a:xfrm>
        <a:prstGeom prst="roundRect">
          <a:avLst/>
        </a:prstGeom>
        <a:solidFill>
          <a:srgbClr val="1891AB">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ysClr val="window" lastClr="FFFFFF"/>
              </a:solidFill>
              <a:latin typeface="Open Sans Light"/>
              <a:ea typeface="+mn-ea"/>
              <a:cs typeface="+mn-cs"/>
            </a:rPr>
            <a:t>What your business or </a:t>
          </a:r>
          <a:r>
            <a:rPr lang="en-US" sz="2100" kern="1200" err="1">
              <a:solidFill>
                <a:sysClr val="window" lastClr="FFFFFF"/>
              </a:solidFill>
              <a:latin typeface="Open Sans Light"/>
              <a:ea typeface="+mn-ea"/>
              <a:cs typeface="+mn-cs"/>
            </a:rPr>
            <a:t>organisation</a:t>
          </a:r>
          <a:r>
            <a:rPr lang="en-US" sz="2100" kern="1200">
              <a:solidFill>
                <a:sysClr val="window" lastClr="FFFFFF"/>
              </a:solidFill>
              <a:latin typeface="Open Sans Light"/>
              <a:ea typeface="+mn-ea"/>
              <a:cs typeface="+mn-cs"/>
            </a:rPr>
            <a:t> may need to do to prepare for Brexit</a:t>
          </a:r>
        </a:p>
      </dsp:txBody>
      <dsp:txXfrm>
        <a:off x="44378" y="1095997"/>
        <a:ext cx="4683904" cy="820333"/>
      </dsp:txXfrm>
    </dsp:sp>
    <dsp:sp modelId="{8E36DD94-5ADF-4BCF-AFDE-4E60D9A84542}">
      <dsp:nvSpPr>
        <dsp:cNvPr id="0" name=""/>
        <dsp:cNvSpPr/>
      </dsp:nvSpPr>
      <dsp:spPr>
        <a:xfrm>
          <a:off x="0" y="2021188"/>
          <a:ext cx="4772660" cy="909089"/>
        </a:xfrm>
        <a:prstGeom prst="roundRect">
          <a:avLst/>
        </a:prstGeom>
        <a:solidFill>
          <a:srgbClr val="2C85AE">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ysClr val="window" lastClr="FFFFFF"/>
              </a:solidFill>
              <a:latin typeface="Open Sans Light"/>
              <a:ea typeface="+mn-ea"/>
              <a:cs typeface="+mn-cs"/>
            </a:rPr>
            <a:t>What’s changing in your industry</a:t>
          </a:r>
        </a:p>
      </dsp:txBody>
      <dsp:txXfrm>
        <a:off x="44378" y="2065566"/>
        <a:ext cx="4683904" cy="820333"/>
      </dsp:txXfrm>
    </dsp:sp>
    <dsp:sp modelId="{C901E2DB-80D9-47B4-9DC0-E531A5A6651A}">
      <dsp:nvSpPr>
        <dsp:cNvPr id="0" name=""/>
        <dsp:cNvSpPr/>
      </dsp:nvSpPr>
      <dsp:spPr>
        <a:xfrm>
          <a:off x="0" y="2990758"/>
          <a:ext cx="4772660" cy="909089"/>
        </a:xfrm>
        <a:prstGeom prst="roundRect">
          <a:avLst/>
        </a:prstGeom>
        <a:solidFill>
          <a:srgbClr val="4276AA">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ysClr val="window" lastClr="FFFFFF"/>
              </a:solidFill>
              <a:latin typeface="Open Sans Light"/>
              <a:ea typeface="+mn-ea"/>
              <a:cs typeface="+mn-cs"/>
            </a:rPr>
            <a:t>Information on specific rules and regulations</a:t>
          </a:r>
        </a:p>
      </dsp:txBody>
      <dsp:txXfrm>
        <a:off x="44378" y="3035136"/>
        <a:ext cx="4683904" cy="820333"/>
      </dsp:txXfrm>
    </dsp:sp>
    <dsp:sp modelId="{39619AF8-FC25-4289-B251-4908AA6D9D73}">
      <dsp:nvSpPr>
        <dsp:cNvPr id="0" name=""/>
        <dsp:cNvSpPr/>
      </dsp:nvSpPr>
      <dsp:spPr>
        <a:xfrm>
          <a:off x="0" y="3960329"/>
          <a:ext cx="4772660" cy="909089"/>
        </a:xfrm>
        <a:prstGeom prst="roundRect">
          <a:avLst/>
        </a:prstGeom>
        <a:solidFill>
          <a:srgbClr val="5268A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solidFill>
                <a:sysClr val="window" lastClr="FFFFFF"/>
              </a:solidFill>
              <a:latin typeface="Open Sans Light"/>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https://www.gov.uk/business-uk-leaving-eu</a:t>
          </a:r>
          <a:endParaRPr lang="en-US" sz="2100" kern="1200">
            <a:solidFill>
              <a:sysClr val="window" lastClr="FFFFFF"/>
            </a:solidFill>
            <a:latin typeface="Open Sans Light"/>
            <a:ea typeface="+mn-ea"/>
            <a:cs typeface="+mn-cs"/>
          </a:endParaRPr>
        </a:p>
      </dsp:txBody>
      <dsp:txXfrm>
        <a:off x="44378" y="4004707"/>
        <a:ext cx="4683904" cy="8203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Event Name Here</a:t>
            </a:r>
          </a:p>
        </p:txBody>
      </p:sp>
      <p:sp>
        <p:nvSpPr>
          <p:cNvPr id="25603" name="Rectangle 3"/>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Geneva" charset="0"/>
                <a:cs typeface="Arial" charset="0"/>
              </a:defRPr>
            </a:lvl1pPr>
          </a:lstStyle>
          <a:p>
            <a:pPr>
              <a:defRPr/>
            </a:pPr>
            <a:r>
              <a:rPr lang="en-US"/>
              <a:t>12/02/2007</a:t>
            </a:r>
          </a:p>
        </p:txBody>
      </p:sp>
      <p:sp>
        <p:nvSpPr>
          <p:cNvPr id="25604" name="Rectangle 4"/>
          <p:cNvSpPr>
            <a:spLocks noGrp="1" noChangeArrowheads="1"/>
          </p:cNvSpPr>
          <p:nvPr>
            <p:ph type="ftr" sz="quarter" idx="2"/>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Project Name: HMRC v1.8</a:t>
            </a:r>
          </a:p>
        </p:txBody>
      </p:sp>
      <p:sp>
        <p:nvSpPr>
          <p:cNvPr id="25605" name="Rectangle 5"/>
          <p:cNvSpPr>
            <a:spLocks noGrp="1" noChangeArrowheads="1"/>
          </p:cNvSpPr>
          <p:nvPr>
            <p:ph type="sldNum" sz="quarter" idx="3"/>
          </p:nvPr>
        </p:nvSpPr>
        <p:spPr bwMode="auto">
          <a:xfrm>
            <a:off x="3849688"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2AEA1C17-DB21-45EE-BD7F-9D4858880E20}" type="slidenum">
              <a:rPr lang="en-US"/>
              <a:pPr>
                <a:defRPr/>
              </a:pPr>
              <a:t>‹#›</a:t>
            </a:fld>
            <a:endParaRPr lang="en-US"/>
          </a:p>
        </p:txBody>
      </p:sp>
    </p:spTree>
    <p:extLst>
      <p:ext uri="{BB962C8B-B14F-4D97-AF65-F5344CB8AC3E}">
        <p14:creationId xmlns:p14="http://schemas.microsoft.com/office/powerpoint/2010/main" val="993919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Event Name Here</a:t>
            </a:r>
          </a:p>
        </p:txBody>
      </p:sp>
      <p:sp>
        <p:nvSpPr>
          <p:cNvPr id="24579" name="Rectangle 3"/>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Geneva" charset="0"/>
                <a:cs typeface="Arial" charset="0"/>
              </a:defRPr>
            </a:lvl1pPr>
          </a:lstStyle>
          <a:p>
            <a:pPr>
              <a:defRPr/>
            </a:pPr>
            <a:r>
              <a:rPr lang="en-US"/>
              <a:t>12/02/2007</a:t>
            </a:r>
          </a:p>
        </p:txBody>
      </p:sp>
      <p:sp>
        <p:nvSpPr>
          <p:cNvPr id="8196"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79450" y="4716463"/>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Geneva" charset="0"/>
                <a:cs typeface="Arial" charset="0"/>
              </a:defRPr>
            </a:lvl1pPr>
          </a:lstStyle>
          <a:p>
            <a:pPr>
              <a:defRPr/>
            </a:pPr>
            <a:r>
              <a:rPr lang="en-US"/>
              <a:t>Project Name: HMRC v1.8</a:t>
            </a:r>
          </a:p>
        </p:txBody>
      </p:sp>
      <p:sp>
        <p:nvSpPr>
          <p:cNvPr id="24583" name="Rectangle 7"/>
          <p:cNvSpPr>
            <a:spLocks noGrp="1" noChangeArrowheads="1"/>
          </p:cNvSpPr>
          <p:nvPr>
            <p:ph type="sldNum" sz="quarter" idx="5"/>
          </p:nvPr>
        </p:nvSpPr>
        <p:spPr bwMode="auto">
          <a:xfrm>
            <a:off x="3849688"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E29DD465-50C8-4A72-B443-63F641AD8137}" type="slidenum">
              <a:rPr lang="en-US"/>
              <a:pPr>
                <a:defRPr/>
              </a:pPr>
              <a:t>‹#›</a:t>
            </a:fld>
            <a:endParaRPr lang="en-US"/>
          </a:p>
        </p:txBody>
      </p:sp>
    </p:spTree>
    <p:extLst>
      <p:ext uri="{BB962C8B-B14F-4D97-AF65-F5344CB8AC3E}">
        <p14:creationId xmlns:p14="http://schemas.microsoft.com/office/powerpoint/2010/main" val="277032244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Arial" charset="0"/>
        <a:ea typeface="Geneva"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info/sites/info/files/notice_to_stakeholders_brexit_clinical_trials_final.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6</a:t>
            </a:fld>
            <a:endParaRPr lang="en-US"/>
          </a:p>
        </p:txBody>
      </p:sp>
    </p:spTree>
    <p:extLst>
      <p:ext uri="{BB962C8B-B14F-4D97-AF65-F5344CB8AC3E}">
        <p14:creationId xmlns:p14="http://schemas.microsoft.com/office/powerpoint/2010/main" val="907227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30</a:t>
            </a:fld>
            <a:endParaRPr lang="en-US"/>
          </a:p>
        </p:txBody>
      </p:sp>
    </p:spTree>
    <p:extLst>
      <p:ext uri="{BB962C8B-B14F-4D97-AF65-F5344CB8AC3E}">
        <p14:creationId xmlns:p14="http://schemas.microsoft.com/office/powerpoint/2010/main" val="2964869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542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860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586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972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457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319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823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34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7</a:t>
            </a:fld>
            <a:endParaRPr lang="en-US"/>
          </a:p>
        </p:txBody>
      </p:sp>
    </p:spTree>
    <p:extLst>
      <p:ext uri="{BB962C8B-B14F-4D97-AF65-F5344CB8AC3E}">
        <p14:creationId xmlns:p14="http://schemas.microsoft.com/office/powerpoint/2010/main" val="188010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UK will </a:t>
            </a:r>
            <a:r>
              <a:rPr lang="en-GB" b="1"/>
              <a:t>continue to recognise existing clinical investigation approvals </a:t>
            </a:r>
            <a:r>
              <a:rPr lang="en-GB"/>
              <a:t>– both for regulatory and ethics approvals – and there will be no need to re-apply. UK clinical investigation applications will continue to be authorised by MHRA and ethics committees as they are at present.</a:t>
            </a:r>
          </a:p>
          <a:p>
            <a:endParaRPr lang="en-GB"/>
          </a:p>
          <a:p>
            <a:r>
              <a:rPr lang="en-US"/>
              <a:t>Now as then, there will be no requirement for a sponsor or legal representative to be in place to conduct a clinical investigation in the UK (unless under Part 8 of the  new regulations)</a:t>
            </a:r>
          </a:p>
          <a:p>
            <a:endParaRPr lang="en-US"/>
          </a:p>
          <a:p>
            <a:r>
              <a:rPr lang="en-GB" sz="1200" kern="1200">
                <a:solidFill>
                  <a:schemeClr val="tx1"/>
                </a:solidFill>
                <a:effectLst/>
                <a:latin typeface="Arial" charset="0"/>
                <a:ea typeface="Geneva" charset="0"/>
                <a:cs typeface="Geneva" charset="0"/>
              </a:rPr>
              <a:t>Currently IVDs used for performance evaluations need to be registered with the MHRA. In a no deal scenario, this will not change. </a:t>
            </a:r>
          </a:p>
          <a:p>
            <a:endParaRPr lang="en-GB" sz="1200" kern="1200">
              <a:solidFill>
                <a:schemeClr val="tx1"/>
              </a:solidFill>
              <a:effectLst/>
              <a:latin typeface="Arial" charset="0"/>
              <a:ea typeface="Geneva" charset="0"/>
            </a:endParaRPr>
          </a:p>
          <a:p>
            <a:r>
              <a:rPr lang="en-US"/>
              <a:t>And non-CE marked medical devices for clinical investigations do not need to be registered with the MHRA </a:t>
            </a:r>
          </a:p>
          <a:p>
            <a:endParaRPr lang="en-US"/>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11</a:t>
            </a:fld>
            <a:endParaRPr lang="en-US"/>
          </a:p>
        </p:txBody>
      </p:sp>
    </p:spTree>
    <p:extLst>
      <p:ext uri="{BB962C8B-B14F-4D97-AF65-F5344CB8AC3E}">
        <p14:creationId xmlns:p14="http://schemas.microsoft.com/office/powerpoint/2010/main" val="322949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13</a:t>
            </a:fld>
            <a:endParaRPr lang="en-US"/>
          </a:p>
        </p:txBody>
      </p:sp>
    </p:spTree>
    <p:extLst>
      <p:ext uri="{BB962C8B-B14F-4D97-AF65-F5344CB8AC3E}">
        <p14:creationId xmlns:p14="http://schemas.microsoft.com/office/powerpoint/2010/main" val="313670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16</a:t>
            </a:fld>
            <a:endParaRPr lang="en-US"/>
          </a:p>
        </p:txBody>
      </p:sp>
    </p:spTree>
    <p:extLst>
      <p:ext uri="{BB962C8B-B14F-4D97-AF65-F5344CB8AC3E}">
        <p14:creationId xmlns:p14="http://schemas.microsoft.com/office/powerpoint/2010/main" val="752046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Arial"/>
                <a:ea typeface="Geneva"/>
                <a:cs typeface="Arial"/>
              </a:rPr>
              <a:t>Legal presence: </a:t>
            </a:r>
            <a:r>
              <a:rPr lang="en-GB">
                <a:latin typeface="Arial"/>
                <a:ea typeface="Geneva"/>
                <a:cs typeface="Arial"/>
              </a:rPr>
              <a:t>Stakeholders should note that the EU’s current position is that where trials are pan-EU, sponsors or legal representatives must be based in the EU. There is more information on the </a:t>
            </a:r>
            <a:r>
              <a:rPr lang="en-GB">
                <a:latin typeface="Arial"/>
                <a:ea typeface="Geneva"/>
                <a:cs typeface="Arial"/>
                <a:hlinkClick r:id="rId3"/>
              </a:rPr>
              <a:t>European Commission website</a:t>
            </a:r>
            <a:r>
              <a:rPr lang="en-GB">
                <a:latin typeface="Arial"/>
                <a:ea typeface="Geneva"/>
                <a:cs typeface="Arial"/>
              </a:rPr>
              <a:t>.</a:t>
            </a:r>
          </a:p>
          <a:p>
            <a:endParaRPr lang="en-GB">
              <a:latin typeface="Arial"/>
              <a:ea typeface="Geneva"/>
              <a:cs typeface="Arial"/>
            </a:endParaRPr>
          </a:p>
          <a:p>
            <a:r>
              <a:rPr lang="en-GB" sz="1200" b="1" i="0" kern="1200">
                <a:solidFill>
                  <a:schemeClr val="tx1"/>
                </a:solidFill>
                <a:effectLst/>
                <a:latin typeface="Arial" charset="0"/>
                <a:ea typeface="Geneva" charset="0"/>
                <a:cs typeface="Geneva" charset="0"/>
              </a:rPr>
              <a:t>Regulatory requirements for running a trial: </a:t>
            </a:r>
            <a:r>
              <a:rPr lang="en-GB" sz="1200" b="0" i="0" kern="1200">
                <a:solidFill>
                  <a:schemeClr val="tx1"/>
                </a:solidFill>
                <a:effectLst/>
                <a:latin typeface="Arial" charset="0"/>
                <a:ea typeface="Geneva" charset="0"/>
                <a:cs typeface="Geneva" charset="0"/>
              </a:rPr>
              <a:t>The new EU Clinical Trials Regulation (CTR) 536/2014 will not be in force in the EU at the time that the UK exits the EU and so will not be incorporated into UK law on exit day.</a:t>
            </a:r>
          </a:p>
          <a:p>
            <a:endParaRPr lang="en-GB" sz="1200" b="0" i="0" kern="1200">
              <a:solidFill>
                <a:schemeClr val="tx1"/>
              </a:solidFill>
              <a:effectLst/>
              <a:latin typeface="Arial" charset="0"/>
              <a:ea typeface="Geneva" charset="0"/>
              <a:cs typeface="Geneva" charset="0"/>
            </a:endParaRPr>
          </a:p>
          <a:p>
            <a:r>
              <a:rPr lang="en-GB" sz="1200" b="0" i="0" kern="1200">
                <a:solidFill>
                  <a:schemeClr val="tx1"/>
                </a:solidFill>
                <a:effectLst/>
                <a:latin typeface="Arial" charset="0"/>
                <a:ea typeface="Geneva" charset="0"/>
                <a:cs typeface="Geneva" charset="0"/>
              </a:rPr>
              <a:t>The Government issued an update on the CTR during the implementation period, with a clear commitment to align where possible with the CTR without delay when it does come into force in the EU, subject to usual parliamentary approvals. Equally, in the event of no-deal the Government will re-align with the parts of the EU’s CTR legislation that are within the UK’s control.</a:t>
            </a:r>
          </a:p>
          <a:p>
            <a:endParaRPr lang="en-US">
              <a:latin typeface="Arial"/>
              <a:ea typeface="Geneva"/>
              <a:cs typeface="Arial"/>
            </a:endParaRPr>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17</a:t>
            </a:fld>
            <a:endParaRPr lang="en-US"/>
          </a:p>
        </p:txBody>
      </p:sp>
    </p:spTree>
    <p:extLst>
      <p:ext uri="{BB962C8B-B14F-4D97-AF65-F5344CB8AC3E}">
        <p14:creationId xmlns:p14="http://schemas.microsoft.com/office/powerpoint/2010/main" val="236958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Event Name Here</a:t>
            </a:r>
          </a:p>
        </p:txBody>
      </p:sp>
      <p:sp>
        <p:nvSpPr>
          <p:cNvPr id="5" name="Date Placeholder 4"/>
          <p:cNvSpPr>
            <a:spLocks noGrp="1"/>
          </p:cNvSpPr>
          <p:nvPr>
            <p:ph type="dt" idx="1"/>
          </p:nvPr>
        </p:nvSpPr>
        <p:spPr/>
        <p:txBody>
          <a:bodyPr/>
          <a:lstStyle/>
          <a:p>
            <a:pPr>
              <a:defRPr/>
            </a:pPr>
            <a:r>
              <a:rPr lang="en-US"/>
              <a:t>12/02/2007</a:t>
            </a:r>
          </a:p>
        </p:txBody>
      </p:sp>
      <p:sp>
        <p:nvSpPr>
          <p:cNvPr id="6" name="Footer Placeholder 5"/>
          <p:cNvSpPr>
            <a:spLocks noGrp="1"/>
          </p:cNvSpPr>
          <p:nvPr>
            <p:ph type="ftr" sz="quarter" idx="4"/>
          </p:nvPr>
        </p:nvSpPr>
        <p:spPr/>
        <p:txBody>
          <a:bodyPr/>
          <a:lstStyle/>
          <a:p>
            <a:pPr>
              <a:defRPr/>
            </a:pPr>
            <a:r>
              <a:rPr lang="en-US"/>
              <a:t>Project Name: HMRC v1.8</a:t>
            </a:r>
          </a:p>
        </p:txBody>
      </p:sp>
      <p:sp>
        <p:nvSpPr>
          <p:cNvPr id="7" name="Slide Number Placeholder 6"/>
          <p:cNvSpPr>
            <a:spLocks noGrp="1"/>
          </p:cNvSpPr>
          <p:nvPr>
            <p:ph type="sldNum" sz="quarter" idx="5"/>
          </p:nvPr>
        </p:nvSpPr>
        <p:spPr/>
        <p:txBody>
          <a:bodyPr/>
          <a:lstStyle/>
          <a:p>
            <a:pPr>
              <a:defRPr/>
            </a:pPr>
            <a:fld id="{E29DD465-50C8-4A72-B443-63F641AD8137}" type="slidenum">
              <a:rPr lang="en-US" smtClean="0"/>
              <a:pPr>
                <a:defRPr/>
              </a:pPr>
              <a:t>22</a:t>
            </a:fld>
            <a:endParaRPr lang="en-US"/>
          </a:p>
        </p:txBody>
      </p:sp>
    </p:spTree>
    <p:extLst>
      <p:ext uri="{BB962C8B-B14F-4D97-AF65-F5344CB8AC3E}">
        <p14:creationId xmlns:p14="http://schemas.microsoft.com/office/powerpoint/2010/main" val="918277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77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C91566-A517-9A4B-AD05-D8C60D61EE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701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259" y="1988845"/>
            <a:ext cx="10940317" cy="1152823"/>
          </a:xfrm>
        </p:spPr>
        <p:txBody>
          <a:bodyPr anchor="b"/>
          <a:lstStyle>
            <a:lvl1pPr>
              <a:lnSpc>
                <a:spcPts val="3600"/>
              </a:lnSpc>
              <a:defRPr sz="6000">
                <a:solidFill>
                  <a:srgbClr val="053361"/>
                </a:solidFill>
                <a:latin typeface="+mj-lt"/>
                <a:cs typeface="Helvetica Neue 55"/>
              </a:defRPr>
            </a:lvl1pPr>
          </a:lstStyle>
          <a:p>
            <a:pPr lvl="0"/>
            <a:r>
              <a:rPr lang="en-US" noProof="0"/>
              <a:t>Click to edit Master title style</a:t>
            </a:r>
          </a:p>
        </p:txBody>
      </p:sp>
      <p:sp>
        <p:nvSpPr>
          <p:cNvPr id="4100" name="Rectangle 4"/>
          <p:cNvSpPr>
            <a:spLocks noGrp="1" noChangeArrowheads="1"/>
          </p:cNvSpPr>
          <p:nvPr>
            <p:ph type="subTitle" idx="1"/>
          </p:nvPr>
        </p:nvSpPr>
        <p:spPr>
          <a:xfrm>
            <a:off x="624259" y="3429003"/>
            <a:ext cx="10940317" cy="1139111"/>
          </a:xfrm>
        </p:spPr>
        <p:txBody>
          <a:bodyPr/>
          <a:lstStyle>
            <a:lvl1pPr marL="0" indent="0">
              <a:buFontTx/>
              <a:buNone/>
              <a:defRPr sz="2800">
                <a:solidFill>
                  <a:srgbClr val="053361"/>
                </a:solidFill>
                <a:latin typeface="+mn-lt"/>
                <a:cs typeface="Helvetica Neue 55"/>
              </a:defRPr>
            </a:lvl1pPr>
          </a:lstStyle>
          <a:p>
            <a:pPr lvl="0"/>
            <a:r>
              <a:rPr lang="en-US" noProof="0"/>
              <a:t>Click to edit Master subtitle style</a:t>
            </a:r>
          </a:p>
        </p:txBody>
      </p:sp>
      <p:sp>
        <p:nvSpPr>
          <p:cNvPr id="5" name="Rectangle 4"/>
          <p:cNvSpPr>
            <a:spLocks noGrp="1" noChangeArrowheads="1"/>
          </p:cNvSpPr>
          <p:nvPr>
            <p:ph type="sldNum" sz="quarter" idx="10"/>
          </p:nvPr>
        </p:nvSpPr>
        <p:spPr/>
        <p:txBody>
          <a:bodyPr/>
          <a:lstStyle>
            <a:lvl1pPr algn="r" eaLnBrk="1" hangingPunct="1">
              <a:defRPr sz="900">
                <a:solidFill>
                  <a:srgbClr val="FF0000"/>
                </a:solidFill>
              </a:defRPr>
            </a:lvl1pPr>
          </a:lstStyle>
          <a:p>
            <a:pPr>
              <a:defRPr/>
            </a:pPr>
            <a:fld id="{ED850FD3-804A-4B32-AE8C-41006A2A84F1}" type="slidenum">
              <a:rPr lang="en-US" smtClean="0"/>
              <a:pPr>
                <a:defRPr/>
              </a:pPr>
              <a:t>‹#›</a:t>
            </a:fld>
            <a:endParaRPr lang="en-US"/>
          </a:p>
        </p:txBody>
      </p:sp>
      <p:pic>
        <p:nvPicPr>
          <p:cNvPr id="8" name="Picture 7" descr="HM GOV_660_SML_A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256" y="438990"/>
            <a:ext cx="1931797" cy="650875"/>
          </a:xfrm>
          <a:prstGeom prst="rect">
            <a:avLst/>
          </a:prstGeom>
        </p:spPr>
      </p:pic>
      <p:pic>
        <p:nvPicPr>
          <p:cNvPr id="9" name="Picture 8" descr="7328-Get-Ready-Locku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95860" y="434826"/>
            <a:ext cx="3071791" cy="326208"/>
          </a:xfrm>
          <a:prstGeom prst="rect">
            <a:avLst/>
          </a:prstGeom>
        </p:spPr>
      </p:pic>
      <p:pic>
        <p:nvPicPr>
          <p:cNvPr id="3" name="Picture 2" descr="7328-Get-Ready-foote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032349"/>
            <a:ext cx="4803749" cy="601194"/>
          </a:xfrm>
          <a:prstGeom prst="rect">
            <a:avLst/>
          </a:prstGeom>
        </p:spPr>
      </p:pic>
    </p:spTree>
    <p:extLst>
      <p:ext uri="{BB962C8B-B14F-4D97-AF65-F5344CB8AC3E}">
        <p14:creationId xmlns:p14="http://schemas.microsoft.com/office/powerpoint/2010/main" val="31900552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162" y="1452421"/>
            <a:ext cx="5078677" cy="4525963"/>
          </a:xfrm>
        </p:spPr>
        <p:txBody>
          <a:bodyPr>
            <a:normAutofit/>
          </a:bodyPr>
          <a:lstStyle>
            <a:lvl1pPr>
              <a:defRPr sz="1999"/>
            </a:lvl1pPr>
            <a:lvl2pPr>
              <a:defRPr sz="1600"/>
            </a:lvl2pPr>
            <a:lvl3pPr>
              <a:defRPr sz="1600"/>
            </a:lvl3pPr>
            <a:lvl4pPr>
              <a:defRPr sz="1600"/>
            </a:lvl4pPr>
            <a:lvl5pPr>
              <a:defRPr sz="1600"/>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452421"/>
            <a:ext cx="5078677" cy="4525963"/>
          </a:xfrm>
        </p:spPr>
        <p:txBody>
          <a:bodyPr>
            <a:normAutofit/>
          </a:bodyPr>
          <a:lstStyle>
            <a:lvl1pPr>
              <a:defRPr sz="1999"/>
            </a:lvl1pPr>
            <a:lvl2pPr>
              <a:defRPr sz="1600"/>
            </a:lvl2pPr>
            <a:lvl3pPr>
              <a:defRPr sz="1600"/>
            </a:lvl3pPr>
            <a:lvl4pPr>
              <a:defRPr sz="1600"/>
            </a:lvl4pPr>
            <a:lvl5pPr>
              <a:defRPr sz="1600"/>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10"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3672593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153547"/>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9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59189"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522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143141" y="4667304"/>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2949"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0948216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9 Team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153547"/>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9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59189"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522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143141" y="4667304"/>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2949"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6388035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886577"/>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886576"/>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4235013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6 Team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886577"/>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886576"/>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6344637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4776"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8168" y="1639790"/>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1485"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4776"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8168" y="3886577"/>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1485"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8981196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4776"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8168" y="1639790"/>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1485"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4776"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8168" y="3886577"/>
            <a:ext cx="1533754" cy="1534154"/>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1485"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285987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563817"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237"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7770"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59190"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131721" y="1639789"/>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3141"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1049484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3 Team 2">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563817"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237"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7770"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59190"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131721" y="1639789"/>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3141"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9693531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221284"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067"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024416"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2199"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7547"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5330"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
        <p:nvSpPr>
          <p:cNvPr id="10" name="Picture Placeholder 3"/>
          <p:cNvSpPr>
            <a:spLocks noGrp="1"/>
          </p:cNvSpPr>
          <p:nvPr>
            <p:ph type="pic" sz="quarter" idx="42"/>
          </p:nvPr>
        </p:nvSpPr>
        <p:spPr>
          <a:xfrm>
            <a:off x="9630680" y="1639789"/>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28463"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3551471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4 Team 2">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221284"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067"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024416"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2199"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7547" y="1639790"/>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5330"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9630680" y="1639789"/>
            <a:ext cx="1398896"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28463"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60481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162" y="1219201"/>
            <a:ext cx="5078677" cy="4525963"/>
          </a:xfrm>
        </p:spPr>
        <p:txBody>
          <a:bodyPr>
            <a:normAutofit/>
          </a:bodyPr>
          <a:lstStyle>
            <a:lvl1pPr>
              <a:defRPr sz="1999"/>
            </a:lvl1pPr>
            <a:lvl2pPr>
              <a:defRPr sz="1600"/>
            </a:lvl2pPr>
            <a:lvl3pPr>
              <a:defRPr sz="1600"/>
            </a:lvl3pPr>
            <a:lvl4pPr>
              <a:defRPr sz="1600"/>
            </a:lvl4pPr>
            <a:lvl5pPr>
              <a:defRPr sz="1600"/>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19201"/>
            <a:ext cx="5078677" cy="4525963"/>
          </a:xfrm>
        </p:spPr>
        <p:txBody>
          <a:bodyPr>
            <a:normAutofit/>
          </a:bodyPr>
          <a:lstStyle>
            <a:lvl1pPr>
              <a:defRPr sz="1999"/>
            </a:lvl1pPr>
            <a:lvl2pPr>
              <a:defRPr sz="1600"/>
            </a:lvl2pPr>
            <a:lvl3pPr>
              <a:defRPr sz="1600"/>
            </a:lvl3pPr>
            <a:lvl4pPr>
              <a:defRPr sz="1600"/>
            </a:lvl4pPr>
            <a:lvl5pPr>
              <a:defRPr sz="1600"/>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0697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3" y="1268759"/>
            <a:ext cx="2351647" cy="3535680"/>
          </a:xfrm>
          <a:solidFill>
            <a:schemeClr val="bg1">
              <a:lumMod val="90000"/>
              <a:lumOff val="10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6342" y="1268759"/>
            <a:ext cx="2351647" cy="3535680"/>
          </a:xfrm>
          <a:solidFill>
            <a:schemeClr val="bg1">
              <a:lumMod val="90000"/>
              <a:lumOff val="10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466806" y="1268759"/>
            <a:ext cx="2479165"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768" indent="-150768">
              <a:defRPr sz="1400"/>
            </a:lvl3pPr>
            <a:lvl4pPr marL="401518" indent="-207901">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p:cNvSpPr>
            <a:spLocks noGrp="1"/>
          </p:cNvSpPr>
          <p:nvPr>
            <p:ph type="body" sz="quarter" idx="15"/>
          </p:nvPr>
        </p:nvSpPr>
        <p:spPr>
          <a:xfrm>
            <a:off x="8795499" y="1268759"/>
            <a:ext cx="2479165"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768" indent="-150768">
              <a:defRPr sz="1400"/>
            </a:lvl3pPr>
            <a:lvl4pPr marL="401518" indent="-207901">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a:spLocks noGrp="1"/>
          </p:cNvSpPr>
          <p:nvPr>
            <p:ph type="body" sz="quarter" idx="16"/>
          </p:nvPr>
        </p:nvSpPr>
        <p:spPr>
          <a:xfrm>
            <a:off x="914163" y="4980566"/>
            <a:ext cx="5031808"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p:cNvSpPr>
            <a:spLocks noGrp="1"/>
          </p:cNvSpPr>
          <p:nvPr>
            <p:ph type="body" sz="quarter" idx="17"/>
          </p:nvPr>
        </p:nvSpPr>
        <p:spPr>
          <a:xfrm>
            <a:off x="6256342" y="4980566"/>
            <a:ext cx="5018322"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595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162" y="1219200"/>
            <a:ext cx="5080794" cy="307776"/>
          </a:xfrm>
        </p:spPr>
        <p:txBody>
          <a:bodyPr wrap="square" anchor="b">
            <a:spAutoFit/>
          </a:bodyPr>
          <a:lstStyle>
            <a:lvl1pPr marL="0" indent="0">
              <a:spcBef>
                <a:spcPts val="0"/>
              </a:spcBef>
              <a:buNone/>
              <a:defRPr sz="1999" b="1"/>
            </a:lvl1pPr>
            <a:lvl2pPr marL="609402" indent="0">
              <a:buNone/>
              <a:defRPr sz="2666" b="1"/>
            </a:lvl2pPr>
            <a:lvl3pPr marL="1218804" indent="0">
              <a:buNone/>
              <a:defRPr sz="2399" b="1"/>
            </a:lvl3pPr>
            <a:lvl4pPr marL="1828205" indent="0">
              <a:buNone/>
              <a:defRPr sz="2132" b="1"/>
            </a:lvl4pPr>
            <a:lvl5pPr marL="2437607" indent="0">
              <a:buNone/>
              <a:defRPr sz="2132" b="1"/>
            </a:lvl5pPr>
            <a:lvl6pPr marL="3047010" indent="0">
              <a:buNone/>
              <a:defRPr sz="2132" b="1"/>
            </a:lvl6pPr>
            <a:lvl7pPr marL="3656412" indent="0">
              <a:buNone/>
              <a:defRPr sz="2132" b="1"/>
            </a:lvl7pPr>
            <a:lvl8pPr marL="4265813" indent="0">
              <a:buNone/>
              <a:defRPr sz="2132" b="1"/>
            </a:lvl8pPr>
            <a:lvl9pPr marL="4875215" indent="0">
              <a:buNone/>
              <a:defRPr sz="2132" b="1"/>
            </a:lvl9pPr>
          </a:lstStyle>
          <a:p>
            <a:pPr lvl="0"/>
            <a:r>
              <a:rPr lang="en-US"/>
              <a:t>Click to edit Master text styles</a:t>
            </a:r>
          </a:p>
        </p:txBody>
      </p:sp>
      <p:sp>
        <p:nvSpPr>
          <p:cNvPr id="4" name="Content Placeholder 3"/>
          <p:cNvSpPr>
            <a:spLocks noGrp="1"/>
          </p:cNvSpPr>
          <p:nvPr>
            <p:ph sz="half" idx="2"/>
          </p:nvPr>
        </p:nvSpPr>
        <p:spPr>
          <a:xfrm>
            <a:off x="914162" y="1560285"/>
            <a:ext cx="5080794" cy="4565877"/>
          </a:xfrm>
        </p:spPr>
        <p:txBody>
          <a:bodyPr>
            <a:normAutofit/>
          </a:bodyPr>
          <a:lstStyle>
            <a:lvl1pPr>
              <a:defRPr sz="1999"/>
            </a:lvl1pPr>
            <a:lvl2pPr>
              <a:defRPr sz="1600"/>
            </a:lvl2pPr>
            <a:lvl3pPr>
              <a:defRPr sz="1600"/>
            </a:lvl3pPr>
            <a:lvl4pPr>
              <a:defRPr sz="1600"/>
            </a:lvl4pPr>
            <a:lvl5pPr>
              <a:defRPr sz="1600"/>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219200"/>
            <a:ext cx="5082908" cy="307776"/>
          </a:xfrm>
        </p:spPr>
        <p:txBody>
          <a:bodyPr wrap="square" anchor="b">
            <a:spAutoFit/>
          </a:bodyPr>
          <a:lstStyle>
            <a:lvl1pPr marL="0" indent="0">
              <a:spcBef>
                <a:spcPts val="0"/>
              </a:spcBef>
              <a:buNone/>
              <a:defRPr sz="1999" b="1"/>
            </a:lvl1pPr>
            <a:lvl2pPr marL="609402" indent="0">
              <a:buNone/>
              <a:defRPr sz="2666" b="1"/>
            </a:lvl2pPr>
            <a:lvl3pPr marL="1218804" indent="0">
              <a:buNone/>
              <a:defRPr sz="2399" b="1"/>
            </a:lvl3pPr>
            <a:lvl4pPr marL="1828205" indent="0">
              <a:buNone/>
              <a:defRPr sz="2132" b="1"/>
            </a:lvl4pPr>
            <a:lvl5pPr marL="2437607" indent="0">
              <a:buNone/>
              <a:defRPr sz="2132" b="1"/>
            </a:lvl5pPr>
            <a:lvl6pPr marL="3047010" indent="0">
              <a:buNone/>
              <a:defRPr sz="2132" b="1"/>
            </a:lvl6pPr>
            <a:lvl7pPr marL="3656412" indent="0">
              <a:buNone/>
              <a:defRPr sz="2132" b="1"/>
            </a:lvl7pPr>
            <a:lvl8pPr marL="4265813" indent="0">
              <a:buNone/>
              <a:defRPr sz="2132" b="1"/>
            </a:lvl8pPr>
            <a:lvl9pPr marL="4875215" indent="0">
              <a:buNone/>
              <a:defRPr sz="2132" b="1"/>
            </a:lvl9pPr>
          </a:lstStyle>
          <a:p>
            <a:pPr lvl="0"/>
            <a:r>
              <a:rPr lang="en-US"/>
              <a:t>Click to edit Master text styles</a:t>
            </a:r>
          </a:p>
        </p:txBody>
      </p:sp>
      <p:sp>
        <p:nvSpPr>
          <p:cNvPr id="6" name="Content Placeholder 5"/>
          <p:cNvSpPr>
            <a:spLocks noGrp="1"/>
          </p:cNvSpPr>
          <p:nvPr>
            <p:ph sz="quarter" idx="4"/>
          </p:nvPr>
        </p:nvSpPr>
        <p:spPr>
          <a:xfrm>
            <a:off x="6191756" y="1560285"/>
            <a:ext cx="5082908" cy="4565877"/>
          </a:xfrm>
        </p:spPr>
        <p:txBody>
          <a:bodyPr>
            <a:normAutofit/>
          </a:bodyPr>
          <a:lstStyle>
            <a:lvl1pPr>
              <a:defRPr sz="1999"/>
            </a:lvl1pPr>
            <a:lvl2pPr>
              <a:defRPr sz="1600"/>
            </a:lvl2pPr>
            <a:lvl3pPr>
              <a:defRPr sz="1600"/>
            </a:lvl3pPr>
            <a:lvl4pPr>
              <a:defRPr sz="1600"/>
            </a:lvl4pPr>
            <a:lvl5pPr>
              <a:defRPr sz="1600"/>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0931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162" y="1462284"/>
            <a:ext cx="5080794" cy="307776"/>
          </a:xfrm>
        </p:spPr>
        <p:txBody>
          <a:bodyPr wrap="square" anchor="b">
            <a:spAutoFit/>
          </a:bodyPr>
          <a:lstStyle>
            <a:lvl1pPr marL="0" indent="0">
              <a:spcBef>
                <a:spcPts val="0"/>
              </a:spcBef>
              <a:buNone/>
              <a:defRPr sz="1999" b="1"/>
            </a:lvl1pPr>
            <a:lvl2pPr marL="609402" indent="0">
              <a:buNone/>
              <a:defRPr sz="2666" b="1"/>
            </a:lvl2pPr>
            <a:lvl3pPr marL="1218804" indent="0">
              <a:buNone/>
              <a:defRPr sz="2399" b="1"/>
            </a:lvl3pPr>
            <a:lvl4pPr marL="1828205" indent="0">
              <a:buNone/>
              <a:defRPr sz="2132" b="1"/>
            </a:lvl4pPr>
            <a:lvl5pPr marL="2437607" indent="0">
              <a:buNone/>
              <a:defRPr sz="2132" b="1"/>
            </a:lvl5pPr>
            <a:lvl6pPr marL="3047010" indent="0">
              <a:buNone/>
              <a:defRPr sz="2132" b="1"/>
            </a:lvl6pPr>
            <a:lvl7pPr marL="3656412" indent="0">
              <a:buNone/>
              <a:defRPr sz="2132" b="1"/>
            </a:lvl7pPr>
            <a:lvl8pPr marL="4265813" indent="0">
              <a:buNone/>
              <a:defRPr sz="2132" b="1"/>
            </a:lvl8pPr>
            <a:lvl9pPr marL="4875215" indent="0">
              <a:buNone/>
              <a:defRPr sz="2132" b="1"/>
            </a:lvl9pPr>
          </a:lstStyle>
          <a:p>
            <a:pPr lvl="0"/>
            <a:r>
              <a:rPr lang="en-US"/>
              <a:t>Click to edit Master text styles</a:t>
            </a:r>
          </a:p>
        </p:txBody>
      </p:sp>
      <p:sp>
        <p:nvSpPr>
          <p:cNvPr id="4" name="Content Placeholder 3"/>
          <p:cNvSpPr>
            <a:spLocks noGrp="1"/>
          </p:cNvSpPr>
          <p:nvPr>
            <p:ph sz="half" idx="2"/>
          </p:nvPr>
        </p:nvSpPr>
        <p:spPr>
          <a:xfrm>
            <a:off x="914162" y="1803371"/>
            <a:ext cx="5080794" cy="4368831"/>
          </a:xfrm>
        </p:spPr>
        <p:txBody>
          <a:bodyPr>
            <a:normAutofit/>
          </a:bodyPr>
          <a:lstStyle>
            <a:lvl1pPr>
              <a:defRPr sz="1999"/>
            </a:lvl1pPr>
            <a:lvl2pPr>
              <a:defRPr sz="1600"/>
            </a:lvl2pPr>
            <a:lvl3pPr>
              <a:defRPr sz="1600"/>
            </a:lvl3pPr>
            <a:lvl4pPr>
              <a:defRPr sz="1600"/>
            </a:lvl4pPr>
            <a:lvl5pPr>
              <a:defRPr sz="1600"/>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462284"/>
            <a:ext cx="5082908" cy="307776"/>
          </a:xfrm>
        </p:spPr>
        <p:txBody>
          <a:bodyPr wrap="square" anchor="b">
            <a:spAutoFit/>
          </a:bodyPr>
          <a:lstStyle>
            <a:lvl1pPr marL="0" indent="0">
              <a:spcBef>
                <a:spcPts val="0"/>
              </a:spcBef>
              <a:buNone/>
              <a:defRPr sz="1999" b="1"/>
            </a:lvl1pPr>
            <a:lvl2pPr marL="609402" indent="0">
              <a:buNone/>
              <a:defRPr sz="2666" b="1"/>
            </a:lvl2pPr>
            <a:lvl3pPr marL="1218804" indent="0">
              <a:buNone/>
              <a:defRPr sz="2399" b="1"/>
            </a:lvl3pPr>
            <a:lvl4pPr marL="1828205" indent="0">
              <a:buNone/>
              <a:defRPr sz="2132" b="1"/>
            </a:lvl4pPr>
            <a:lvl5pPr marL="2437607" indent="0">
              <a:buNone/>
              <a:defRPr sz="2132" b="1"/>
            </a:lvl5pPr>
            <a:lvl6pPr marL="3047010" indent="0">
              <a:buNone/>
              <a:defRPr sz="2132" b="1"/>
            </a:lvl6pPr>
            <a:lvl7pPr marL="3656412" indent="0">
              <a:buNone/>
              <a:defRPr sz="2132" b="1"/>
            </a:lvl7pPr>
            <a:lvl8pPr marL="4265813" indent="0">
              <a:buNone/>
              <a:defRPr sz="2132" b="1"/>
            </a:lvl8pPr>
            <a:lvl9pPr marL="4875215" indent="0">
              <a:buNone/>
              <a:defRPr sz="2132" b="1"/>
            </a:lvl9pPr>
          </a:lstStyle>
          <a:p>
            <a:pPr lvl="0"/>
            <a:r>
              <a:rPr lang="en-US"/>
              <a:t>Click to edit Master text styles</a:t>
            </a:r>
          </a:p>
        </p:txBody>
      </p:sp>
      <p:sp>
        <p:nvSpPr>
          <p:cNvPr id="6" name="Content Placeholder 5"/>
          <p:cNvSpPr>
            <a:spLocks noGrp="1"/>
          </p:cNvSpPr>
          <p:nvPr>
            <p:ph sz="quarter" idx="4"/>
          </p:nvPr>
        </p:nvSpPr>
        <p:spPr>
          <a:xfrm>
            <a:off x="6191756" y="1803371"/>
            <a:ext cx="5082908" cy="4368831"/>
          </a:xfrm>
        </p:spPr>
        <p:txBody>
          <a:bodyPr>
            <a:normAutofit/>
          </a:bodyPr>
          <a:lstStyle>
            <a:lvl1pPr>
              <a:defRPr sz="1999"/>
            </a:lvl1pPr>
            <a:lvl2pPr>
              <a:defRPr sz="1600"/>
            </a:lvl2pPr>
            <a:lvl3pPr>
              <a:defRPr sz="1600"/>
            </a:lvl3pPr>
            <a:lvl4pPr>
              <a:defRPr sz="1600"/>
            </a:lvl4pPr>
            <a:lvl5pPr>
              <a:defRPr sz="1600"/>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0"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292057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9991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786255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222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2442"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8222" y="0"/>
            <a:ext cx="3062442"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6444" y="0"/>
            <a:ext cx="3062442"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4666" y="0"/>
            <a:ext cx="3062442"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2442"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8222" y="3419856"/>
            <a:ext cx="3062442"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6444" y="3419856"/>
            <a:ext cx="3062442"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4666" y="3419856"/>
            <a:ext cx="3062442"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78612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0812" cy="2295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437003" y="0"/>
            <a:ext cx="2440812"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4007" y="0"/>
            <a:ext cx="2440812"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1010" y="0"/>
            <a:ext cx="2440812"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48013" y="0"/>
            <a:ext cx="2440812"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0812" cy="2295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437003" y="2281428"/>
            <a:ext cx="2440812"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4007" y="2281428"/>
            <a:ext cx="2440812"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1010" y="2281428"/>
            <a:ext cx="2440812"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48013" y="2281428"/>
            <a:ext cx="2440812"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0812"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003" y="4562856"/>
            <a:ext cx="2440812"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4007" y="4562856"/>
            <a:ext cx="2440812"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1010" y="4562856"/>
            <a:ext cx="2440812"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48013" y="4562856"/>
            <a:ext cx="2440812"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98960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7723"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220" y="0"/>
            <a:ext cx="2047723"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6441" y="0"/>
            <a:ext cx="2047723"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4662" y="0"/>
            <a:ext cx="2047723"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1102" y="0"/>
            <a:ext cx="2047723"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2883" y="0"/>
            <a:ext cx="2047723"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7723"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220" y="1709928"/>
            <a:ext cx="2047723"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6441" y="1709928"/>
            <a:ext cx="2047723"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4662" y="1709928"/>
            <a:ext cx="2047723"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1102" y="1709928"/>
            <a:ext cx="2047723"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2883" y="1709928"/>
            <a:ext cx="2047723"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7723"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220" y="3419856"/>
            <a:ext cx="2047723"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6441" y="3419856"/>
            <a:ext cx="2047723"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4662" y="3419856"/>
            <a:ext cx="2047723"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1102" y="3419856"/>
            <a:ext cx="2047723"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2883" y="3419856"/>
            <a:ext cx="2047723"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7723"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220" y="5129784"/>
            <a:ext cx="2047723"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6441" y="5129784"/>
            <a:ext cx="2047723"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4662" y="5129784"/>
            <a:ext cx="2047723"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1102" y="5129784"/>
            <a:ext cx="2047723"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2883" y="5129784"/>
            <a:ext cx="2047723"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7357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t ready for Brexit general slide">
    <p:spTree>
      <p:nvGrpSpPr>
        <p:cNvPr id="1" name=""/>
        <p:cNvGrpSpPr/>
        <p:nvPr/>
      </p:nvGrpSpPr>
      <p:grpSpPr>
        <a:xfrm>
          <a:off x="0" y="0"/>
          <a:ext cx="0" cy="0"/>
          <a:chOff x="0" y="0"/>
          <a:chExt cx="0" cy="0"/>
        </a:xfrm>
      </p:grpSpPr>
      <p:pic>
        <p:nvPicPr>
          <p:cNvPr id="8" name="Picture 7" descr="HM GOV_660_SML_A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256" y="438990"/>
            <a:ext cx="1931797" cy="650875"/>
          </a:xfrm>
          <a:prstGeom prst="rect">
            <a:avLst/>
          </a:prstGeom>
        </p:spPr>
      </p:pic>
      <p:pic>
        <p:nvPicPr>
          <p:cNvPr id="9" name="Picture 8" descr="7328-Get-Ready-Locku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95860" y="434826"/>
            <a:ext cx="3071791" cy="326208"/>
          </a:xfrm>
          <a:prstGeom prst="rect">
            <a:avLst/>
          </a:prstGeom>
        </p:spPr>
      </p:pic>
      <p:pic>
        <p:nvPicPr>
          <p:cNvPr id="2" name="Picture 1" descr="7328-Get-Ready-MAI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418512"/>
            <a:ext cx="12188825" cy="2774227"/>
          </a:xfrm>
          <a:prstGeom prst="rect">
            <a:avLst/>
          </a:prstGeom>
        </p:spPr>
      </p:pic>
    </p:spTree>
    <p:extLst>
      <p:ext uri="{BB962C8B-B14F-4D97-AF65-F5344CB8AC3E}">
        <p14:creationId xmlns:p14="http://schemas.microsoft.com/office/powerpoint/2010/main" val="114675077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5074"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5986"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6898"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162"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3555074"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6195986"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8836898"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486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5074"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5986"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6898"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162"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3555074"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6195986"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8836898"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42769984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0638"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7947114"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128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0638"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7947114"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694911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190399"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684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190399"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466025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5074"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5986"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6898"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162"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4058"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3955"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3851"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745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5074"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5986"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6898" y="1397001"/>
            <a:ext cx="2437765"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162"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4058"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3955"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3851"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22"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894343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162"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0177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162"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2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33383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odycopy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4834" y="1641068"/>
            <a:ext cx="10969943" cy="514351"/>
          </a:xfrm>
        </p:spPr>
        <p:txBody>
          <a:bodyPr/>
          <a:lstStyle>
            <a:lvl1pPr>
              <a:lnSpc>
                <a:spcPct val="100000"/>
              </a:lnSpc>
              <a:defRPr sz="2400" b="0">
                <a:solidFill>
                  <a:srgbClr val="053361"/>
                </a:solidFill>
                <a:latin typeface="Helvetica Neue 55"/>
              </a:defRPr>
            </a:lvl1pPr>
          </a:lstStyle>
          <a:p>
            <a:r>
              <a:rPr lang="en-US"/>
              <a:t>For body copy</a:t>
            </a:r>
          </a:p>
        </p:txBody>
      </p:sp>
      <p:sp>
        <p:nvSpPr>
          <p:cNvPr id="5" name="Rectangle 3"/>
          <p:cNvSpPr>
            <a:spLocks noGrp="1" noChangeArrowheads="1"/>
          </p:cNvSpPr>
          <p:nvPr>
            <p:ph idx="1"/>
          </p:nvPr>
        </p:nvSpPr>
        <p:spPr bwMode="auto">
          <a:xfrm>
            <a:off x="635497" y="2317345"/>
            <a:ext cx="10969943" cy="2930524"/>
          </a:xfrm>
          <a:prstGeom prst="rect">
            <a:avLst/>
          </a:prstGeom>
          <a:noFill/>
          <a:ln>
            <a:noFill/>
          </a:ln>
          <a:effectLst/>
        </p:spPr>
        <p:txBody>
          <a:bodyPr/>
          <a:lstStyle>
            <a:lvl1pPr marL="270000" indent="-270000">
              <a:lnSpc>
                <a:spcPct val="100000"/>
              </a:lnSpc>
              <a:buClr>
                <a:srgbClr val="053361"/>
              </a:buClr>
              <a:buFont typeface="Arial" panose="020B0604020202020204" pitchFamily="34" charset="0"/>
              <a:buChar char="•"/>
              <a:defRPr sz="2400">
                <a:solidFill>
                  <a:srgbClr val="053361"/>
                </a:solidFill>
                <a:latin typeface="Helvetica Neue 55"/>
              </a:defRPr>
            </a:lvl1pPr>
            <a:lvl2pPr marL="540000" indent="-270000">
              <a:lnSpc>
                <a:spcPct val="100000"/>
              </a:lnSpc>
              <a:buClr>
                <a:srgbClr val="053361"/>
              </a:buClr>
              <a:buFont typeface="Arial" panose="020B0604020202020204" pitchFamily="34" charset="0"/>
              <a:buChar char="•"/>
              <a:defRPr sz="2400">
                <a:solidFill>
                  <a:srgbClr val="053361"/>
                </a:solidFill>
                <a:latin typeface="Helvetica Neue 55"/>
              </a:defRPr>
            </a:lvl2pPr>
            <a:lvl3pPr marL="810000" indent="-270000">
              <a:lnSpc>
                <a:spcPct val="100000"/>
              </a:lnSpc>
              <a:buClr>
                <a:srgbClr val="053361"/>
              </a:buClr>
              <a:buFont typeface="Arial" panose="020B0604020202020204" pitchFamily="34" charset="0"/>
              <a:buChar char="•"/>
              <a:defRPr sz="2400">
                <a:solidFill>
                  <a:srgbClr val="053361"/>
                </a:solidFill>
                <a:latin typeface="Helvetica Neue 55"/>
              </a:defRPr>
            </a:lvl3pPr>
            <a:lvl4pPr marL="1080000" indent="-270000">
              <a:lnSpc>
                <a:spcPct val="100000"/>
              </a:lnSpc>
              <a:buClr>
                <a:srgbClr val="053361"/>
              </a:buClr>
              <a:buFont typeface="Arial" panose="020B0604020202020204" pitchFamily="34" charset="0"/>
              <a:buChar char="•"/>
              <a:defRPr sz="2400">
                <a:solidFill>
                  <a:srgbClr val="053361"/>
                </a:solidFill>
                <a:latin typeface="Helvetica Neue 55"/>
              </a:defRPr>
            </a:lvl4pPr>
            <a:lvl5pPr marL="1365750" indent="-285750">
              <a:lnSpc>
                <a:spcPct val="100000"/>
              </a:lnSpc>
              <a:buClr>
                <a:srgbClr val="053361"/>
              </a:buClr>
              <a:buFont typeface="Arial" panose="020B0604020202020204" pitchFamily="34" charset="0"/>
              <a:buChar char="•"/>
              <a:defRPr sz="2400">
                <a:solidFill>
                  <a:srgbClr val="053361"/>
                </a:solidFill>
                <a:latin typeface="Helvetica Neue 5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solidFill>
                  <a:srgbClr val="C32A00"/>
                </a:solidFill>
              </a:defRPr>
            </a:lvl1pPr>
          </a:lstStyle>
          <a:p>
            <a:pPr>
              <a:defRPr/>
            </a:pPr>
            <a:fld id="{33932FC1-F83D-4223-BCC6-34681F250449}" type="slidenum">
              <a:rPr lang="en-US" smtClean="0"/>
              <a:pPr>
                <a:defRPr/>
              </a:pPr>
              <a:t>‹#›</a:t>
            </a:fld>
            <a:endParaRPr lang="en-US"/>
          </a:p>
        </p:txBody>
      </p:sp>
      <p:pic>
        <p:nvPicPr>
          <p:cNvPr id="13" name="Picture 12" descr="7328-Get-Ready-Locku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5860" y="434826"/>
            <a:ext cx="3071791" cy="326208"/>
          </a:xfrm>
          <a:prstGeom prst="rect">
            <a:avLst/>
          </a:prstGeom>
        </p:spPr>
      </p:pic>
      <p:pic>
        <p:nvPicPr>
          <p:cNvPr id="14" name="Picture 13" descr="7328-Get-Ready-foot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032349"/>
            <a:ext cx="4803749" cy="601194"/>
          </a:xfrm>
          <a:prstGeom prst="rect">
            <a:avLst/>
          </a:prstGeom>
        </p:spPr>
      </p:pic>
      <p:pic>
        <p:nvPicPr>
          <p:cNvPr id="8" name="Picture 7" descr="HM GOV_660_SML_AW.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256" y="438990"/>
            <a:ext cx="1931797" cy="650875"/>
          </a:xfrm>
          <a:prstGeom prst="rect">
            <a:avLst/>
          </a:prstGeom>
        </p:spPr>
      </p:pic>
    </p:spTree>
    <p:extLst>
      <p:ext uri="{BB962C8B-B14F-4D97-AF65-F5344CB8AC3E}">
        <p14:creationId xmlns:p14="http://schemas.microsoft.com/office/powerpoint/2010/main" val="150928998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162"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3262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162"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20"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427176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3146" y="1397001"/>
            <a:ext cx="2437765"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058" y="1397001"/>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4970" y="1397001"/>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5882" y="1397001"/>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146" y="4717008"/>
            <a:ext cx="2440812" cy="1326605"/>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3043"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2939"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2835"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913146" y="3057005"/>
            <a:ext cx="2437765"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058" y="3057005"/>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4970" y="3057005"/>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5882" y="3057005"/>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52361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3146" y="1397001"/>
            <a:ext cx="2437765"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058" y="1397001"/>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4970" y="1397001"/>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5882" y="1397001"/>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146" y="4717008"/>
            <a:ext cx="2440812" cy="1326605"/>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3043"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2939"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2835"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913146" y="3057005"/>
            <a:ext cx="2437765"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058" y="3057005"/>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4970" y="3057005"/>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5882" y="3057005"/>
            <a:ext cx="2437765"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484854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162"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914162" y="3060985"/>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0638" y="3060985"/>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7114" y="3060985"/>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3810188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162"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914162" y="3060985"/>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0638" y="3060985"/>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7114" y="3060985"/>
            <a:ext cx="332754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785168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5687" y="1397000"/>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1923" y="1397000"/>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162"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915687" y="3060985"/>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1923" y="3060985"/>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656875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5687" y="1397000"/>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1923" y="1397000"/>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162"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915687" y="3060985"/>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1923" y="3060985"/>
            <a:ext cx="5084265"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591951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2437765"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6999"/>
            <a:ext cx="24377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6999"/>
            <a:ext cx="24377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6999"/>
            <a:ext cx="24377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4604359"/>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4604359"/>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4604359"/>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4604359"/>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93283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2437765"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6999"/>
            <a:ext cx="24377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6999"/>
            <a:ext cx="24377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6999"/>
            <a:ext cx="24377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4604359"/>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4604359"/>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4604359"/>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4604359"/>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99629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2154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3327549"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6999"/>
            <a:ext cx="332754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6999"/>
            <a:ext cx="332754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4604359"/>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4604359"/>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4604359"/>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615267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3327549"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6999"/>
            <a:ext cx="332754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6999"/>
            <a:ext cx="332754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4604359"/>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4604359"/>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4604359"/>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5897180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50842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6999"/>
            <a:ext cx="50842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4912135"/>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4912135"/>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7"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14029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50842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6999"/>
            <a:ext cx="5084265"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4912135"/>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4912135"/>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374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7000"/>
            <a:ext cx="24377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7000"/>
            <a:ext cx="24377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7000"/>
            <a:ext cx="24377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2982318"/>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2982318"/>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2982318"/>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2982318"/>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914162" y="4212305"/>
            <a:ext cx="2440812" cy="1713558"/>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3554058"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6193955"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8833851"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870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7000"/>
            <a:ext cx="24377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7000"/>
            <a:ext cx="24377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7000"/>
            <a:ext cx="24377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2982318"/>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2982318"/>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2982318"/>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2982318"/>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914162" y="4212305"/>
            <a:ext cx="2440812" cy="1713558"/>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3554058"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6193955"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8833851"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27"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499185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2982318"/>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2982318"/>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2982318"/>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914162"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430638"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7947114"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24"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936861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2982318"/>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2982318"/>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2982318"/>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914162"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430638"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7947114"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0890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7000"/>
            <a:ext cx="50842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3290094"/>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3290094"/>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914162"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6191923"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16458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7000"/>
            <a:ext cx="5084265"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3290094"/>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3290094"/>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914162"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6191923"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23"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71009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7"/>
            <a:ext cx="10360501" cy="1470025"/>
          </a:xfrm>
        </p:spPr>
        <p:txBody>
          <a:bodyPr>
            <a:normAutofit/>
          </a:bodyPr>
          <a:lstStyle>
            <a:lvl1pPr>
              <a:defRPr sz="3599"/>
            </a:lvl1p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5" indent="0" algn="ctr">
              <a:buNone/>
              <a:defRPr>
                <a:solidFill>
                  <a:schemeClr val="tx1">
                    <a:tint val="75000"/>
                  </a:schemeClr>
                </a:solidFill>
              </a:defRPr>
            </a:lvl4pPr>
            <a:lvl5pPr marL="2437607" indent="0" algn="ctr">
              <a:buNone/>
              <a:defRPr>
                <a:solidFill>
                  <a:schemeClr val="tx1">
                    <a:tint val="75000"/>
                  </a:schemeClr>
                </a:solidFill>
              </a:defRPr>
            </a:lvl5pPr>
            <a:lvl6pPr marL="3047010" indent="0" algn="ctr">
              <a:buNone/>
              <a:defRPr>
                <a:solidFill>
                  <a:schemeClr val="tx1">
                    <a:tint val="75000"/>
                  </a:schemeClr>
                </a:solidFill>
              </a:defRPr>
            </a:lvl6pPr>
            <a:lvl7pPr marL="3656412"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572402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89"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482803"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5055"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0368"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2621"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297934"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0186"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89"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482803"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5055"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0368"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2621"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297934"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0186"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89"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482803"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5055"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0368"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2621"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297934"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0186"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373805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89"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482803"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5055"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0368"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2621"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297934"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0186"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89"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482803"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5055"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0368"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2621"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297934"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0186"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89"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482803"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5055"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0368"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2621"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297934"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0186"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3187761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153547"/>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9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59189"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522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143141" y="4667304"/>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2949"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914756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153548"/>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153547"/>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153547"/>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9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59189" y="4667305"/>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5425220"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143141" y="4667304"/>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9212949" y="4667304"/>
            <a:ext cx="2313805"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696887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886577"/>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886576"/>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42747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9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59189" y="1639790"/>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5425220"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3141" y="1639789"/>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9212949" y="1639789"/>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914162"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9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59189" y="3886577"/>
            <a:ext cx="914162"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5425220"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3141" y="3886576"/>
            <a:ext cx="914162"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9212949" y="3886576"/>
            <a:ext cx="2313805"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8691253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4776"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8168" y="1639790"/>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1485"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4776"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8168" y="3886577"/>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1485"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977199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2294776"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8168" y="1639790"/>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8001485" y="1639789"/>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886577"/>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2294776"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8168" y="3886577"/>
            <a:ext cx="15337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8001485" y="3886576"/>
            <a:ext cx="3557751"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583334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563817"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237"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7770"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59190"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131721" y="1639789"/>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3141"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167570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563817"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575237"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7770"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359190"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131721" y="1639789"/>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143141" y="3256993"/>
            <a:ext cx="3376058"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21304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0199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221284"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067"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024416"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2199"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7547"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5330"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
        <p:nvSpPr>
          <p:cNvPr id="10" name="Picture Placeholder 3"/>
          <p:cNvSpPr>
            <a:spLocks noGrp="1"/>
          </p:cNvSpPr>
          <p:nvPr>
            <p:ph type="pic" sz="quarter" idx="42"/>
          </p:nvPr>
        </p:nvSpPr>
        <p:spPr>
          <a:xfrm>
            <a:off x="9630680" y="1639789"/>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28463"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346858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221284"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719067"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024416"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522199"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7547" y="1639790"/>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325330"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9630680" y="1639789"/>
            <a:ext cx="1398896"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28463" y="3256993"/>
            <a:ext cx="2403330" cy="2403219"/>
          </a:xfrm>
        </p:spPr>
        <p:txBody>
          <a:bodyPr>
            <a:normAutofit/>
          </a:bodyPr>
          <a:lstStyle>
            <a:lvl1pPr marL="0" indent="0" algn="ctr">
              <a:lnSpc>
                <a:spcPct val="80000"/>
              </a:lnSpc>
              <a:buNone/>
              <a:defRPr sz="1999">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0550755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0284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916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8655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2442"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8222" y="0"/>
            <a:ext cx="3062442"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6444" y="0"/>
            <a:ext cx="3062442"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4666" y="0"/>
            <a:ext cx="3062442"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2442"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8222" y="3419856"/>
            <a:ext cx="3062442"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6444" y="3419856"/>
            <a:ext cx="3062442"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4666" y="3419856"/>
            <a:ext cx="3062442"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20205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0812" cy="2295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437003" y="0"/>
            <a:ext cx="2440812"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4007" y="0"/>
            <a:ext cx="2440812"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1010" y="0"/>
            <a:ext cx="2440812"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48013" y="0"/>
            <a:ext cx="2440812"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0812" cy="2295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437003" y="2281428"/>
            <a:ext cx="2440812"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4007" y="2281428"/>
            <a:ext cx="2440812"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1010" y="2281428"/>
            <a:ext cx="2440812"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48013" y="2281428"/>
            <a:ext cx="2440812"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0812"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46145" y="4562856"/>
            <a:ext cx="2440812"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83148" y="4562856"/>
            <a:ext cx="2440812"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20151" y="4562856"/>
            <a:ext cx="2440812"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48013" y="4562856"/>
            <a:ext cx="2440812"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506362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7723"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220" y="0"/>
            <a:ext cx="2047723"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6441" y="0"/>
            <a:ext cx="2047723"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4662" y="0"/>
            <a:ext cx="2047723"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1102" y="0"/>
            <a:ext cx="2047723"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2883" y="0"/>
            <a:ext cx="2047723"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7723"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220" y="1709928"/>
            <a:ext cx="2047723"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6441" y="1709928"/>
            <a:ext cx="2047723"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4662" y="1709928"/>
            <a:ext cx="2047723"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1102" y="1709928"/>
            <a:ext cx="2047723"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2883" y="1709928"/>
            <a:ext cx="2047723"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7723"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220" y="3419856"/>
            <a:ext cx="2047723"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6441" y="3419856"/>
            <a:ext cx="2047723"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4662" y="3419856"/>
            <a:ext cx="2047723"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1102" y="3419856"/>
            <a:ext cx="2047723"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2883" y="3419856"/>
            <a:ext cx="2047723"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7723"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220" y="5129784"/>
            <a:ext cx="2047723"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6441" y="5129784"/>
            <a:ext cx="2047723"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4662" y="5129784"/>
            <a:ext cx="2047723"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1102" y="5129784"/>
            <a:ext cx="2047723"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2883" y="5129784"/>
            <a:ext cx="2047723"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7358679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5074"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5986"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6898"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162"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3555074"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6195986"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8836898"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937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5074"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5986"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6898" y="1397000"/>
            <a:ext cx="2437765" cy="34074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162"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3555074"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6195986"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8836898" y="4980566"/>
            <a:ext cx="24377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44125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162" y="1452421"/>
            <a:ext cx="10360501"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6525099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0638"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7947114"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7233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0638"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7947114" y="4980566"/>
            <a:ext cx="3327549"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9660517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190399"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0490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162"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190399" y="4980566"/>
            <a:ext cx="5084265" cy="958851"/>
          </a:xfrm>
        </p:spPr>
        <p:txBody>
          <a:bodyPr>
            <a:noAutofit/>
          </a:bodyPr>
          <a:lstStyle>
            <a:lvl1pPr marL="0" indent="0">
              <a:buNone/>
              <a:defRPr sz="1400"/>
            </a:lvl1pPr>
            <a:lvl2pPr marL="152350" indent="-152350">
              <a:buFont typeface="Arial" panose="020B0604020202020204" pitchFamily="34" charset="0"/>
              <a:buChar char="•"/>
              <a:defRPr sz="1400"/>
            </a:lvl2pPr>
            <a:lvl3pPr marL="304701" indent="-152350">
              <a:defRPr sz="1400"/>
            </a:lvl3pPr>
            <a:lvl4pPr marL="533227" indent="-228525">
              <a:defRPr sz="1400"/>
            </a:lvl4pPr>
            <a:lvl5pPr marL="761752" indent="-2285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8677423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5074"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5986"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6898"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162"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4058"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3955"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3851"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9062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3555074"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5986"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6898" y="1397001"/>
            <a:ext cx="2437765" cy="1476165"/>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162"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4058"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3955"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3851" y="3055281"/>
            <a:ext cx="2440812"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22"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1402720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162"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4332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0638" y="1397000"/>
            <a:ext cx="3327549"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7114" y="1397000"/>
            <a:ext cx="3327549"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162"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3055281"/>
            <a:ext cx="3327549"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2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886302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162"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20885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0399" y="1397000"/>
            <a:ext cx="5084265"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162"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3055281"/>
            <a:ext cx="5082740" cy="298833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20"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91226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200"/>
              </a:spcBef>
              <a:buNone/>
              <a:defRPr sz="1600"/>
            </a:lvl1pPr>
            <a:lvl2pPr marL="228525" indent="-228525">
              <a:spcBef>
                <a:spcPts val="1200"/>
              </a:spcBef>
              <a:buFont typeface="Arial" panose="020B0604020202020204" pitchFamily="34" charset="0"/>
              <a:buChar char="•"/>
              <a:defRPr sz="1600"/>
            </a:lvl2pPr>
            <a:lvl3pPr marL="476096" indent="-247570">
              <a:spcBef>
                <a:spcPts val="1200"/>
              </a:spcBef>
              <a:buFont typeface="Open Sans Light" panose="020B0306030504020204" pitchFamily="34" charset="0"/>
              <a:buChar char="–"/>
              <a:defRPr sz="1600"/>
            </a:lvl3pPr>
            <a:lvl4pPr marL="685577" indent="-228525">
              <a:spcBef>
                <a:spcPts val="1200"/>
              </a:spcBef>
              <a:buFont typeface="Arial" panose="020B0604020202020204" pitchFamily="34" charset="0"/>
              <a:buChar char="•"/>
              <a:defRPr sz="1600"/>
            </a:lvl4pPr>
            <a:lvl5pPr marL="914103" indent="-228525">
              <a:spcBef>
                <a:spcPts val="1200"/>
              </a:spcBef>
              <a:buFont typeface="Open Sans Light" panose="020B0306030504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7356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3146" y="1397001"/>
            <a:ext cx="2437765" cy="1476165"/>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058" y="1397001"/>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4970" y="1397001"/>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5882" y="1397001"/>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146" y="4717008"/>
            <a:ext cx="2440812" cy="1326605"/>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3043"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2939"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2835"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913146" y="3057005"/>
            <a:ext cx="2437765" cy="1476165"/>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058" y="3057005"/>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4970" y="3057005"/>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5882" y="3057005"/>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0280295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3146" y="1397001"/>
            <a:ext cx="2437765" cy="1476165"/>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4058" y="1397001"/>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4970" y="1397001"/>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5882" y="1397001"/>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146" y="4717008"/>
            <a:ext cx="2440812" cy="1326605"/>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553043"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2939"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8832835" y="4717008"/>
            <a:ext cx="2440812" cy="1326605"/>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913146" y="3057005"/>
            <a:ext cx="2437765" cy="1476165"/>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554058" y="3057005"/>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4970" y="3057005"/>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5882" y="3057005"/>
            <a:ext cx="2437765" cy="1476165"/>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11212702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162"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914162" y="3060985"/>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0638" y="3060985"/>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7114" y="3060985"/>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41836271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162"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4430638"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7947114" y="4720990"/>
            <a:ext cx="3327549" cy="1370248"/>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914162" y="3060985"/>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0638" y="3060985"/>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7114" y="3060985"/>
            <a:ext cx="3327549"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8769743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5687" y="1397000"/>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1923" y="1397000"/>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162"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915687" y="3060985"/>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1923" y="3060985"/>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9838357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5687" y="1397000"/>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1923" y="1397000"/>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162"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6191923" y="4704406"/>
            <a:ext cx="5082740" cy="1339207"/>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915687" y="3060985"/>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1923" y="3060985"/>
            <a:ext cx="5084265" cy="1472184"/>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4893511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Four Bar">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2437765" cy="4266109"/>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6999"/>
            <a:ext cx="24377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6999"/>
            <a:ext cx="24377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6999"/>
            <a:ext cx="24377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4604359"/>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4604359"/>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4604359"/>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4604359"/>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563981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2437765" cy="4266109"/>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6999"/>
            <a:ext cx="24377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6999"/>
            <a:ext cx="24377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6999"/>
            <a:ext cx="24377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4604359"/>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4604359"/>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4604359"/>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4604359"/>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258346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3327549" cy="4266109"/>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6999"/>
            <a:ext cx="3327549"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6999"/>
            <a:ext cx="3327549"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4604359"/>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4604359"/>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4604359"/>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99341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3327549" cy="4266109"/>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6999"/>
            <a:ext cx="3327549"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6999"/>
            <a:ext cx="3327549"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4604359"/>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4604359"/>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4604359"/>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23733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162" y="1452421"/>
            <a:ext cx="10360501" cy="4627563"/>
          </a:xfrm>
        </p:spPr>
        <p:txBody>
          <a:bodyPr numCol="2" spcCol="274320">
            <a:normAutofit/>
          </a:bodyPr>
          <a:lstStyle>
            <a:lvl1pPr marL="0" indent="0">
              <a:spcBef>
                <a:spcPts val="1200"/>
              </a:spcBef>
              <a:buNone/>
              <a:defRPr sz="1600"/>
            </a:lvl1pPr>
            <a:lvl2pPr marL="228525" indent="-228525">
              <a:spcBef>
                <a:spcPts val="1200"/>
              </a:spcBef>
              <a:buFont typeface="Arial" panose="020B0604020202020204" pitchFamily="34" charset="0"/>
              <a:buChar char="•"/>
              <a:defRPr sz="1600"/>
            </a:lvl2pPr>
            <a:lvl3pPr marL="457052" indent="-228525">
              <a:spcBef>
                <a:spcPts val="1200"/>
              </a:spcBef>
              <a:buFont typeface="Open Sans Light" panose="020B0306030504020204" pitchFamily="34" charset="0"/>
              <a:buChar char="–"/>
              <a:defRPr sz="1600"/>
            </a:lvl3pPr>
            <a:lvl4pPr marL="685577" indent="-228525">
              <a:spcBef>
                <a:spcPts val="1200"/>
              </a:spcBef>
              <a:buFont typeface="Arial" panose="020B0604020202020204" pitchFamily="34" charset="0"/>
              <a:buChar char="•"/>
              <a:defRPr sz="1600"/>
            </a:lvl4pPr>
            <a:lvl5pPr marL="914103" indent="-228525">
              <a:spcBef>
                <a:spcPts val="1200"/>
              </a:spcBef>
              <a:buFont typeface="Open Sans Light" panose="020B0306030504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7567678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50842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6999"/>
            <a:ext cx="50842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4912135"/>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4912135"/>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7"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6189620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wo Bar">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50842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6999"/>
            <a:ext cx="5084265" cy="4266109"/>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4912135"/>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4912135"/>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040044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2644068"/>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7000"/>
            <a:ext cx="24377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7000"/>
            <a:ext cx="24377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7000"/>
            <a:ext cx="24377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2982318"/>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2982318"/>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2982318"/>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2982318"/>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914162" y="4212305"/>
            <a:ext cx="2440812" cy="1713558"/>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3554058"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6193955"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8833851"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70915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2644068"/>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555074" y="1397000"/>
            <a:ext cx="24377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5986" y="1397000"/>
            <a:ext cx="24377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6898" y="1397000"/>
            <a:ext cx="24377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162" y="2982318"/>
            <a:ext cx="2440812"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554058" y="2982318"/>
            <a:ext cx="2440812" cy="1058751"/>
          </a:xfrm>
          <a:solidFill>
            <a:schemeClr val="accent3">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193955" y="2982318"/>
            <a:ext cx="2440812" cy="1058751"/>
          </a:xfrm>
          <a:solidFill>
            <a:schemeClr val="accent5">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8833851" y="2982318"/>
            <a:ext cx="2440812"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914162" y="4212305"/>
            <a:ext cx="2440812" cy="1713558"/>
          </a:xfrm>
        </p:spPr>
        <p:txBody>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3554058"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6193955"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8833851" y="4212305"/>
            <a:ext cx="2440812" cy="1713558"/>
          </a:xfrm>
        </p:spPr>
        <p:txBody>
          <a:bodyPr>
            <a:normAutofit/>
          </a:bodyPr>
          <a:lstStyle>
            <a:lvl1pPr marL="0" indent="0">
              <a:buNone/>
              <a:defRPr sz="1400"/>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27"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9291307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2644068"/>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2982318"/>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2982318"/>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2982318"/>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914162"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430638"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7947114"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24"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2138109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2644068"/>
          </a:xfrm>
          <a:solidFill>
            <a:schemeClr val="bg1">
              <a:lumMod val="90000"/>
              <a:lumOff val="1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0638" y="1397000"/>
            <a:ext cx="3327549"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7114" y="1397000"/>
            <a:ext cx="3327549"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162" y="2982318"/>
            <a:ext cx="3327549" cy="1058751"/>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0638" y="2982318"/>
            <a:ext cx="3327549" cy="1058751"/>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7947114" y="2982318"/>
            <a:ext cx="3327549" cy="1058751"/>
          </a:xfrm>
          <a:solidFill>
            <a:schemeClr val="bg2">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914162"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430638"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7947114" y="4212305"/>
            <a:ext cx="3327549" cy="1750692"/>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90616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7000"/>
            <a:ext cx="50842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3290094"/>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3290094"/>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914162"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6191923"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9846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0399" y="1397000"/>
            <a:ext cx="5084265" cy="2644068"/>
          </a:xfr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162" y="3290094"/>
            <a:ext cx="5082740" cy="750975"/>
          </a:xfrm>
          <a:solidFill>
            <a:schemeClr val="accent1">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191923" y="3290094"/>
            <a:ext cx="5082740" cy="750975"/>
          </a:xfrm>
          <a:solidFill>
            <a:schemeClr val="accent4">
              <a:alpha val="80000"/>
            </a:schemeClr>
          </a:solidFill>
        </p:spPr>
        <p:txBody>
          <a:bodyPr lIns="182880" tIns="91440" rIns="182880" bIns="91440" anchor="b" anchorCtr="0">
            <a:spAutoFit/>
          </a:bodyPr>
          <a:lstStyle>
            <a:lvl1pPr marL="0" indent="0">
              <a:buNone/>
              <a:defRPr sz="1999">
                <a:solidFill>
                  <a:srgbClr val="FFFFFF"/>
                </a:solidFill>
              </a:defRPr>
            </a:lvl1pPr>
            <a:lvl2pPr marL="0" indent="0">
              <a:buFont typeface="Arial" panose="020B0604020202020204" pitchFamily="34" charset="0"/>
              <a:buNone/>
              <a:defRPr sz="1400">
                <a:solidFill>
                  <a:srgbClr val="FFFFFF"/>
                </a:solidFill>
              </a:defRPr>
            </a:lvl2pPr>
            <a:lvl3pPr marL="342797" indent="-171399">
              <a:defRPr sz="1400">
                <a:solidFill>
                  <a:srgbClr val="FFFFFF"/>
                </a:solidFill>
              </a:defRPr>
            </a:lvl3pPr>
            <a:lvl4pPr marL="514196" indent="-171399">
              <a:defRPr sz="1400">
                <a:solidFill>
                  <a:srgbClr val="FFFFFF"/>
                </a:solidFill>
              </a:defRPr>
            </a:lvl4pPr>
            <a:lvl5pPr marL="742727" indent="-228531">
              <a:defRPr sz="1400">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914162"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6191923" y="4212305"/>
            <a:ext cx="5082740" cy="1703066"/>
          </a:xfrm>
        </p:spPr>
        <p:txBody>
          <a:bodyPr/>
          <a:lstStyle>
            <a:lvl1pPr marL="0" indent="0">
              <a:buNone/>
              <a:defRPr sz="2099"/>
            </a:lvl1pPr>
            <a:lvl2pPr marL="171399" indent="-171399">
              <a:buFont typeface="Arial" panose="020B0604020202020204" pitchFamily="34" charset="0"/>
              <a:buChar char="•"/>
              <a:defRPr sz="1400"/>
            </a:lvl2pPr>
            <a:lvl3pPr marL="342797" indent="-171399">
              <a:defRPr sz="1400"/>
            </a:lvl3pPr>
            <a:lvl4pPr marL="514196" indent="-171399">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23"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22533956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12 team">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89"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482803"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5055"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0368"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2621"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297934"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0186"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89"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482803"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5055"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0368"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2621"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297934"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0186"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89"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482803"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5055"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0368"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2621"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297934"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0186"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8950921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2"/>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637489"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482803"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545055"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0368"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2621"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297934" y="1639790"/>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360186" y="1639789"/>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237"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637489"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482803"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545055"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0368"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2621"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297934" y="3153548"/>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360186" y="3153547"/>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237"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637489"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482803"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545055"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0368"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2621"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297934" y="4667305"/>
            <a:ext cx="914162"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360186" y="4667304"/>
            <a:ext cx="1378869"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196" indent="-171399">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799" baseline="0"/>
            </a:lvl1pPr>
          </a:lstStyle>
          <a:p>
            <a:pPr lvl="0"/>
            <a:r>
              <a:rPr lang="en-US"/>
              <a:t>Click here to edit subtitle</a:t>
            </a:r>
          </a:p>
        </p:txBody>
      </p:sp>
    </p:spTree>
    <p:extLst>
      <p:ext uri="{BB962C8B-B14F-4D97-AF65-F5344CB8AC3E}">
        <p14:creationId xmlns:p14="http://schemas.microsoft.com/office/powerpoint/2010/main" val="3153523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0.xml"/><Relationship Id="rId21" Type="http://schemas.openxmlformats.org/officeDocument/2006/relationships/slideLayout" Target="../slideLayouts/slideLayout25.xml"/><Relationship Id="rId42" Type="http://schemas.openxmlformats.org/officeDocument/2006/relationships/slideLayout" Target="../slideLayouts/slideLayout46.xml"/><Relationship Id="rId47" Type="http://schemas.openxmlformats.org/officeDocument/2006/relationships/slideLayout" Target="../slideLayouts/slideLayout51.xml"/><Relationship Id="rId63" Type="http://schemas.openxmlformats.org/officeDocument/2006/relationships/slideLayout" Target="../slideLayouts/slideLayout67.xml"/><Relationship Id="rId68" Type="http://schemas.openxmlformats.org/officeDocument/2006/relationships/slideLayout" Target="../slideLayouts/slideLayout72.xml"/><Relationship Id="rId84" Type="http://schemas.openxmlformats.org/officeDocument/2006/relationships/slideLayout" Target="../slideLayouts/slideLayout88.xml"/><Relationship Id="rId89" Type="http://schemas.openxmlformats.org/officeDocument/2006/relationships/slideLayout" Target="../slideLayouts/slideLayout93.xml"/><Relationship Id="rId7" Type="http://schemas.openxmlformats.org/officeDocument/2006/relationships/slideLayout" Target="../slideLayouts/slideLayout11.xml"/><Relationship Id="rId71" Type="http://schemas.openxmlformats.org/officeDocument/2006/relationships/slideLayout" Target="../slideLayouts/slideLayout75.xml"/><Relationship Id="rId92" Type="http://schemas.openxmlformats.org/officeDocument/2006/relationships/slideLayout" Target="../slideLayouts/slideLayout96.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9" Type="http://schemas.openxmlformats.org/officeDocument/2006/relationships/slideLayout" Target="../slideLayouts/slideLayout33.xml"/><Relationship Id="rId107" Type="http://schemas.openxmlformats.org/officeDocument/2006/relationships/theme" Target="../theme/theme2.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slideLayout" Target="../slideLayouts/slideLayout44.xml"/><Relationship Id="rId45" Type="http://schemas.openxmlformats.org/officeDocument/2006/relationships/slideLayout" Target="../slideLayouts/slideLayout49.xml"/><Relationship Id="rId53" Type="http://schemas.openxmlformats.org/officeDocument/2006/relationships/slideLayout" Target="../slideLayouts/slideLayout57.xml"/><Relationship Id="rId58" Type="http://schemas.openxmlformats.org/officeDocument/2006/relationships/slideLayout" Target="../slideLayouts/slideLayout62.xml"/><Relationship Id="rId66" Type="http://schemas.openxmlformats.org/officeDocument/2006/relationships/slideLayout" Target="../slideLayouts/slideLayout70.xml"/><Relationship Id="rId74" Type="http://schemas.openxmlformats.org/officeDocument/2006/relationships/slideLayout" Target="../slideLayouts/slideLayout78.xml"/><Relationship Id="rId79" Type="http://schemas.openxmlformats.org/officeDocument/2006/relationships/slideLayout" Target="../slideLayouts/slideLayout83.xml"/><Relationship Id="rId87" Type="http://schemas.openxmlformats.org/officeDocument/2006/relationships/slideLayout" Target="../slideLayouts/slideLayout91.xml"/><Relationship Id="rId102" Type="http://schemas.openxmlformats.org/officeDocument/2006/relationships/slideLayout" Target="../slideLayouts/slideLayout106.xml"/><Relationship Id="rId5" Type="http://schemas.openxmlformats.org/officeDocument/2006/relationships/slideLayout" Target="../slideLayouts/slideLayout9.xml"/><Relationship Id="rId61" Type="http://schemas.openxmlformats.org/officeDocument/2006/relationships/slideLayout" Target="../slideLayouts/slideLayout65.xml"/><Relationship Id="rId82" Type="http://schemas.openxmlformats.org/officeDocument/2006/relationships/slideLayout" Target="../slideLayouts/slideLayout86.xml"/><Relationship Id="rId90" Type="http://schemas.openxmlformats.org/officeDocument/2006/relationships/slideLayout" Target="../slideLayouts/slideLayout94.xml"/><Relationship Id="rId95" Type="http://schemas.openxmlformats.org/officeDocument/2006/relationships/slideLayout" Target="../slideLayouts/slideLayout99.xml"/><Relationship Id="rId19" Type="http://schemas.openxmlformats.org/officeDocument/2006/relationships/slideLayout" Target="../slideLayouts/slideLayout2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43" Type="http://schemas.openxmlformats.org/officeDocument/2006/relationships/slideLayout" Target="../slideLayouts/slideLayout47.xml"/><Relationship Id="rId48" Type="http://schemas.openxmlformats.org/officeDocument/2006/relationships/slideLayout" Target="../slideLayouts/slideLayout52.xml"/><Relationship Id="rId56" Type="http://schemas.openxmlformats.org/officeDocument/2006/relationships/slideLayout" Target="../slideLayouts/slideLayout60.xml"/><Relationship Id="rId64" Type="http://schemas.openxmlformats.org/officeDocument/2006/relationships/slideLayout" Target="../slideLayouts/slideLayout68.xml"/><Relationship Id="rId69" Type="http://schemas.openxmlformats.org/officeDocument/2006/relationships/slideLayout" Target="../slideLayouts/slideLayout73.xml"/><Relationship Id="rId77" Type="http://schemas.openxmlformats.org/officeDocument/2006/relationships/slideLayout" Target="../slideLayouts/slideLayout81.xml"/><Relationship Id="rId100" Type="http://schemas.openxmlformats.org/officeDocument/2006/relationships/slideLayout" Target="../slideLayouts/slideLayout104.xml"/><Relationship Id="rId105" Type="http://schemas.openxmlformats.org/officeDocument/2006/relationships/slideLayout" Target="../slideLayouts/slideLayout109.xml"/><Relationship Id="rId8" Type="http://schemas.openxmlformats.org/officeDocument/2006/relationships/slideLayout" Target="../slideLayouts/slideLayout12.xml"/><Relationship Id="rId51" Type="http://schemas.openxmlformats.org/officeDocument/2006/relationships/slideLayout" Target="../slideLayouts/slideLayout55.xml"/><Relationship Id="rId72" Type="http://schemas.openxmlformats.org/officeDocument/2006/relationships/slideLayout" Target="../slideLayouts/slideLayout76.xml"/><Relationship Id="rId80" Type="http://schemas.openxmlformats.org/officeDocument/2006/relationships/slideLayout" Target="../slideLayouts/slideLayout84.xml"/><Relationship Id="rId85" Type="http://schemas.openxmlformats.org/officeDocument/2006/relationships/slideLayout" Target="../slideLayouts/slideLayout89.xml"/><Relationship Id="rId93" Type="http://schemas.openxmlformats.org/officeDocument/2006/relationships/slideLayout" Target="../slideLayouts/slideLayout97.xml"/><Relationship Id="rId98" Type="http://schemas.openxmlformats.org/officeDocument/2006/relationships/slideLayout" Target="../slideLayouts/slideLayout102.xml"/><Relationship Id="rId3" Type="http://schemas.openxmlformats.org/officeDocument/2006/relationships/slideLayout" Target="../slideLayouts/slideLayout7.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46" Type="http://schemas.openxmlformats.org/officeDocument/2006/relationships/slideLayout" Target="../slideLayouts/slideLayout50.xml"/><Relationship Id="rId59" Type="http://schemas.openxmlformats.org/officeDocument/2006/relationships/slideLayout" Target="../slideLayouts/slideLayout63.xml"/><Relationship Id="rId67" Type="http://schemas.openxmlformats.org/officeDocument/2006/relationships/slideLayout" Target="../slideLayouts/slideLayout71.xml"/><Relationship Id="rId103" Type="http://schemas.openxmlformats.org/officeDocument/2006/relationships/slideLayout" Target="../slideLayouts/slideLayout107.xml"/><Relationship Id="rId20" Type="http://schemas.openxmlformats.org/officeDocument/2006/relationships/slideLayout" Target="../slideLayouts/slideLayout24.xml"/><Relationship Id="rId41" Type="http://schemas.openxmlformats.org/officeDocument/2006/relationships/slideLayout" Target="../slideLayouts/slideLayout45.xml"/><Relationship Id="rId54" Type="http://schemas.openxmlformats.org/officeDocument/2006/relationships/slideLayout" Target="../slideLayouts/slideLayout58.xml"/><Relationship Id="rId62" Type="http://schemas.openxmlformats.org/officeDocument/2006/relationships/slideLayout" Target="../slideLayouts/slideLayout66.xml"/><Relationship Id="rId70" Type="http://schemas.openxmlformats.org/officeDocument/2006/relationships/slideLayout" Target="../slideLayouts/slideLayout74.xml"/><Relationship Id="rId75" Type="http://schemas.openxmlformats.org/officeDocument/2006/relationships/slideLayout" Target="../slideLayouts/slideLayout79.xml"/><Relationship Id="rId83" Type="http://schemas.openxmlformats.org/officeDocument/2006/relationships/slideLayout" Target="../slideLayouts/slideLayout87.xml"/><Relationship Id="rId88" Type="http://schemas.openxmlformats.org/officeDocument/2006/relationships/slideLayout" Target="../slideLayouts/slideLayout92.xml"/><Relationship Id="rId91" Type="http://schemas.openxmlformats.org/officeDocument/2006/relationships/slideLayout" Target="../slideLayouts/slideLayout95.xml"/><Relationship Id="rId96" Type="http://schemas.openxmlformats.org/officeDocument/2006/relationships/slideLayout" Target="../slideLayouts/slideLayout10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49" Type="http://schemas.openxmlformats.org/officeDocument/2006/relationships/slideLayout" Target="../slideLayouts/slideLayout53.xml"/><Relationship Id="rId57" Type="http://schemas.openxmlformats.org/officeDocument/2006/relationships/slideLayout" Target="../slideLayouts/slideLayout61.xml"/><Relationship Id="rId106" Type="http://schemas.openxmlformats.org/officeDocument/2006/relationships/slideLayout" Target="../slideLayouts/slideLayout110.xml"/><Relationship Id="rId10" Type="http://schemas.openxmlformats.org/officeDocument/2006/relationships/slideLayout" Target="../slideLayouts/slideLayout14.xml"/><Relationship Id="rId31" Type="http://schemas.openxmlformats.org/officeDocument/2006/relationships/slideLayout" Target="../slideLayouts/slideLayout35.xml"/><Relationship Id="rId44" Type="http://schemas.openxmlformats.org/officeDocument/2006/relationships/slideLayout" Target="../slideLayouts/slideLayout48.xml"/><Relationship Id="rId52" Type="http://schemas.openxmlformats.org/officeDocument/2006/relationships/slideLayout" Target="../slideLayouts/slideLayout56.xml"/><Relationship Id="rId60" Type="http://schemas.openxmlformats.org/officeDocument/2006/relationships/slideLayout" Target="../slideLayouts/slideLayout64.xml"/><Relationship Id="rId65" Type="http://schemas.openxmlformats.org/officeDocument/2006/relationships/slideLayout" Target="../slideLayouts/slideLayout69.xml"/><Relationship Id="rId73" Type="http://schemas.openxmlformats.org/officeDocument/2006/relationships/slideLayout" Target="../slideLayouts/slideLayout77.xml"/><Relationship Id="rId78" Type="http://schemas.openxmlformats.org/officeDocument/2006/relationships/slideLayout" Target="../slideLayouts/slideLayout82.xml"/><Relationship Id="rId81" Type="http://schemas.openxmlformats.org/officeDocument/2006/relationships/slideLayout" Target="../slideLayouts/slideLayout85.xml"/><Relationship Id="rId86" Type="http://schemas.openxmlformats.org/officeDocument/2006/relationships/slideLayout" Target="../slideLayouts/slideLayout90.xml"/><Relationship Id="rId94" Type="http://schemas.openxmlformats.org/officeDocument/2006/relationships/slideLayout" Target="../slideLayouts/slideLayout98.xml"/><Relationship Id="rId99" Type="http://schemas.openxmlformats.org/officeDocument/2006/relationships/slideLayout" Target="../slideLayouts/slideLayout103.xml"/><Relationship Id="rId101" Type="http://schemas.openxmlformats.org/officeDocument/2006/relationships/slideLayout" Target="../slideLayouts/slideLayout10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9" Type="http://schemas.openxmlformats.org/officeDocument/2006/relationships/slideLayout" Target="../slideLayouts/slideLayout43.xml"/><Relationship Id="rId34" Type="http://schemas.openxmlformats.org/officeDocument/2006/relationships/slideLayout" Target="../slideLayouts/slideLayout38.xml"/><Relationship Id="rId50" Type="http://schemas.openxmlformats.org/officeDocument/2006/relationships/slideLayout" Target="../slideLayouts/slideLayout54.xml"/><Relationship Id="rId55" Type="http://schemas.openxmlformats.org/officeDocument/2006/relationships/slideLayout" Target="../slideLayouts/slideLayout59.xml"/><Relationship Id="rId76" Type="http://schemas.openxmlformats.org/officeDocument/2006/relationships/slideLayout" Target="../slideLayouts/slideLayout80.xml"/><Relationship Id="rId97" Type="http://schemas.openxmlformats.org/officeDocument/2006/relationships/slideLayout" Target="../slideLayouts/slideLayout101.xml"/><Relationship Id="rId10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629" y="1566769"/>
            <a:ext cx="10969943" cy="936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Copy on two line</a:t>
            </a:r>
            <a:br>
              <a:rPr lang="en-GB"/>
            </a:br>
            <a:r>
              <a:rPr lang="en-GB"/>
              <a:t>Click to edit Master title style</a:t>
            </a:r>
            <a:endParaRPr lang="en-US"/>
          </a:p>
        </p:txBody>
      </p:sp>
      <p:sp>
        <p:nvSpPr>
          <p:cNvPr id="1027" name="Rectangle 3"/>
          <p:cNvSpPr>
            <a:spLocks noGrp="1" noChangeArrowheads="1"/>
          </p:cNvSpPr>
          <p:nvPr>
            <p:ph type="body" idx="1"/>
          </p:nvPr>
        </p:nvSpPr>
        <p:spPr bwMode="auto">
          <a:xfrm>
            <a:off x="594629" y="2719293"/>
            <a:ext cx="10969943" cy="2367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sldNum" sz="quarter" idx="4"/>
          </p:nvPr>
        </p:nvSpPr>
        <p:spPr bwMode="auto">
          <a:xfrm>
            <a:off x="11276783" y="6269043"/>
            <a:ext cx="306836" cy="1384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900">
                <a:solidFill>
                  <a:srgbClr val="FF0000"/>
                </a:solidFill>
              </a:defRPr>
            </a:lvl1pPr>
          </a:lstStyle>
          <a:p>
            <a:pPr>
              <a:defRPr/>
            </a:pPr>
            <a:fld id="{974E3DFF-08E5-4388-9B09-59F0BF92291A}" type="slidenum">
              <a:rPr lang="en-US" smtClean="0"/>
              <a:pPr>
                <a:defRPr/>
              </a:pPr>
              <a:t>‹#›</a:t>
            </a:fld>
            <a:endParaRPr lang="en-US"/>
          </a:p>
        </p:txBody>
      </p:sp>
      <p:pic>
        <p:nvPicPr>
          <p:cNvPr id="6" name="Picture 5" descr="7328-Get-Ready-Lockup.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95860" y="434826"/>
            <a:ext cx="3071791" cy="326208"/>
          </a:xfrm>
          <a:prstGeom prst="rect">
            <a:avLst/>
          </a:prstGeom>
        </p:spPr>
      </p:pic>
    </p:spTree>
  </p:cSld>
  <p:clrMap bg1="lt1" tx1="dk1" bg2="lt2" tx2="dk2" accent1="accent1" accent2="accent2" accent3="accent3" accent4="accent4" accent5="accent5" accent6="accent6" hlink="hlink" folHlink="folHlink"/>
  <p:sldLayoutIdLst>
    <p:sldLayoutId id="2147483924" r:id="rId1"/>
    <p:sldLayoutId id="2147483925" r:id="rId2"/>
    <p:sldLayoutId id="2147483928" r:id="rId3"/>
    <p:sldLayoutId id="2147484036" r:id="rId4"/>
  </p:sldLayoutIdLst>
  <p:transition>
    <p:fade/>
  </p:transition>
  <p:hf hdr="0" dt="0"/>
  <p:txStyles>
    <p:titleStyle>
      <a:lvl1pPr algn="l" rtl="0" eaLnBrk="1" fontAlgn="base" hangingPunct="1">
        <a:lnSpc>
          <a:spcPts val="4000"/>
        </a:lnSpc>
        <a:spcBef>
          <a:spcPct val="0"/>
        </a:spcBef>
        <a:spcAft>
          <a:spcPts val="800"/>
        </a:spcAft>
        <a:defRPr sz="2400">
          <a:solidFill>
            <a:srgbClr val="053361"/>
          </a:solidFill>
          <a:latin typeface="Helvetica Neue 55"/>
          <a:ea typeface="+mj-ea"/>
          <a:cs typeface="Helvetica Neue 55"/>
        </a:defRPr>
      </a:lvl1pPr>
      <a:lvl2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2pPr>
      <a:lvl3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3pPr>
      <a:lvl4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4pPr>
      <a:lvl5pPr algn="l" rtl="0" eaLnBrk="1" fontAlgn="base" hangingPunct="1">
        <a:lnSpc>
          <a:spcPts val="3200"/>
        </a:lnSpc>
        <a:spcBef>
          <a:spcPct val="0"/>
        </a:spcBef>
        <a:spcAft>
          <a:spcPct val="0"/>
        </a:spcAft>
        <a:defRPr sz="2600">
          <a:solidFill>
            <a:schemeClr val="tx2"/>
          </a:solidFill>
          <a:latin typeface="Arial" charset="0"/>
          <a:ea typeface="Geneva" charset="0"/>
          <a:cs typeface="Geneva" charset="0"/>
        </a:defRPr>
      </a:lvl5pPr>
      <a:lvl6pPr marL="4572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6pPr>
      <a:lvl7pPr marL="9144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7pPr>
      <a:lvl8pPr marL="13716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8pPr>
      <a:lvl9pPr marL="1828800" algn="l" rtl="0" eaLnBrk="1" fontAlgn="base" hangingPunct="1">
        <a:lnSpc>
          <a:spcPts val="2700"/>
        </a:lnSpc>
        <a:spcBef>
          <a:spcPct val="0"/>
        </a:spcBef>
        <a:spcAft>
          <a:spcPct val="0"/>
        </a:spcAft>
        <a:defRPr sz="2600">
          <a:solidFill>
            <a:schemeClr val="tx2"/>
          </a:solidFill>
          <a:latin typeface="Arial" charset="0"/>
          <a:ea typeface="Geneva" charset="0"/>
          <a:cs typeface="Arial" charset="0"/>
        </a:defRPr>
      </a:lvl9pPr>
    </p:titleStyle>
    <p:bodyStyle>
      <a:lvl1pPr marL="270000" indent="-270000" algn="l" rtl="0" eaLnBrk="1" fontAlgn="base" hangingPunct="1">
        <a:lnSpc>
          <a:spcPts val="2200"/>
        </a:lnSpc>
        <a:spcBef>
          <a:spcPct val="0"/>
        </a:spcBef>
        <a:spcAft>
          <a:spcPts val="800"/>
        </a:spcAft>
        <a:buClr>
          <a:srgbClr val="053361"/>
        </a:buClr>
        <a:buFont typeface="Arial" panose="020B0604020202020204" pitchFamily="34" charset="0"/>
        <a:buChar char="•"/>
        <a:defRPr sz="1800">
          <a:solidFill>
            <a:srgbClr val="053361"/>
          </a:solidFill>
          <a:latin typeface="Helvetica Neue 55"/>
          <a:ea typeface="+mn-ea"/>
          <a:cs typeface="Helvetica Neue 55"/>
        </a:defRPr>
      </a:lvl1pPr>
      <a:lvl2pPr marL="540000" indent="-270000" algn="l" rtl="0" eaLnBrk="1" fontAlgn="base" hangingPunct="1">
        <a:lnSpc>
          <a:spcPts val="2200"/>
        </a:lnSpc>
        <a:spcBef>
          <a:spcPct val="0"/>
        </a:spcBef>
        <a:spcAft>
          <a:spcPts val="800"/>
        </a:spcAft>
        <a:buClr>
          <a:srgbClr val="053361"/>
        </a:buClr>
        <a:buChar char="•"/>
        <a:defRPr sz="1800">
          <a:solidFill>
            <a:srgbClr val="053361"/>
          </a:solidFill>
          <a:latin typeface="Helvetica Neue 55"/>
          <a:ea typeface="Geneva" charset="0"/>
          <a:cs typeface="Helvetica Neue 55"/>
        </a:defRPr>
      </a:lvl2pPr>
      <a:lvl3pPr marL="810000" indent="-270000" algn="l" rtl="0" eaLnBrk="1" fontAlgn="base" hangingPunct="1">
        <a:lnSpc>
          <a:spcPts val="2200"/>
        </a:lnSpc>
        <a:spcBef>
          <a:spcPct val="0"/>
        </a:spcBef>
        <a:spcAft>
          <a:spcPts val="800"/>
        </a:spcAft>
        <a:buClr>
          <a:srgbClr val="053361"/>
        </a:buClr>
        <a:buChar char="•"/>
        <a:defRPr sz="1800">
          <a:solidFill>
            <a:srgbClr val="053361"/>
          </a:solidFill>
          <a:latin typeface="Helvetica Neue 55"/>
          <a:ea typeface="Arial" charset="0"/>
          <a:cs typeface="Helvetica Neue 55"/>
        </a:defRPr>
      </a:lvl3pPr>
      <a:lvl4pPr marL="1080000" indent="-270000" algn="l" rtl="0" eaLnBrk="1" fontAlgn="base" hangingPunct="1">
        <a:lnSpc>
          <a:spcPts val="2200"/>
        </a:lnSpc>
        <a:spcBef>
          <a:spcPct val="0"/>
        </a:spcBef>
        <a:spcAft>
          <a:spcPts val="800"/>
        </a:spcAft>
        <a:buClr>
          <a:srgbClr val="053361"/>
        </a:buClr>
        <a:buChar char="•"/>
        <a:defRPr sz="1800">
          <a:solidFill>
            <a:srgbClr val="053361"/>
          </a:solidFill>
          <a:latin typeface="Helvetica Neue 55"/>
          <a:ea typeface="Arial" charset="0"/>
          <a:cs typeface="Helvetica Neue 55"/>
        </a:defRPr>
      </a:lvl4pPr>
      <a:lvl5pPr marL="1365750" indent="-285750" algn="l" rtl="0" eaLnBrk="1" fontAlgn="base" hangingPunct="1">
        <a:lnSpc>
          <a:spcPts val="2200"/>
        </a:lnSpc>
        <a:spcBef>
          <a:spcPct val="0"/>
        </a:spcBef>
        <a:spcAft>
          <a:spcPts val="800"/>
        </a:spcAft>
        <a:buClr>
          <a:srgbClr val="053361"/>
        </a:buClr>
        <a:buFont typeface="Arial" panose="020B0604020202020204" pitchFamily="34" charset="0"/>
        <a:buChar char="•"/>
        <a:defRPr sz="1800">
          <a:solidFill>
            <a:srgbClr val="053361"/>
          </a:solidFill>
          <a:latin typeface="Helvetica Neue 55"/>
          <a:ea typeface="Arial" charset="0"/>
          <a:cs typeface="Helvetica Neue 55"/>
        </a:defRPr>
      </a:lvl5pPr>
      <a:lvl6pPr marL="18923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6pPr>
      <a:lvl7pPr marL="23495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7pPr>
      <a:lvl8pPr marL="28067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8pPr>
      <a:lvl9pPr marL="3263900" indent="-381000" algn="l" rtl="0" eaLnBrk="1" fontAlgn="base" hangingPunct="1">
        <a:spcBef>
          <a:spcPct val="0"/>
        </a:spcBef>
        <a:spcAft>
          <a:spcPct val="40000"/>
        </a:spcAft>
        <a:buFont typeface="Arial" charset="0"/>
        <a:buChar char="–"/>
        <a:defRPr sz="1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279962"/>
            <a:ext cx="10360501"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914162" y="1219201"/>
            <a:ext cx="10360501"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1626463" y="6301914"/>
            <a:ext cx="139388" cy="328295"/>
          </a:xfrm>
          <a:prstGeom prst="rect">
            <a:avLst/>
          </a:prstGeom>
        </p:spPr>
        <p:txBody>
          <a:bodyPr vert="horz" wrap="none" lIns="121888" tIns="60944" rIns="121888" bIns="60944"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pPr algn="ctr"/>
              <a:t>‹#›</a:t>
            </a:fld>
            <a:endParaRPr lang="en-US" sz="1200"/>
          </a:p>
        </p:txBody>
      </p:sp>
      <p:sp>
        <p:nvSpPr>
          <p:cNvPr id="10" name="Oval 9"/>
          <p:cNvSpPr/>
          <p:nvPr/>
        </p:nvSpPr>
        <p:spPr>
          <a:xfrm>
            <a:off x="11529601" y="6299470"/>
            <a:ext cx="333113"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945289245"/>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 id="2147483948" r:id="rId19"/>
    <p:sldLayoutId id="2147483949" r:id="rId20"/>
    <p:sldLayoutId id="2147483950" r:id="rId21"/>
    <p:sldLayoutId id="2147483951" r:id="rId22"/>
    <p:sldLayoutId id="2147483952" r:id="rId23"/>
    <p:sldLayoutId id="2147483953" r:id="rId24"/>
    <p:sldLayoutId id="2147483954" r:id="rId25"/>
    <p:sldLayoutId id="2147483955" r:id="rId26"/>
    <p:sldLayoutId id="2147483956" r:id="rId27"/>
    <p:sldLayoutId id="2147483957" r:id="rId28"/>
    <p:sldLayoutId id="2147483958" r:id="rId29"/>
    <p:sldLayoutId id="2147483959" r:id="rId30"/>
    <p:sldLayoutId id="2147483960" r:id="rId31"/>
    <p:sldLayoutId id="2147483961" r:id="rId32"/>
    <p:sldLayoutId id="2147483962" r:id="rId33"/>
    <p:sldLayoutId id="2147483963" r:id="rId34"/>
    <p:sldLayoutId id="2147483964" r:id="rId35"/>
    <p:sldLayoutId id="2147483965" r:id="rId36"/>
    <p:sldLayoutId id="2147483966" r:id="rId37"/>
    <p:sldLayoutId id="2147483967" r:id="rId38"/>
    <p:sldLayoutId id="2147483968" r:id="rId39"/>
    <p:sldLayoutId id="2147483969" r:id="rId40"/>
    <p:sldLayoutId id="2147483970" r:id="rId41"/>
    <p:sldLayoutId id="2147483971" r:id="rId42"/>
    <p:sldLayoutId id="2147483972" r:id="rId43"/>
    <p:sldLayoutId id="2147483973" r:id="rId44"/>
    <p:sldLayoutId id="2147483974" r:id="rId45"/>
    <p:sldLayoutId id="2147483975" r:id="rId46"/>
    <p:sldLayoutId id="2147483976" r:id="rId47"/>
    <p:sldLayoutId id="2147483977" r:id="rId48"/>
    <p:sldLayoutId id="2147483978" r:id="rId49"/>
    <p:sldLayoutId id="2147483979" r:id="rId50"/>
    <p:sldLayoutId id="2147483980" r:id="rId51"/>
    <p:sldLayoutId id="2147483981" r:id="rId52"/>
    <p:sldLayoutId id="2147483982" r:id="rId53"/>
    <p:sldLayoutId id="2147483983" r:id="rId54"/>
    <p:sldLayoutId id="2147483984" r:id="rId55"/>
    <p:sldLayoutId id="2147483985" r:id="rId56"/>
    <p:sldLayoutId id="2147483986" r:id="rId57"/>
    <p:sldLayoutId id="2147483987" r:id="rId58"/>
    <p:sldLayoutId id="2147483988" r:id="rId59"/>
    <p:sldLayoutId id="2147483989" r:id="rId60"/>
    <p:sldLayoutId id="2147483990" r:id="rId61"/>
    <p:sldLayoutId id="2147483991" r:id="rId62"/>
    <p:sldLayoutId id="2147483992" r:id="rId63"/>
    <p:sldLayoutId id="2147483993" r:id="rId64"/>
    <p:sldLayoutId id="2147483994" r:id="rId65"/>
    <p:sldLayoutId id="2147483995" r:id="rId66"/>
    <p:sldLayoutId id="2147483996" r:id="rId67"/>
    <p:sldLayoutId id="2147483997" r:id="rId68"/>
    <p:sldLayoutId id="2147483998" r:id="rId69"/>
    <p:sldLayoutId id="2147483999" r:id="rId70"/>
    <p:sldLayoutId id="2147484000" r:id="rId71"/>
    <p:sldLayoutId id="2147484001" r:id="rId72"/>
    <p:sldLayoutId id="2147484002" r:id="rId73"/>
    <p:sldLayoutId id="2147484003" r:id="rId74"/>
    <p:sldLayoutId id="2147484004" r:id="rId75"/>
    <p:sldLayoutId id="2147484005" r:id="rId76"/>
    <p:sldLayoutId id="2147484006" r:id="rId77"/>
    <p:sldLayoutId id="2147484007" r:id="rId78"/>
    <p:sldLayoutId id="2147484008" r:id="rId79"/>
    <p:sldLayoutId id="2147484009" r:id="rId80"/>
    <p:sldLayoutId id="2147484010" r:id="rId81"/>
    <p:sldLayoutId id="2147484011" r:id="rId82"/>
    <p:sldLayoutId id="2147484012" r:id="rId83"/>
    <p:sldLayoutId id="2147484013" r:id="rId84"/>
    <p:sldLayoutId id="2147484014" r:id="rId85"/>
    <p:sldLayoutId id="2147484015" r:id="rId86"/>
    <p:sldLayoutId id="2147484016" r:id="rId87"/>
    <p:sldLayoutId id="2147484017" r:id="rId88"/>
    <p:sldLayoutId id="2147484018" r:id="rId89"/>
    <p:sldLayoutId id="2147484019" r:id="rId90"/>
    <p:sldLayoutId id="2147484020" r:id="rId91"/>
    <p:sldLayoutId id="2147484021" r:id="rId92"/>
    <p:sldLayoutId id="2147484022" r:id="rId93"/>
    <p:sldLayoutId id="2147484023" r:id="rId94"/>
    <p:sldLayoutId id="2147484024" r:id="rId95"/>
    <p:sldLayoutId id="2147484025" r:id="rId96"/>
    <p:sldLayoutId id="2147484026" r:id="rId97"/>
    <p:sldLayoutId id="2147484027" r:id="rId98"/>
    <p:sldLayoutId id="2147484028" r:id="rId99"/>
    <p:sldLayoutId id="2147484029" r:id="rId100"/>
    <p:sldLayoutId id="2147484030" r:id="rId101"/>
    <p:sldLayoutId id="2147484031" r:id="rId102"/>
    <p:sldLayoutId id="2147484032" r:id="rId103"/>
    <p:sldLayoutId id="2147484033" r:id="rId104"/>
    <p:sldLayoutId id="2147484034" r:id="rId105"/>
    <p:sldLayoutId id="2147484035" r:id="rId106"/>
  </p:sldLayoutIdLst>
  <p:hf hdr="0" ftr="0" dt="0"/>
  <p:txStyles>
    <p:titleStyle>
      <a:lvl1pPr algn="ctr" defTabSz="1218804" rtl="0" eaLnBrk="1" latinLnBrk="0" hangingPunct="1">
        <a:lnSpc>
          <a:spcPct val="86000"/>
        </a:lnSpc>
        <a:spcBef>
          <a:spcPct val="0"/>
        </a:spcBef>
        <a:buNone/>
        <a:defRPr sz="2799" kern="800" spc="-53">
          <a:solidFill>
            <a:schemeClr val="tx1"/>
          </a:solidFill>
          <a:latin typeface="+mj-lt"/>
          <a:ea typeface="+mj-ea"/>
          <a:cs typeface="+mj-cs"/>
        </a:defRPr>
      </a:lvl1pPr>
    </p:titleStyle>
    <p:bodyStyle>
      <a:lvl1pPr marL="228525" indent="-228525" algn="l" defTabSz="1218804" rtl="0" eaLnBrk="1" latinLnBrk="0" hangingPunct="1">
        <a:spcBef>
          <a:spcPct val="20000"/>
        </a:spcBef>
        <a:buClr>
          <a:schemeClr val="accent1"/>
        </a:buClr>
        <a:buFont typeface="Arial" panose="020B0604020202020204" pitchFamily="34" charset="0"/>
        <a:buChar char="•"/>
        <a:defRPr sz="1999" kern="800" spc="-13">
          <a:solidFill>
            <a:schemeClr val="tx1"/>
          </a:solidFill>
          <a:latin typeface="+mn-lt"/>
          <a:ea typeface="+mn-ea"/>
          <a:cs typeface="+mn-cs"/>
        </a:defRPr>
      </a:lvl1pPr>
      <a:lvl2pPr marL="459168" indent="-230643" algn="l" defTabSz="1218804"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694" indent="-228525" algn="l" defTabSz="1218804"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219" indent="-228525" algn="l" defTabSz="1218804"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4745" indent="-228525" algn="l" defTabSz="1218804"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1710" indent="-304701" algn="l" defTabSz="1218804"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5"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10" algn="l" defTabSz="1218804" rtl="0" eaLnBrk="1" latinLnBrk="0" hangingPunct="1">
        <a:defRPr sz="2399" kern="1200">
          <a:solidFill>
            <a:schemeClr val="tx1"/>
          </a:solidFill>
          <a:latin typeface="+mn-lt"/>
          <a:ea typeface="+mn-ea"/>
          <a:cs typeface="+mn-cs"/>
        </a:defRPr>
      </a:lvl6pPr>
      <a:lvl7pPr marL="3656412"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5" Type="http://schemas.openxmlformats.org/officeDocument/2006/relationships/image" Target="../media/image1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v.uk/guidance/horizon-2020-what-it-is-and-how-to-apply-for-fundin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www.gov.uk/log-in-register-hmrc-online-services/register" TargetMode="External"/><Relationship Id="rId3" Type="http://schemas.openxmlformats.org/officeDocument/2006/relationships/hyperlink" Target="https://www.gov.uk/guidance/the-life-sciences-sector-and-preparing-for-eu-exit" TargetMode="External"/><Relationship Id="rId7" Type="http://schemas.openxmlformats.org/officeDocument/2006/relationships/hyperlink" Target="https://www.youtube.com/watch?v=0k9rcQvgetw&amp;list=PL8EcnheDt1zjoo7bz6y_HJBFtPMTkkvDl" TargetMode="External"/><Relationship Id="rId2" Type="http://schemas.openxmlformats.org/officeDocument/2006/relationships/hyperlink" Target="https://www.gov.uk/business-uk-leaving-eu" TargetMode="External"/><Relationship Id="rId1" Type="http://schemas.openxmlformats.org/officeDocument/2006/relationships/slideLayout" Target="../slideLayouts/slideLayout3.xml"/><Relationship Id="rId6" Type="http://schemas.openxmlformats.org/officeDocument/2006/relationships/hyperlink" Target="https://www.gov.uk/settled-status-eu-citizens-families" TargetMode="External"/><Relationship Id="rId11" Type="http://schemas.openxmlformats.org/officeDocument/2006/relationships/hyperlink" Target="https://ec.europa.eu/info/brexit/brexit-preparedness/preparedness-notices_en#grow" TargetMode="External"/><Relationship Id="rId5" Type="http://schemas.openxmlformats.org/officeDocument/2006/relationships/hyperlink" Target="http://www.gov.uk/trade-tariff" TargetMode="External"/><Relationship Id="rId10" Type="http://schemas.openxmlformats.org/officeDocument/2006/relationships/hyperlink" Target="https://www.gov.uk/guidance/regulating-medical-devices-in-the-event-of-a-no-deal-scenario" TargetMode="External"/><Relationship Id="rId4" Type="http://schemas.openxmlformats.org/officeDocument/2006/relationships/hyperlink" Target="https://www.gov.uk/guidance/horizon-2020-funding-after-brexit" TargetMode="External"/><Relationship Id="rId9" Type="http://schemas.openxmlformats.org/officeDocument/2006/relationships/hyperlink" Target="https://www.gov.uk/government/collections/mhra-guidance-and-publications-on-a-possible-no-deal-scenario"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hyperlink" Target="https://www.gov.uk/government/publications/eu-settlement-scheme-employer-toolkit" TargetMode="External"/><Relationship Id="rId3" Type="http://schemas.openxmlformats.org/officeDocument/2006/relationships/hyperlink" Target="https://www.gov.uk/guidance/check-temporary-rates-of-customs-duty-on-imports-after-eu-exit" TargetMode="External"/><Relationship Id="rId7" Type="http://schemas.openxmlformats.org/officeDocument/2006/relationships/hyperlink" Target="https://www.gov.uk/government/publications/vat-for-businesses-if-theres-no-brexit-deal/vat-for-businesses-if-theres-no-brexit-deal" TargetMode="External"/><Relationship Id="rId2" Type="http://schemas.openxmlformats.org/officeDocument/2006/relationships/hyperlink" Target="https://www.gov.uk/find-eu-exit-guidance-business/email-signup" TargetMode="External"/><Relationship Id="rId1" Type="http://schemas.openxmlformats.org/officeDocument/2006/relationships/slideLayout" Target="../slideLayouts/slideLayout3.xml"/><Relationship Id="rId6" Type="http://schemas.openxmlformats.org/officeDocument/2006/relationships/hyperlink" Target="https://www.gov.uk/prepare-export-from-uk-after-brexit" TargetMode="External"/><Relationship Id="rId5" Type="http://schemas.openxmlformats.org/officeDocument/2006/relationships/hyperlink" Target="https://www.gov.uk/prepare-import-to-uk-after-brexit" TargetMode="External"/><Relationship Id="rId4" Type="http://schemas.openxmlformats.org/officeDocument/2006/relationships/hyperlink" Target="https://www.gov.uk/guidance/uk-trade-agreements-with-non-eu-countries-in-a-no-deal-brexit#stay-up-to-date" TargetMode="External"/><Relationship Id="rId9" Type="http://schemas.openxmlformats.org/officeDocument/2006/relationships/hyperlink" Target="https://www.gov.uk/guidance/european-temporary-leave-to-remain-in-the-uk"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creativecommons.org/licenses/by-sa/3.0/"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hyperlink" Target="https://creativecommons.org/licenses/by-nc-nd/3.0/" TargetMode="External"/><Relationship Id="rId4" Type="http://schemas.openxmlformats.org/officeDocument/2006/relationships/image" Target="../media/image12.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259" y="1988845"/>
            <a:ext cx="10940317" cy="1152823"/>
          </a:xfrm>
        </p:spPr>
        <p:txBody>
          <a:bodyPr/>
          <a:lstStyle/>
          <a:p>
            <a:r>
              <a:rPr lang="en-US" sz="6000">
                <a:latin typeface="Helvetica" pitchFamily="2" charset="0"/>
                <a:cs typeface="Calibri" panose="020F0502020204030204" pitchFamily="34" charset="0"/>
              </a:rPr>
              <a:t>Office for Life Sciences</a:t>
            </a:r>
            <a:br>
              <a:rPr lang="en-US" sz="6000"/>
            </a:br>
            <a:endParaRPr lang="en-US" sz="6000"/>
          </a:p>
        </p:txBody>
      </p:sp>
      <p:sp>
        <p:nvSpPr>
          <p:cNvPr id="3" name="Subtitle 2"/>
          <p:cNvSpPr>
            <a:spLocks noGrp="1"/>
          </p:cNvSpPr>
          <p:nvPr>
            <p:ph type="subTitle" idx="1"/>
          </p:nvPr>
        </p:nvSpPr>
        <p:spPr>
          <a:xfrm>
            <a:off x="489880" y="3400865"/>
            <a:ext cx="10940321" cy="1601238"/>
          </a:xfrm>
        </p:spPr>
        <p:txBody>
          <a:bodyPr/>
          <a:lstStyle/>
          <a:p>
            <a:r>
              <a:rPr lang="en-GB" dirty="0">
                <a:latin typeface="Helvetica"/>
                <a:cs typeface="Calibri"/>
              </a:rPr>
              <a:t>Cardiff, 24 October 2019</a:t>
            </a:r>
            <a:endParaRPr lang="en-US" dirty="0"/>
          </a:p>
        </p:txBody>
      </p:sp>
      <p:sp>
        <p:nvSpPr>
          <p:cNvPr id="4" name="Slide Number Placeholder 3"/>
          <p:cNvSpPr>
            <a:spLocks noGrp="1"/>
          </p:cNvSpPr>
          <p:nvPr>
            <p:ph type="sldNum" sz="quarter" idx="10"/>
          </p:nvPr>
        </p:nvSpPr>
        <p:spPr/>
        <p:txBody>
          <a:bodyPr/>
          <a:lstStyle/>
          <a:p>
            <a:pPr>
              <a:defRPr/>
            </a:pPr>
            <a:fld id="{ED850FD3-804A-4B32-AE8C-41006A2A84F1}" type="slidenum">
              <a:rPr lang="en-US" smtClean="0">
                <a:solidFill>
                  <a:srgbClr val="C32A00"/>
                </a:solidFill>
              </a:rPr>
              <a:pPr>
                <a:defRPr/>
              </a:pPr>
              <a:t>1</a:t>
            </a:fld>
            <a:endParaRPr lang="en-US">
              <a:solidFill>
                <a:srgbClr val="C32A00"/>
              </a:solidFill>
            </a:endParaRPr>
          </a:p>
        </p:txBody>
      </p:sp>
    </p:spTree>
    <p:extLst>
      <p:ext uri="{BB962C8B-B14F-4D97-AF65-F5344CB8AC3E}">
        <p14:creationId xmlns:p14="http://schemas.microsoft.com/office/powerpoint/2010/main" val="26354961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4B8A-A989-4076-8DA4-27E6815C60F0}"/>
              </a:ext>
            </a:extLst>
          </p:cNvPr>
          <p:cNvSpPr>
            <a:spLocks noGrp="1"/>
          </p:cNvSpPr>
          <p:nvPr>
            <p:ph type="title"/>
          </p:nvPr>
        </p:nvSpPr>
        <p:spPr>
          <a:xfrm>
            <a:off x="613676" y="1336268"/>
            <a:ext cx="10969943" cy="514351"/>
          </a:xfrm>
        </p:spPr>
        <p:txBody>
          <a:bodyPr/>
          <a:lstStyle/>
          <a:p>
            <a:r>
              <a:rPr lang="en-GB"/>
              <a:t>UK responsible person</a:t>
            </a:r>
          </a:p>
        </p:txBody>
      </p:sp>
      <p:sp>
        <p:nvSpPr>
          <p:cNvPr id="4" name="Slide Number Placeholder 3">
            <a:extLst>
              <a:ext uri="{FF2B5EF4-FFF2-40B4-BE49-F238E27FC236}">
                <a16:creationId xmlns:a16="http://schemas.microsoft.com/office/drawing/2014/main" id="{69C68B2B-E2B5-42F8-BD95-3B36F77F31B1}"/>
              </a:ext>
            </a:extLst>
          </p:cNvPr>
          <p:cNvSpPr>
            <a:spLocks noGrp="1"/>
          </p:cNvSpPr>
          <p:nvPr>
            <p:ph type="sldNum" sz="quarter" idx="10"/>
          </p:nvPr>
        </p:nvSpPr>
        <p:spPr/>
        <p:txBody>
          <a:bodyPr/>
          <a:lstStyle/>
          <a:p>
            <a:pPr>
              <a:defRPr/>
            </a:pPr>
            <a:fld id="{33932FC1-F83D-4223-BCC6-34681F250449}" type="slidenum">
              <a:rPr lang="en-US" smtClean="0"/>
              <a:pPr>
                <a:defRPr/>
              </a:pPr>
              <a:t>10</a:t>
            </a:fld>
            <a:endParaRPr lang="en-US"/>
          </a:p>
        </p:txBody>
      </p:sp>
      <p:sp>
        <p:nvSpPr>
          <p:cNvPr id="5" name="TextBox 4">
            <a:extLst>
              <a:ext uri="{FF2B5EF4-FFF2-40B4-BE49-F238E27FC236}">
                <a16:creationId xmlns:a16="http://schemas.microsoft.com/office/drawing/2014/main" id="{388E0FCA-8032-4D4B-ABCF-A4031A7525E5}"/>
              </a:ext>
            </a:extLst>
          </p:cNvPr>
          <p:cNvSpPr txBox="1"/>
          <p:nvPr/>
        </p:nvSpPr>
        <p:spPr>
          <a:xfrm>
            <a:off x="201104" y="1962113"/>
            <a:ext cx="117866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i="1">
                <a:solidFill>
                  <a:srgbClr val="053361"/>
                </a:solidFill>
                <a:latin typeface="Helvetica Neue 55"/>
              </a:rPr>
              <a:t>… means a person established in the United Kingdom who acts on behalf of a manufacturer established outside the United Kingdom in relation to specified tasks with regard to the manufacturer’s obligations under the [MDR 2019] regulations</a:t>
            </a:r>
          </a:p>
        </p:txBody>
      </p:sp>
      <p:pic>
        <p:nvPicPr>
          <p:cNvPr id="6" name="Picture 3" descr="A close up of a map&#10;&#10;Description generated with high confidence">
            <a:extLst>
              <a:ext uri="{FF2B5EF4-FFF2-40B4-BE49-F238E27FC236}">
                <a16:creationId xmlns:a16="http://schemas.microsoft.com/office/drawing/2014/main" id="{76A06804-434F-4C01-BB6C-937636C9F18F}"/>
              </a:ext>
            </a:extLst>
          </p:cNvPr>
          <p:cNvPicPr>
            <a:picLocks noChangeAspect="1"/>
          </p:cNvPicPr>
          <p:nvPr/>
        </p:nvPicPr>
        <p:blipFill>
          <a:blip r:embed="rId2"/>
          <a:stretch>
            <a:fillRect/>
          </a:stretch>
        </p:blipFill>
        <p:spPr>
          <a:xfrm>
            <a:off x="2747173" y="2674530"/>
            <a:ext cx="6416078" cy="3275629"/>
          </a:xfrm>
          <a:prstGeom prst="rect">
            <a:avLst/>
          </a:prstGeom>
        </p:spPr>
      </p:pic>
    </p:spTree>
    <p:extLst>
      <p:ext uri="{BB962C8B-B14F-4D97-AF65-F5344CB8AC3E}">
        <p14:creationId xmlns:p14="http://schemas.microsoft.com/office/powerpoint/2010/main" val="1636704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6B8C-B010-3E45-8C02-91BF61787F33}"/>
              </a:ext>
            </a:extLst>
          </p:cNvPr>
          <p:cNvSpPr>
            <a:spLocks noGrp="1"/>
          </p:cNvSpPr>
          <p:nvPr>
            <p:ph type="title"/>
          </p:nvPr>
        </p:nvSpPr>
        <p:spPr/>
        <p:txBody>
          <a:bodyPr/>
          <a:lstStyle/>
          <a:p>
            <a:r>
              <a:rPr lang="en-US"/>
              <a:t>Clinical Investigations</a:t>
            </a:r>
          </a:p>
        </p:txBody>
      </p:sp>
      <p:sp>
        <p:nvSpPr>
          <p:cNvPr id="3" name="Content Placeholder 2">
            <a:extLst>
              <a:ext uri="{FF2B5EF4-FFF2-40B4-BE49-F238E27FC236}">
                <a16:creationId xmlns:a16="http://schemas.microsoft.com/office/drawing/2014/main" id="{FF002AFA-2F29-B547-AAE4-164F655228AF}"/>
              </a:ext>
            </a:extLst>
          </p:cNvPr>
          <p:cNvSpPr>
            <a:spLocks noGrp="1"/>
          </p:cNvSpPr>
          <p:nvPr>
            <p:ph idx="1"/>
          </p:nvPr>
        </p:nvSpPr>
        <p:spPr/>
        <p:txBody>
          <a:bodyPr/>
          <a:lstStyle/>
          <a:p>
            <a:r>
              <a:rPr lang="en-GB"/>
              <a:t>The UK will </a:t>
            </a:r>
            <a:r>
              <a:rPr lang="en-GB" b="1"/>
              <a:t>continue to recognise existing clinical investigation approvals </a:t>
            </a:r>
            <a:r>
              <a:rPr lang="en-GB"/>
              <a:t>– both for regulatory and ethics approvals – and there will be no need to re-apply. UK clinical investigation applications will continue to be authorised by MHRA and ethics committees as they are at present.</a:t>
            </a:r>
          </a:p>
          <a:p>
            <a:endParaRPr lang="en-GB"/>
          </a:p>
          <a:p>
            <a:r>
              <a:rPr lang="en-GB" b="1"/>
              <a:t>With reference to registration</a:t>
            </a:r>
            <a:r>
              <a:rPr lang="en-GB"/>
              <a:t>: Non-CE marked medical devices for clinical investigations do not need to be registered with the MHRA.</a:t>
            </a:r>
          </a:p>
          <a:p>
            <a:endParaRPr lang="en-US"/>
          </a:p>
        </p:txBody>
      </p:sp>
      <p:sp>
        <p:nvSpPr>
          <p:cNvPr id="4" name="Slide Number Placeholder 3">
            <a:extLst>
              <a:ext uri="{FF2B5EF4-FFF2-40B4-BE49-F238E27FC236}">
                <a16:creationId xmlns:a16="http://schemas.microsoft.com/office/drawing/2014/main" id="{C843240D-6A15-194E-A8B8-84DA149724C7}"/>
              </a:ext>
            </a:extLst>
          </p:cNvPr>
          <p:cNvSpPr>
            <a:spLocks noGrp="1"/>
          </p:cNvSpPr>
          <p:nvPr>
            <p:ph type="sldNum" sz="quarter" idx="10"/>
          </p:nvPr>
        </p:nvSpPr>
        <p:spPr/>
        <p:txBody>
          <a:bodyPr/>
          <a:lstStyle/>
          <a:p>
            <a:pPr>
              <a:defRPr/>
            </a:pPr>
            <a:fld id="{33932FC1-F83D-4223-BCC6-34681F250449}" type="slidenum">
              <a:rPr lang="en-US" smtClean="0"/>
              <a:pPr>
                <a:defRPr/>
              </a:pPr>
              <a:t>11</a:t>
            </a:fld>
            <a:endParaRPr lang="en-US"/>
          </a:p>
        </p:txBody>
      </p:sp>
    </p:spTree>
    <p:extLst>
      <p:ext uri="{BB962C8B-B14F-4D97-AF65-F5344CB8AC3E}">
        <p14:creationId xmlns:p14="http://schemas.microsoft.com/office/powerpoint/2010/main" val="173313483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B704AD-67AC-4ADB-8686-B7989C1432E5}"/>
              </a:ext>
            </a:extLst>
          </p:cNvPr>
          <p:cNvSpPr>
            <a:spLocks noGrp="1"/>
          </p:cNvSpPr>
          <p:nvPr>
            <p:ph type="ctrTitle"/>
          </p:nvPr>
        </p:nvSpPr>
        <p:spPr/>
        <p:txBody>
          <a:bodyPr/>
          <a:lstStyle/>
          <a:p>
            <a:pPr>
              <a:lnSpc>
                <a:spcPct val="100000"/>
              </a:lnSpc>
            </a:pPr>
            <a:r>
              <a:rPr lang="en-GB"/>
              <a:t>Medicines regulation in a No Deal</a:t>
            </a:r>
          </a:p>
        </p:txBody>
      </p:sp>
      <p:sp>
        <p:nvSpPr>
          <p:cNvPr id="4" name="Slide Number Placeholder 3">
            <a:extLst>
              <a:ext uri="{FF2B5EF4-FFF2-40B4-BE49-F238E27FC236}">
                <a16:creationId xmlns:a16="http://schemas.microsoft.com/office/drawing/2014/main" id="{154A8D96-96B5-447C-8774-B3AECC5F4B23}"/>
              </a:ext>
            </a:extLst>
          </p:cNvPr>
          <p:cNvSpPr>
            <a:spLocks noGrp="1"/>
          </p:cNvSpPr>
          <p:nvPr>
            <p:ph type="sldNum" sz="quarter" idx="10"/>
          </p:nvPr>
        </p:nvSpPr>
        <p:spPr/>
        <p:txBody>
          <a:bodyPr/>
          <a:lstStyle/>
          <a:p>
            <a:pPr>
              <a:defRPr/>
            </a:pPr>
            <a:fld id="{33932FC1-F83D-4223-BCC6-34681F250449}" type="slidenum">
              <a:rPr lang="en-US" smtClean="0"/>
              <a:pPr>
                <a:defRPr/>
              </a:pPr>
              <a:t>12</a:t>
            </a:fld>
            <a:endParaRPr lang="en-US"/>
          </a:p>
        </p:txBody>
      </p:sp>
    </p:spTree>
    <p:extLst>
      <p:ext uri="{BB962C8B-B14F-4D97-AF65-F5344CB8AC3E}">
        <p14:creationId xmlns:p14="http://schemas.microsoft.com/office/powerpoint/2010/main" val="38668353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659B-6EB7-4113-AF27-74544B19D0EC}"/>
              </a:ext>
            </a:extLst>
          </p:cNvPr>
          <p:cNvSpPr>
            <a:spLocks noGrp="1"/>
          </p:cNvSpPr>
          <p:nvPr>
            <p:ph type="title"/>
          </p:nvPr>
        </p:nvSpPr>
        <p:spPr>
          <a:xfrm>
            <a:off x="481016" y="1502202"/>
            <a:ext cx="10969943" cy="514351"/>
          </a:xfrm>
        </p:spPr>
        <p:txBody>
          <a:bodyPr/>
          <a:lstStyle/>
          <a:p>
            <a:r>
              <a:rPr lang="en-GB"/>
              <a:t>Licensing</a:t>
            </a:r>
          </a:p>
        </p:txBody>
      </p:sp>
      <p:sp>
        <p:nvSpPr>
          <p:cNvPr id="4" name="Slide Number Placeholder 3">
            <a:extLst>
              <a:ext uri="{FF2B5EF4-FFF2-40B4-BE49-F238E27FC236}">
                <a16:creationId xmlns:a16="http://schemas.microsoft.com/office/drawing/2014/main" id="{E08E7239-D717-4576-98AE-D4BB9EB72019}"/>
              </a:ext>
            </a:extLst>
          </p:cNvPr>
          <p:cNvSpPr>
            <a:spLocks noGrp="1"/>
          </p:cNvSpPr>
          <p:nvPr>
            <p:ph type="sldNum" sz="quarter" idx="10"/>
          </p:nvPr>
        </p:nvSpPr>
        <p:spPr/>
        <p:txBody>
          <a:bodyPr/>
          <a:lstStyle/>
          <a:p>
            <a:pPr>
              <a:defRPr/>
            </a:pPr>
            <a:fld id="{33932FC1-F83D-4223-BCC6-34681F250449}" type="slidenum">
              <a:rPr lang="en-US" smtClean="0"/>
              <a:pPr>
                <a:defRPr/>
              </a:pPr>
              <a:t>13</a:t>
            </a:fld>
            <a:endParaRPr lang="en-US"/>
          </a:p>
        </p:txBody>
      </p:sp>
      <p:sp>
        <p:nvSpPr>
          <p:cNvPr id="5" name="Rectangle 4">
            <a:extLst>
              <a:ext uri="{FF2B5EF4-FFF2-40B4-BE49-F238E27FC236}">
                <a16:creationId xmlns:a16="http://schemas.microsoft.com/office/drawing/2014/main" id="{5D35CE6C-4FD1-40D0-B835-E00178411297}"/>
              </a:ext>
            </a:extLst>
          </p:cNvPr>
          <p:cNvSpPr/>
          <p:nvPr/>
        </p:nvSpPr>
        <p:spPr>
          <a:xfrm>
            <a:off x="1773935" y="1969477"/>
            <a:ext cx="10274989" cy="3545132"/>
          </a:xfrm>
          <a:prstGeom prst="rect">
            <a:avLst/>
          </a:prstGeom>
        </p:spPr>
        <p:txBody>
          <a:bodyPr wrap="square" anchor="t">
            <a:noAutofit/>
          </a:bodyPr>
          <a:lstStyle/>
          <a:p>
            <a:pPr marL="285750" indent="-285750" fontAlgn="base">
              <a:buFont typeface="Arial" panose="020B0604020202020204" pitchFamily="34" charset="0"/>
              <a:buChar char="•"/>
            </a:pPr>
            <a:endParaRPr lang="en-US" altLang="en-US" sz="2000">
              <a:solidFill>
                <a:srgbClr val="053361"/>
              </a:solidFill>
              <a:latin typeface="Helvetica Neue 55"/>
              <a:cs typeface="Calibri"/>
            </a:endParaRPr>
          </a:p>
          <a:p>
            <a:pPr fontAlgn="base"/>
            <a:r>
              <a:rPr lang="en-US" altLang="en-US" sz="2000">
                <a:solidFill>
                  <a:srgbClr val="053361"/>
                </a:solidFill>
                <a:latin typeface="Helvetica Neue 55"/>
                <a:cs typeface="Calibri"/>
              </a:rPr>
              <a:t>Most human medicines on the UK market already have a </a:t>
            </a:r>
            <a:r>
              <a:rPr lang="en-US" altLang="en-US" sz="2000" b="1">
                <a:solidFill>
                  <a:srgbClr val="053361"/>
                </a:solidFill>
                <a:latin typeface="Helvetica Neue 55"/>
                <a:cs typeface="Calibri"/>
              </a:rPr>
              <a:t>UK Marketing </a:t>
            </a:r>
            <a:r>
              <a:rPr lang="en-US" altLang="en-US" sz="2000" b="1" err="1">
                <a:solidFill>
                  <a:srgbClr val="053361"/>
                </a:solidFill>
                <a:latin typeface="Helvetica Neue 55"/>
                <a:cs typeface="Calibri"/>
              </a:rPr>
              <a:t>Authorisation</a:t>
            </a:r>
            <a:r>
              <a:rPr lang="en-US" altLang="en-US" sz="2000" b="1">
                <a:solidFill>
                  <a:srgbClr val="053361"/>
                </a:solidFill>
                <a:latin typeface="Helvetica Neue 55"/>
                <a:cs typeface="Calibri"/>
              </a:rPr>
              <a:t> </a:t>
            </a:r>
            <a:r>
              <a:rPr lang="en-US" altLang="en-US" sz="2000">
                <a:solidFill>
                  <a:srgbClr val="053361"/>
                </a:solidFill>
                <a:latin typeface="Helvetica Neue 55"/>
                <a:cs typeface="Calibri"/>
              </a:rPr>
              <a:t>(MA). This will be unaffected by our exit from the EU. </a:t>
            </a:r>
            <a:r>
              <a:rPr lang="en-US" altLang="en-US" sz="2000" b="1">
                <a:solidFill>
                  <a:srgbClr val="053361"/>
                </a:solidFill>
                <a:latin typeface="Helvetica Neue 55"/>
                <a:cs typeface="Calibri"/>
              </a:rPr>
              <a:t>Centrally </a:t>
            </a:r>
            <a:r>
              <a:rPr lang="en-US" altLang="en-US" sz="2000" b="1" err="1">
                <a:solidFill>
                  <a:srgbClr val="053361"/>
                </a:solidFill>
                <a:latin typeface="Helvetica Neue 55"/>
                <a:cs typeface="Calibri"/>
              </a:rPr>
              <a:t>Authorised</a:t>
            </a:r>
            <a:r>
              <a:rPr lang="en-US" altLang="en-US" sz="2000" b="1">
                <a:solidFill>
                  <a:srgbClr val="053361"/>
                </a:solidFill>
                <a:latin typeface="Helvetica Neue 55"/>
                <a:cs typeface="Calibri"/>
              </a:rPr>
              <a:t> Product (CAP)</a:t>
            </a:r>
            <a:r>
              <a:rPr lang="en-US" altLang="en-US" sz="2000">
                <a:solidFill>
                  <a:srgbClr val="053361"/>
                </a:solidFill>
                <a:latin typeface="Helvetica Neue 55"/>
                <a:cs typeface="Calibri"/>
              </a:rPr>
              <a:t> MAs will automatically be converted into UK MAs on the day the UK leaves the EU;</a:t>
            </a:r>
          </a:p>
          <a:p>
            <a:pPr marL="742950" lvl="1" indent="-285750">
              <a:buFont typeface="Arial" panose="020B0604020202020204" pitchFamily="34" charset="0"/>
              <a:buChar char="•"/>
            </a:pPr>
            <a:r>
              <a:rPr lang="en-US" altLang="en-US" sz="2000">
                <a:solidFill>
                  <a:srgbClr val="053361"/>
                </a:solidFill>
                <a:latin typeface="Helvetica Neue 55"/>
                <a:cs typeface="Calibri"/>
              </a:rPr>
              <a:t>One year to provide baseline data;</a:t>
            </a:r>
          </a:p>
          <a:p>
            <a:pPr marL="285750" indent="-285750">
              <a:buFont typeface="Arial"/>
              <a:buChar char="•"/>
            </a:pPr>
            <a:endParaRPr lang="en-US" altLang="en-US" sz="2000">
              <a:solidFill>
                <a:srgbClr val="053361"/>
              </a:solidFill>
              <a:latin typeface="Helvetica Neue 55"/>
              <a:cs typeface="Arial" panose="020B0604020202020204" pitchFamily="34" charset="0"/>
            </a:endParaRPr>
          </a:p>
          <a:p>
            <a:pPr lvl="0" fontAlgn="base"/>
            <a:r>
              <a:rPr lang="en-GB" sz="2000" b="1">
                <a:solidFill>
                  <a:srgbClr val="053361"/>
                </a:solidFill>
                <a:latin typeface="Helvetica Neue 55"/>
                <a:cs typeface="Calibri"/>
              </a:rPr>
              <a:t>New assessment procedures </a:t>
            </a:r>
            <a:r>
              <a:rPr lang="en-GB" sz="2000">
                <a:solidFill>
                  <a:srgbClr val="053361"/>
                </a:solidFill>
                <a:latin typeface="Helvetica Neue 55"/>
                <a:cs typeface="Calibri"/>
              </a:rPr>
              <a:t>for products containing new active substances and biosimilars alongside existing 210-day national licensing route:</a:t>
            </a:r>
            <a:endParaRPr lang="en-US" altLang="en-US" sz="2000">
              <a:solidFill>
                <a:srgbClr val="053361"/>
              </a:solidFill>
              <a:latin typeface="Helvetica Neue 55"/>
              <a:cs typeface="Calibri"/>
            </a:endParaRPr>
          </a:p>
          <a:p>
            <a:pPr marL="742950" lvl="1" indent="-285750">
              <a:buFont typeface="Arial"/>
              <a:buChar char="•"/>
            </a:pPr>
            <a:r>
              <a:rPr lang="en-GB" sz="2000">
                <a:solidFill>
                  <a:srgbClr val="053361"/>
                </a:solidFill>
                <a:latin typeface="Helvetica Neue 55"/>
                <a:cs typeface="Calibri"/>
              </a:rPr>
              <a:t>Targeted assessment – within 67 days;</a:t>
            </a:r>
          </a:p>
          <a:p>
            <a:pPr marL="742950" lvl="1" indent="-285750">
              <a:buFont typeface="Arial"/>
              <a:buChar char="•"/>
            </a:pPr>
            <a:r>
              <a:rPr lang="en-GB" sz="2000">
                <a:solidFill>
                  <a:srgbClr val="053361"/>
                </a:solidFill>
                <a:latin typeface="Helvetica Neue 55"/>
                <a:cs typeface="Calibri"/>
              </a:rPr>
              <a:t>Accelerated route – 150 days;</a:t>
            </a:r>
          </a:p>
          <a:p>
            <a:pPr marL="742950" lvl="1" indent="-285750">
              <a:buFont typeface="Arial"/>
              <a:buChar char="•"/>
            </a:pPr>
            <a:r>
              <a:rPr lang="en-GB" sz="2000">
                <a:solidFill>
                  <a:srgbClr val="053361"/>
                </a:solidFill>
                <a:latin typeface="Helvetica Neue 55"/>
                <a:cs typeface="Calibri"/>
              </a:rPr>
              <a:t>Rolling review – application in stages.</a:t>
            </a:r>
          </a:p>
          <a:p>
            <a:pPr marL="742950" lvl="1" indent="-285750">
              <a:buFont typeface="Arial"/>
              <a:buChar char="•"/>
            </a:pPr>
            <a:endParaRPr lang="en-GB" sz="1400">
              <a:solidFill>
                <a:srgbClr val="053361"/>
              </a:solidFill>
              <a:latin typeface="Helvetica Neue 55"/>
            </a:endParaRPr>
          </a:p>
          <a:p>
            <a:pPr marL="285750" indent="-285750">
              <a:buFont typeface="Arial"/>
              <a:buChar char="•"/>
            </a:pPr>
            <a:endParaRPr lang="en-GB" sz="2000">
              <a:solidFill>
                <a:srgbClr val="053361"/>
              </a:solidFill>
              <a:latin typeface="Helvetica Neue 55"/>
            </a:endParaRPr>
          </a:p>
          <a:p>
            <a:pPr marL="285750" indent="-285750">
              <a:buFont typeface="Arial"/>
              <a:buChar char="•"/>
            </a:pPr>
            <a:endParaRPr lang="en-GB" sz="2000">
              <a:solidFill>
                <a:srgbClr val="053361"/>
              </a:solidFill>
              <a:latin typeface="Helvetica Neue 55"/>
            </a:endParaRPr>
          </a:p>
        </p:txBody>
      </p:sp>
      <p:pic>
        <p:nvPicPr>
          <p:cNvPr id="6" name="Picture 4">
            <a:extLst>
              <a:ext uri="{FF2B5EF4-FFF2-40B4-BE49-F238E27FC236}">
                <a16:creationId xmlns:a16="http://schemas.microsoft.com/office/drawing/2014/main" id="{D2FC4CB1-DF8C-43F0-AC9B-F24990057202}"/>
              </a:ext>
            </a:extLst>
          </p:cNvPr>
          <p:cNvPicPr>
            <a:picLocks noChangeAspect="1"/>
          </p:cNvPicPr>
          <p:nvPr/>
        </p:nvPicPr>
        <p:blipFill>
          <a:blip r:embed="rId3"/>
          <a:stretch>
            <a:fillRect/>
          </a:stretch>
        </p:blipFill>
        <p:spPr>
          <a:xfrm>
            <a:off x="341075" y="4237568"/>
            <a:ext cx="1154350" cy="1160002"/>
          </a:xfrm>
          <a:prstGeom prst="rect">
            <a:avLst/>
          </a:prstGeom>
        </p:spPr>
      </p:pic>
      <p:pic>
        <p:nvPicPr>
          <p:cNvPr id="7" name="Picture 7" descr="A close up of a logo&#10;&#10;Description generated with high confidence">
            <a:extLst>
              <a:ext uri="{FF2B5EF4-FFF2-40B4-BE49-F238E27FC236}">
                <a16:creationId xmlns:a16="http://schemas.microsoft.com/office/drawing/2014/main" id="{28D89E25-9263-4855-B620-69B2D5E6830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V="1">
            <a:off x="337447" y="2372863"/>
            <a:ext cx="1148696" cy="1152086"/>
          </a:xfrm>
          <a:prstGeom prst="rect">
            <a:avLst/>
          </a:prstGeom>
        </p:spPr>
      </p:pic>
    </p:spTree>
    <p:extLst>
      <p:ext uri="{BB962C8B-B14F-4D97-AF65-F5344CB8AC3E}">
        <p14:creationId xmlns:p14="http://schemas.microsoft.com/office/powerpoint/2010/main" val="41800200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9C11-A81F-4DF3-AAC2-360A37119394}"/>
              </a:ext>
            </a:extLst>
          </p:cNvPr>
          <p:cNvSpPr>
            <a:spLocks noGrp="1"/>
          </p:cNvSpPr>
          <p:nvPr>
            <p:ph type="title"/>
          </p:nvPr>
        </p:nvSpPr>
        <p:spPr>
          <a:xfrm>
            <a:off x="613676" y="1446886"/>
            <a:ext cx="10969943" cy="514351"/>
          </a:xfrm>
        </p:spPr>
        <p:txBody>
          <a:bodyPr/>
          <a:lstStyle/>
          <a:p>
            <a:r>
              <a:rPr lang="en-GB"/>
              <a:t>Legal presence</a:t>
            </a:r>
          </a:p>
        </p:txBody>
      </p:sp>
      <p:sp>
        <p:nvSpPr>
          <p:cNvPr id="4" name="Slide Number Placeholder 3">
            <a:extLst>
              <a:ext uri="{FF2B5EF4-FFF2-40B4-BE49-F238E27FC236}">
                <a16:creationId xmlns:a16="http://schemas.microsoft.com/office/drawing/2014/main" id="{341D4D51-9697-464D-827D-886E201F1880}"/>
              </a:ext>
            </a:extLst>
          </p:cNvPr>
          <p:cNvSpPr>
            <a:spLocks noGrp="1"/>
          </p:cNvSpPr>
          <p:nvPr>
            <p:ph type="sldNum" sz="quarter" idx="10"/>
          </p:nvPr>
        </p:nvSpPr>
        <p:spPr/>
        <p:txBody>
          <a:bodyPr/>
          <a:lstStyle/>
          <a:p>
            <a:pPr>
              <a:defRPr/>
            </a:pPr>
            <a:fld id="{33932FC1-F83D-4223-BCC6-34681F250449}" type="slidenum">
              <a:rPr lang="en-US" smtClean="0"/>
              <a:pPr>
                <a:defRPr/>
              </a:pPr>
              <a:t>14</a:t>
            </a:fld>
            <a:endParaRPr lang="en-US"/>
          </a:p>
        </p:txBody>
      </p:sp>
      <p:sp>
        <p:nvSpPr>
          <p:cNvPr id="5" name="TextBox 4">
            <a:extLst>
              <a:ext uri="{FF2B5EF4-FFF2-40B4-BE49-F238E27FC236}">
                <a16:creationId xmlns:a16="http://schemas.microsoft.com/office/drawing/2014/main" id="{27677650-B7DA-4C47-BE23-58128457A52D}"/>
              </a:ext>
            </a:extLst>
          </p:cNvPr>
          <p:cNvSpPr txBox="1"/>
          <p:nvPr/>
        </p:nvSpPr>
        <p:spPr>
          <a:xfrm>
            <a:off x="1742283" y="2376142"/>
            <a:ext cx="10292627" cy="2712715"/>
          </a:xfrm>
          <a:prstGeom prst="rect">
            <a:avLst/>
          </a:prstGeom>
          <a:noFill/>
        </p:spPr>
        <p:txBody>
          <a:bodyPr wrap="square" anchor="t">
            <a:noAutofit/>
          </a:bodyPr>
          <a:lstStyle/>
          <a:p>
            <a:pPr marL="285750" indent="-285750" eaLnBrk="0" fontAlgn="base" hangingPunct="0">
              <a:spcBef>
                <a:spcPct val="0"/>
              </a:spcBef>
              <a:spcAft>
                <a:spcPct val="0"/>
              </a:spcAft>
              <a:buFont typeface="Arial" panose="020B0604020202020204" pitchFamily="34" charset="0"/>
              <a:buChar char="•"/>
            </a:pPr>
            <a:r>
              <a:rPr lang="en-GB" altLang="en-US" sz="2000">
                <a:solidFill>
                  <a:srgbClr val="053361"/>
                </a:solidFill>
                <a:latin typeface="Helvetica Neue 55"/>
                <a:cs typeface="Calibri"/>
              </a:rPr>
              <a:t>Marketing Authorisation Holders (MAH) should be established in the UK by 31</a:t>
            </a:r>
            <a:r>
              <a:rPr lang="en-GB" altLang="en-US" sz="2000" baseline="30000">
                <a:solidFill>
                  <a:srgbClr val="053361"/>
                </a:solidFill>
                <a:latin typeface="Helvetica Neue 55"/>
                <a:cs typeface="Calibri"/>
              </a:rPr>
              <a:t>st</a:t>
            </a:r>
            <a:r>
              <a:rPr lang="en-GB" altLang="en-US" sz="2000">
                <a:solidFill>
                  <a:srgbClr val="053361"/>
                </a:solidFill>
                <a:latin typeface="Helvetica Neue 55"/>
                <a:cs typeface="Calibri"/>
              </a:rPr>
              <a:t> July 2021 – 4 weeks for some presence if not pre-existing;</a:t>
            </a:r>
            <a:endParaRPr lang="en-GB" sz="2000">
              <a:solidFill>
                <a:srgbClr val="053361"/>
              </a:solidFill>
              <a:latin typeface="Helvetica Neue 55"/>
              <a:cs typeface="Calibri"/>
            </a:endParaRPr>
          </a:p>
          <a:p>
            <a:pPr marL="285750" indent="-285750" eaLnBrk="0" fontAlgn="base" hangingPunct="0">
              <a:spcBef>
                <a:spcPct val="0"/>
              </a:spcBef>
              <a:spcAft>
                <a:spcPct val="0"/>
              </a:spcAft>
              <a:buFont typeface="Arial" panose="020B0604020202020204" pitchFamily="34" charset="0"/>
              <a:buChar char="•"/>
            </a:pPr>
            <a:r>
              <a:rPr lang="en-GB" altLang="en-US" sz="2000">
                <a:solidFill>
                  <a:srgbClr val="053361"/>
                </a:solidFill>
                <a:latin typeface="Helvetica Neue 55"/>
                <a:cs typeface="Calibri"/>
              </a:rPr>
              <a:t>A Qualified Person for Pharmacovigilance (QPPV) should be established in the UK on day one (temp exemption to 31</a:t>
            </a:r>
            <a:r>
              <a:rPr lang="en-GB" altLang="en-US" sz="2000" baseline="30000">
                <a:solidFill>
                  <a:srgbClr val="053361"/>
                </a:solidFill>
                <a:latin typeface="Helvetica Neue 55"/>
                <a:cs typeface="Calibri"/>
              </a:rPr>
              <a:t>st</a:t>
            </a:r>
            <a:r>
              <a:rPr lang="en-GB" altLang="en-US" sz="2000">
                <a:solidFill>
                  <a:srgbClr val="053361"/>
                </a:solidFill>
                <a:latin typeface="Helvetica Neue 55"/>
                <a:cs typeface="Calibri"/>
              </a:rPr>
              <a:t> July 2021);</a:t>
            </a:r>
            <a:endParaRPr lang="en-GB" sz="2000">
              <a:solidFill>
                <a:srgbClr val="053361"/>
              </a:solidFill>
              <a:latin typeface="Helvetica Neue 55"/>
              <a:cs typeface="Calibri"/>
            </a:endParaRPr>
          </a:p>
          <a:p>
            <a:pPr>
              <a:spcBef>
                <a:spcPct val="0"/>
              </a:spcBef>
              <a:spcAft>
                <a:spcPct val="0"/>
              </a:spcAft>
            </a:pPr>
            <a:endParaRPr lang="en-GB" altLang="en-US" sz="2000">
              <a:solidFill>
                <a:srgbClr val="053361"/>
              </a:solidFill>
              <a:latin typeface="Helvetica Neue 55"/>
              <a:cs typeface="Calibri"/>
            </a:endParaRPr>
          </a:p>
          <a:p>
            <a:pPr>
              <a:spcBef>
                <a:spcPct val="0"/>
              </a:spcBef>
              <a:spcAft>
                <a:spcPct val="0"/>
              </a:spcAft>
            </a:pPr>
            <a:endParaRPr lang="en-GB" altLang="en-US" sz="2000">
              <a:solidFill>
                <a:srgbClr val="053361"/>
              </a:solidFill>
              <a:latin typeface="Helvetica Neue 55"/>
              <a:cs typeface="Calibri"/>
            </a:endParaRPr>
          </a:p>
          <a:p>
            <a:pPr marL="285750" indent="-285750" eaLnBrk="0" fontAlgn="base" hangingPunct="0">
              <a:spcBef>
                <a:spcPct val="0"/>
              </a:spcBef>
              <a:spcAft>
                <a:spcPct val="0"/>
              </a:spcAft>
              <a:buFont typeface="Arial" panose="020B0604020202020204" pitchFamily="34" charset="0"/>
              <a:buChar char="•"/>
            </a:pPr>
            <a:r>
              <a:rPr lang="en-GB" altLang="en-US" sz="2000">
                <a:solidFill>
                  <a:srgbClr val="053361"/>
                </a:solidFill>
                <a:latin typeface="Helvetica Neue 55"/>
                <a:cs typeface="Calibri"/>
              </a:rPr>
              <a:t>A Qualified Person (QP) for products manufactured in the UK or directly imported into the UK from a country not on an approved country list (which will include all EU and EEA countries from Day 1) must reside and operate in the UK.</a:t>
            </a:r>
            <a:br>
              <a:rPr lang="en-US" altLang="en-US">
                <a:solidFill>
                  <a:srgbClr val="053361"/>
                </a:solidFill>
                <a:latin typeface="Helvetica Neue 55"/>
              </a:rPr>
            </a:br>
            <a:endParaRPr lang="en-US" altLang="en-US">
              <a:solidFill>
                <a:srgbClr val="053361"/>
              </a:solidFill>
              <a:latin typeface="Helvetica Neue 55"/>
            </a:endParaRPr>
          </a:p>
        </p:txBody>
      </p:sp>
      <p:pic>
        <p:nvPicPr>
          <p:cNvPr id="6" name="Picture 2">
            <a:extLst>
              <a:ext uri="{FF2B5EF4-FFF2-40B4-BE49-F238E27FC236}">
                <a16:creationId xmlns:a16="http://schemas.microsoft.com/office/drawing/2014/main" id="{03080F54-E215-426F-B51A-6BA9458F1CD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7708" y="2268331"/>
            <a:ext cx="1078052" cy="907687"/>
          </a:xfrm>
          <a:prstGeom prst="rect">
            <a:avLst/>
          </a:prstGeom>
        </p:spPr>
      </p:pic>
      <p:pic>
        <p:nvPicPr>
          <p:cNvPr id="7" name="Picture 8" descr="A picture containing clipart&#10;&#10;Description generated with very high confidence">
            <a:extLst>
              <a:ext uri="{FF2B5EF4-FFF2-40B4-BE49-F238E27FC236}">
                <a16:creationId xmlns:a16="http://schemas.microsoft.com/office/drawing/2014/main" id="{A6B641AE-F7C8-4DDD-996A-9B1E284A692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68339" y="3988938"/>
            <a:ext cx="1092992" cy="1099919"/>
          </a:xfrm>
          <a:prstGeom prst="rect">
            <a:avLst/>
          </a:prstGeom>
        </p:spPr>
      </p:pic>
    </p:spTree>
    <p:extLst>
      <p:ext uri="{BB962C8B-B14F-4D97-AF65-F5344CB8AC3E}">
        <p14:creationId xmlns:p14="http://schemas.microsoft.com/office/powerpoint/2010/main" val="254783105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1333E-EE18-4FC6-93D1-E5A691166EA1}"/>
              </a:ext>
            </a:extLst>
          </p:cNvPr>
          <p:cNvSpPr>
            <a:spLocks noGrp="1"/>
          </p:cNvSpPr>
          <p:nvPr>
            <p:ph type="title"/>
          </p:nvPr>
        </p:nvSpPr>
        <p:spPr>
          <a:xfrm>
            <a:off x="460258" y="1395091"/>
            <a:ext cx="10969943" cy="514351"/>
          </a:xfrm>
        </p:spPr>
        <p:txBody>
          <a:bodyPr/>
          <a:lstStyle/>
          <a:p>
            <a:r>
              <a:rPr lang="en-GB"/>
              <a:t>Packaging and leaflets</a:t>
            </a:r>
          </a:p>
        </p:txBody>
      </p:sp>
      <p:sp>
        <p:nvSpPr>
          <p:cNvPr id="4" name="Slide Number Placeholder 3">
            <a:extLst>
              <a:ext uri="{FF2B5EF4-FFF2-40B4-BE49-F238E27FC236}">
                <a16:creationId xmlns:a16="http://schemas.microsoft.com/office/drawing/2014/main" id="{457E76C6-28F0-4536-A6BC-456CC06ACA45}"/>
              </a:ext>
            </a:extLst>
          </p:cNvPr>
          <p:cNvSpPr>
            <a:spLocks noGrp="1"/>
          </p:cNvSpPr>
          <p:nvPr>
            <p:ph type="sldNum" sz="quarter" idx="10"/>
          </p:nvPr>
        </p:nvSpPr>
        <p:spPr/>
        <p:txBody>
          <a:bodyPr/>
          <a:lstStyle/>
          <a:p>
            <a:pPr>
              <a:defRPr/>
            </a:pPr>
            <a:fld id="{33932FC1-F83D-4223-BCC6-34681F250449}" type="slidenum">
              <a:rPr lang="en-US" smtClean="0"/>
              <a:pPr>
                <a:defRPr/>
              </a:pPr>
              <a:t>15</a:t>
            </a:fld>
            <a:endParaRPr lang="en-US"/>
          </a:p>
        </p:txBody>
      </p:sp>
      <p:sp>
        <p:nvSpPr>
          <p:cNvPr id="5" name="TextBox 4">
            <a:extLst>
              <a:ext uri="{FF2B5EF4-FFF2-40B4-BE49-F238E27FC236}">
                <a16:creationId xmlns:a16="http://schemas.microsoft.com/office/drawing/2014/main" id="{97D7C364-D63B-477E-AE2F-34AE135380D4}"/>
              </a:ext>
            </a:extLst>
          </p:cNvPr>
          <p:cNvSpPr txBox="1"/>
          <p:nvPr/>
        </p:nvSpPr>
        <p:spPr>
          <a:xfrm>
            <a:off x="1305574" y="1909442"/>
            <a:ext cx="9774415" cy="4491938"/>
          </a:xfrm>
          <a:prstGeom prst="rect">
            <a:avLst/>
          </a:prstGeom>
          <a:noFill/>
        </p:spPr>
        <p:txBody>
          <a:bodyPr wrap="square" anchor="t">
            <a:noAutofit/>
          </a:bodyPr>
          <a:lstStyle/>
          <a:p>
            <a:pPr marL="0" lvl="1">
              <a:spcBef>
                <a:spcPct val="0"/>
              </a:spcBef>
              <a:spcAft>
                <a:spcPct val="0"/>
              </a:spcAft>
            </a:pPr>
            <a:endParaRPr lang="en-GB" altLang="en-US" sz="2000" b="1">
              <a:solidFill>
                <a:srgbClr val="053361"/>
              </a:solidFill>
              <a:latin typeface="Helvetica Neue 55"/>
              <a:cs typeface="Calibri"/>
            </a:endParaRPr>
          </a:p>
          <a:p>
            <a:pPr marL="285750" lvl="1" indent="-285750" eaLnBrk="0" fontAlgn="base" hangingPunct="0">
              <a:spcBef>
                <a:spcPct val="0"/>
              </a:spcBef>
              <a:spcAft>
                <a:spcPct val="0"/>
              </a:spcAft>
              <a:buFont typeface="Arial"/>
              <a:buChar char="•"/>
            </a:pPr>
            <a:r>
              <a:rPr lang="en-GB" sz="2000">
                <a:solidFill>
                  <a:srgbClr val="053361"/>
                </a:solidFill>
                <a:latin typeface="Helvetica Neue 55"/>
                <a:cs typeface="Calibri"/>
              </a:rPr>
              <a:t>MHRA will give industry until the end of 2021 to amend certain </a:t>
            </a:r>
            <a:r>
              <a:rPr lang="en-GB" sz="2000" b="1">
                <a:solidFill>
                  <a:srgbClr val="053361"/>
                </a:solidFill>
                <a:latin typeface="Helvetica Neue 55"/>
                <a:cs typeface="Calibri"/>
              </a:rPr>
              <a:t>administrative details </a:t>
            </a:r>
            <a:r>
              <a:rPr lang="en-GB" sz="2000">
                <a:solidFill>
                  <a:srgbClr val="053361"/>
                </a:solidFill>
                <a:latin typeface="Helvetica Neue 55"/>
                <a:cs typeface="Calibri"/>
              </a:rPr>
              <a:t>on the packaging and in the package leaflets for a product already on the market. </a:t>
            </a:r>
            <a:r>
              <a:rPr lang="en-GB" altLang="en-US" sz="2000">
                <a:solidFill>
                  <a:srgbClr val="053361"/>
                </a:solidFill>
                <a:latin typeface="Helvetica Neue 55"/>
                <a:cs typeface="Calibri"/>
              </a:rPr>
              <a:t>Any regulatory interventions that may </a:t>
            </a:r>
            <a:r>
              <a:rPr lang="en-GB" altLang="en-US" sz="2000" b="1">
                <a:solidFill>
                  <a:srgbClr val="053361"/>
                </a:solidFill>
                <a:latin typeface="Helvetica Neue 55"/>
                <a:cs typeface="Calibri"/>
              </a:rPr>
              <a:t>impact on public health</a:t>
            </a:r>
            <a:r>
              <a:rPr lang="en-GB" altLang="en-US" sz="2000">
                <a:solidFill>
                  <a:srgbClr val="053361"/>
                </a:solidFill>
                <a:latin typeface="Helvetica Neue 55"/>
                <a:cs typeface="Calibri"/>
              </a:rPr>
              <a:t> required before the end of 2021 will have to be implemented in real time.</a:t>
            </a:r>
            <a:endParaRPr lang="en-GB" sz="2000">
              <a:solidFill>
                <a:srgbClr val="053361"/>
              </a:solidFill>
              <a:latin typeface="Helvetica Neue 55"/>
              <a:cs typeface="Calibri"/>
            </a:endParaRPr>
          </a:p>
          <a:p>
            <a:pPr marL="0" lvl="1" indent="-285750">
              <a:spcBef>
                <a:spcPct val="0"/>
              </a:spcBef>
              <a:spcAft>
                <a:spcPct val="0"/>
              </a:spcAft>
              <a:buFont typeface="Arial" panose="020B0604020202020204" pitchFamily="34" charset="0"/>
              <a:buChar char="•"/>
            </a:pPr>
            <a:endParaRPr lang="en-GB" altLang="en-US" sz="2000">
              <a:solidFill>
                <a:srgbClr val="053361"/>
              </a:solidFill>
              <a:latin typeface="Helvetica Neue 55"/>
              <a:cs typeface="Calibri"/>
            </a:endParaRPr>
          </a:p>
          <a:p>
            <a:pPr marL="0" lvl="1" indent="-285750">
              <a:spcBef>
                <a:spcPct val="0"/>
              </a:spcBef>
              <a:spcAft>
                <a:spcPct val="0"/>
              </a:spcAft>
              <a:buFont typeface="Arial" panose="020B0604020202020204" pitchFamily="34" charset="0"/>
              <a:buChar char="•"/>
            </a:pPr>
            <a:endParaRPr lang="en-GB" altLang="en-US" sz="2000">
              <a:solidFill>
                <a:srgbClr val="053361"/>
              </a:solidFill>
              <a:latin typeface="Helvetica Neue 55"/>
              <a:cs typeface="Calibri"/>
            </a:endParaRPr>
          </a:p>
          <a:p>
            <a:pPr marL="285750" lvl="1" indent="-285750" eaLnBrk="0" fontAlgn="base" hangingPunct="0">
              <a:spcBef>
                <a:spcPct val="0"/>
              </a:spcBef>
              <a:spcAft>
                <a:spcPct val="0"/>
              </a:spcAft>
              <a:buFont typeface="Arial" panose="020B0604020202020204" pitchFamily="34" charset="0"/>
              <a:buChar char="•"/>
            </a:pPr>
            <a:r>
              <a:rPr lang="en-GB" altLang="en-US" sz="2000">
                <a:solidFill>
                  <a:srgbClr val="053361"/>
                </a:solidFill>
                <a:latin typeface="Helvetica Neue 55"/>
                <a:cs typeface="Calibri"/>
              </a:rPr>
              <a:t>MHRA will continue to accept proposals for packaging and leaflets in the English language that include information from other jurisdictions (such as Ireland);</a:t>
            </a:r>
          </a:p>
          <a:p>
            <a:pPr marL="285750" lvl="1" indent="-285750" eaLnBrk="0" fontAlgn="base" hangingPunct="0">
              <a:spcBef>
                <a:spcPct val="0"/>
              </a:spcBef>
              <a:spcAft>
                <a:spcPct val="0"/>
              </a:spcAft>
              <a:buFont typeface="Arial" panose="020B0604020202020204" pitchFamily="34" charset="0"/>
              <a:buChar char="•"/>
            </a:pPr>
            <a:r>
              <a:rPr lang="en-GB" altLang="en-US" sz="2000">
                <a:solidFill>
                  <a:srgbClr val="053361"/>
                </a:solidFill>
                <a:latin typeface="Helvetica Neue 55"/>
                <a:cs typeface="Calibri"/>
              </a:rPr>
              <a:t>Packs containing the Falsified Medicines Directive (FMD) safety features would still be accepted in the UK.</a:t>
            </a:r>
            <a:endParaRPr lang="en-GB" sz="2000">
              <a:solidFill>
                <a:srgbClr val="053361"/>
              </a:solidFill>
              <a:latin typeface="Helvetica Neue 55"/>
              <a:cs typeface="Calibri"/>
            </a:endParaRPr>
          </a:p>
          <a:p>
            <a:pPr marL="285750" lvl="1" indent="-285750">
              <a:spcBef>
                <a:spcPct val="0"/>
              </a:spcBef>
              <a:spcAft>
                <a:spcPct val="0"/>
              </a:spcAft>
              <a:buFont typeface="Arial"/>
              <a:buChar char="•"/>
            </a:pPr>
            <a:endParaRPr lang="en-GB" altLang="en-US">
              <a:solidFill>
                <a:srgbClr val="053361"/>
              </a:solidFill>
              <a:latin typeface="Helvetica Neue 55"/>
            </a:endParaRPr>
          </a:p>
          <a:p>
            <a:pPr marL="285750" indent="-285750" eaLnBrk="0" fontAlgn="base" hangingPunct="0">
              <a:spcBef>
                <a:spcPct val="0"/>
              </a:spcBef>
              <a:spcAft>
                <a:spcPct val="0"/>
              </a:spcAft>
              <a:buFont typeface="Arial"/>
              <a:buChar char="•"/>
            </a:pPr>
            <a:endParaRPr lang="en-GB" altLang="en-US">
              <a:solidFill>
                <a:srgbClr val="0B0C0C"/>
              </a:solidFill>
              <a:latin typeface="nta"/>
            </a:endParaRPr>
          </a:p>
          <a:p>
            <a:pPr eaLnBrk="0" fontAlgn="base" hangingPunct="0">
              <a:spcBef>
                <a:spcPct val="0"/>
              </a:spcBef>
              <a:spcAft>
                <a:spcPct val="0"/>
              </a:spcAft>
            </a:pPr>
            <a:br>
              <a:rPr lang="en-US" altLang="en-US">
                <a:latin typeface="nta"/>
              </a:rPr>
            </a:br>
            <a:endParaRPr lang="en-US" altLang="en-US">
              <a:solidFill>
                <a:srgbClr val="0B0C0C"/>
              </a:solidFill>
              <a:latin typeface="nta"/>
            </a:endParaRPr>
          </a:p>
        </p:txBody>
      </p:sp>
      <p:pic>
        <p:nvPicPr>
          <p:cNvPr id="6" name="Picture 2" descr="A close up of a card&#10;&#10;Description generated with high confidence">
            <a:extLst>
              <a:ext uri="{FF2B5EF4-FFF2-40B4-BE49-F238E27FC236}">
                <a16:creationId xmlns:a16="http://schemas.microsoft.com/office/drawing/2014/main" id="{C956478A-E758-4CDC-8546-11F6C309C4EA}"/>
              </a:ext>
            </a:extLst>
          </p:cNvPr>
          <p:cNvPicPr>
            <a:picLocks noChangeAspect="1"/>
          </p:cNvPicPr>
          <p:nvPr/>
        </p:nvPicPr>
        <p:blipFill>
          <a:blip r:embed="rId2"/>
          <a:stretch>
            <a:fillRect/>
          </a:stretch>
        </p:blipFill>
        <p:spPr>
          <a:xfrm>
            <a:off x="171355" y="2340578"/>
            <a:ext cx="1147506" cy="911680"/>
          </a:xfrm>
          <a:prstGeom prst="rect">
            <a:avLst/>
          </a:prstGeom>
        </p:spPr>
      </p:pic>
      <p:pic>
        <p:nvPicPr>
          <p:cNvPr id="7" name="Picture 6" descr="A close up of a logo&#10;&#10;Description generated with high confidence">
            <a:extLst>
              <a:ext uri="{FF2B5EF4-FFF2-40B4-BE49-F238E27FC236}">
                <a16:creationId xmlns:a16="http://schemas.microsoft.com/office/drawing/2014/main" id="{607C6872-2821-4068-B594-D3EC213C749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V="1">
            <a:off x="297560" y="4212747"/>
            <a:ext cx="907772" cy="911679"/>
          </a:xfrm>
          <a:prstGeom prst="rect">
            <a:avLst/>
          </a:prstGeom>
        </p:spPr>
      </p:pic>
    </p:spTree>
    <p:extLst>
      <p:ext uri="{BB962C8B-B14F-4D97-AF65-F5344CB8AC3E}">
        <p14:creationId xmlns:p14="http://schemas.microsoft.com/office/powerpoint/2010/main" val="4202800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4D000-3EA5-498A-944B-61D3417E0F23}"/>
              </a:ext>
            </a:extLst>
          </p:cNvPr>
          <p:cNvSpPr>
            <a:spLocks noGrp="1"/>
          </p:cNvSpPr>
          <p:nvPr>
            <p:ph type="title"/>
          </p:nvPr>
        </p:nvSpPr>
        <p:spPr>
          <a:xfrm>
            <a:off x="609440" y="1445997"/>
            <a:ext cx="10969943" cy="514351"/>
          </a:xfrm>
        </p:spPr>
        <p:txBody>
          <a:bodyPr/>
          <a:lstStyle/>
          <a:p>
            <a:r>
              <a:rPr lang="en-GB"/>
              <a:t>Batch testing and release</a:t>
            </a:r>
          </a:p>
        </p:txBody>
      </p:sp>
      <p:sp>
        <p:nvSpPr>
          <p:cNvPr id="4" name="Slide Number Placeholder 3">
            <a:extLst>
              <a:ext uri="{FF2B5EF4-FFF2-40B4-BE49-F238E27FC236}">
                <a16:creationId xmlns:a16="http://schemas.microsoft.com/office/drawing/2014/main" id="{1294ED33-C53A-43BF-B097-38A4E485F8CB}"/>
              </a:ext>
            </a:extLst>
          </p:cNvPr>
          <p:cNvSpPr>
            <a:spLocks noGrp="1"/>
          </p:cNvSpPr>
          <p:nvPr>
            <p:ph type="sldNum" sz="quarter" idx="10"/>
          </p:nvPr>
        </p:nvSpPr>
        <p:spPr/>
        <p:txBody>
          <a:bodyPr/>
          <a:lstStyle/>
          <a:p>
            <a:pPr>
              <a:defRPr/>
            </a:pPr>
            <a:fld id="{33932FC1-F83D-4223-BCC6-34681F250449}" type="slidenum">
              <a:rPr lang="en-US" smtClean="0"/>
              <a:pPr>
                <a:defRPr/>
              </a:pPr>
              <a:t>16</a:t>
            </a:fld>
            <a:endParaRPr lang="en-US"/>
          </a:p>
        </p:txBody>
      </p:sp>
      <p:sp>
        <p:nvSpPr>
          <p:cNvPr id="5" name="TextBox 4">
            <a:extLst>
              <a:ext uri="{FF2B5EF4-FFF2-40B4-BE49-F238E27FC236}">
                <a16:creationId xmlns:a16="http://schemas.microsoft.com/office/drawing/2014/main" id="{734675E4-04E8-461E-A54A-ACB59781BF5E}"/>
              </a:ext>
            </a:extLst>
          </p:cNvPr>
          <p:cNvSpPr txBox="1"/>
          <p:nvPr/>
        </p:nvSpPr>
        <p:spPr>
          <a:xfrm>
            <a:off x="1183121" y="1829396"/>
            <a:ext cx="10530440" cy="3736160"/>
          </a:xfrm>
          <a:prstGeom prst="rect">
            <a:avLst/>
          </a:prstGeom>
          <a:noFill/>
        </p:spPr>
        <p:txBody>
          <a:bodyPr wrap="square" anchor="t">
            <a:noAutofit/>
          </a:bodyPr>
          <a:lstStyle/>
          <a:p>
            <a:pPr>
              <a:spcBef>
                <a:spcPct val="0"/>
              </a:spcBef>
              <a:spcAft>
                <a:spcPct val="0"/>
              </a:spcAft>
            </a:pPr>
            <a:endParaRPr lang="en-US" altLang="en-US" sz="1600" b="1">
              <a:solidFill>
                <a:srgbClr val="053361"/>
              </a:solidFill>
              <a:latin typeface="Helvetica Neue 55"/>
            </a:endParaRPr>
          </a:p>
          <a:p>
            <a:pPr marL="285750" indent="-285750" eaLnBrk="0" fontAlgn="base" hangingPunct="0">
              <a:spcBef>
                <a:spcPct val="0"/>
              </a:spcBef>
              <a:spcAft>
                <a:spcPct val="0"/>
              </a:spcAft>
              <a:buFont typeface="Arial"/>
              <a:buChar char="•"/>
            </a:pPr>
            <a:r>
              <a:rPr lang="en-GB" altLang="en-US" sz="1600" b="1">
                <a:solidFill>
                  <a:srgbClr val="053361"/>
                </a:solidFill>
                <a:latin typeface="Helvetica Neue 55"/>
              </a:rPr>
              <a:t>The UK will continue to accept batch testing </a:t>
            </a:r>
            <a:r>
              <a:rPr lang="en-GB" altLang="en-US" sz="1600">
                <a:solidFill>
                  <a:srgbClr val="053361"/>
                </a:solidFill>
                <a:latin typeface="Helvetica Neue 55"/>
              </a:rPr>
              <a:t>of human medicines carried out in countries named by the MHRA. On exit day, this list would include EU, EEA and 3</a:t>
            </a:r>
            <a:r>
              <a:rPr lang="en-GB" altLang="en-US" sz="1600" baseline="30000">
                <a:solidFill>
                  <a:srgbClr val="053361"/>
                </a:solidFill>
                <a:latin typeface="Helvetica Neue 55"/>
              </a:rPr>
              <a:t>rd</a:t>
            </a:r>
            <a:r>
              <a:rPr lang="en-GB" altLang="en-US" sz="1600">
                <a:solidFill>
                  <a:srgbClr val="053361"/>
                </a:solidFill>
                <a:latin typeface="Helvetica Neue 55"/>
              </a:rPr>
              <a:t>  countries with which the EU has an MRA;</a:t>
            </a:r>
          </a:p>
          <a:p>
            <a:pPr lvl="1">
              <a:spcBef>
                <a:spcPct val="0"/>
              </a:spcBef>
              <a:spcAft>
                <a:spcPct val="0"/>
              </a:spcAft>
            </a:pPr>
            <a:endParaRPr lang="en-GB" altLang="en-US" sz="1600">
              <a:solidFill>
                <a:srgbClr val="053361"/>
              </a:solidFill>
              <a:latin typeface="Helvetica Neue 55"/>
            </a:endParaRPr>
          </a:p>
          <a:p>
            <a:pPr marL="285750" indent="-285750" eaLnBrk="0" fontAlgn="base" hangingPunct="0">
              <a:spcBef>
                <a:spcPct val="0"/>
              </a:spcBef>
              <a:spcAft>
                <a:spcPct val="0"/>
              </a:spcAft>
              <a:buFont typeface="Arial" panose="020B0604020202020204" pitchFamily="34" charset="0"/>
              <a:buChar char="•"/>
            </a:pPr>
            <a:r>
              <a:rPr lang="en-GB" sz="1600">
                <a:solidFill>
                  <a:srgbClr val="053361"/>
                </a:solidFill>
                <a:latin typeface="Helvetica Neue 55"/>
              </a:rPr>
              <a:t>A </a:t>
            </a:r>
            <a:r>
              <a:rPr lang="en-GB" sz="1600" b="1">
                <a:solidFill>
                  <a:srgbClr val="053361"/>
                </a:solidFill>
                <a:latin typeface="Helvetica Neue 55"/>
              </a:rPr>
              <a:t>UK-based QP </a:t>
            </a:r>
            <a:r>
              <a:rPr lang="en-GB" sz="1600">
                <a:solidFill>
                  <a:srgbClr val="053361"/>
                </a:solidFill>
                <a:latin typeface="Helvetica Neue 55"/>
              </a:rPr>
              <a:t>will still be required for:</a:t>
            </a:r>
          </a:p>
          <a:p>
            <a:pPr marL="742950" lvl="1" indent="-285750" eaLnBrk="0" fontAlgn="base" hangingPunct="0">
              <a:spcBef>
                <a:spcPct val="0"/>
              </a:spcBef>
              <a:spcAft>
                <a:spcPct val="0"/>
              </a:spcAft>
              <a:buFont typeface="Arial" panose="020B0604020202020204" pitchFamily="34" charset="0"/>
              <a:buChar char="•"/>
            </a:pPr>
            <a:r>
              <a:rPr lang="en-GB" sz="1600">
                <a:solidFill>
                  <a:srgbClr val="053361"/>
                </a:solidFill>
                <a:latin typeface="Helvetica Neue 55"/>
              </a:rPr>
              <a:t>Human medicines manufactured in the UK;</a:t>
            </a:r>
          </a:p>
          <a:p>
            <a:pPr marL="742950" lvl="1" indent="-285750" eaLnBrk="0" fontAlgn="base" hangingPunct="0">
              <a:spcBef>
                <a:spcPct val="0"/>
              </a:spcBef>
              <a:spcAft>
                <a:spcPct val="0"/>
              </a:spcAft>
              <a:buFont typeface="Arial" panose="020B0604020202020204" pitchFamily="34" charset="0"/>
              <a:buChar char="•"/>
            </a:pPr>
            <a:r>
              <a:rPr lang="en-GB" sz="1600">
                <a:solidFill>
                  <a:srgbClr val="053361"/>
                </a:solidFill>
                <a:latin typeface="Helvetica Neue 55"/>
              </a:rPr>
              <a:t>Human medicines manufactured in a third country and directly imported into the UK.</a:t>
            </a:r>
          </a:p>
          <a:p>
            <a:pPr lvl="1">
              <a:spcBef>
                <a:spcPct val="0"/>
              </a:spcBef>
              <a:spcAft>
                <a:spcPct val="0"/>
              </a:spcAft>
            </a:pPr>
            <a:endParaRPr lang="en-GB" altLang="en-US" sz="1600">
              <a:solidFill>
                <a:srgbClr val="053361"/>
              </a:solidFill>
              <a:latin typeface="Helvetica Neue 55"/>
            </a:endParaRPr>
          </a:p>
          <a:p>
            <a:pPr marL="285750" indent="-285750">
              <a:spcBef>
                <a:spcPct val="0"/>
              </a:spcBef>
              <a:spcAft>
                <a:spcPct val="0"/>
              </a:spcAft>
              <a:buFont typeface="Arial" panose="020B0604020202020204" pitchFamily="34" charset="0"/>
              <a:buChar char="•"/>
            </a:pPr>
            <a:r>
              <a:rPr lang="en-GB" altLang="en-US" sz="1600" b="1">
                <a:solidFill>
                  <a:srgbClr val="053361"/>
                </a:solidFill>
                <a:latin typeface="Helvetica Neue 55"/>
              </a:rPr>
              <a:t>The UK will continue to recognise certification</a:t>
            </a:r>
            <a:r>
              <a:rPr lang="en-GB" altLang="en-US" sz="1600">
                <a:solidFill>
                  <a:srgbClr val="053361"/>
                </a:solidFill>
                <a:latin typeface="Helvetica Neue 55"/>
              </a:rPr>
              <a:t>, release and assurance of compliance by a QP based in a country of the MHRA’s QP list for:</a:t>
            </a:r>
            <a:endParaRPr lang="en-GB" sz="1600">
              <a:solidFill>
                <a:srgbClr val="053361"/>
              </a:solidFill>
              <a:latin typeface="Helvetica Neue 55"/>
            </a:endParaRPr>
          </a:p>
          <a:p>
            <a:pPr marL="742950" lvl="1" indent="-285750" eaLnBrk="0" fontAlgn="base" hangingPunct="0">
              <a:spcBef>
                <a:spcPct val="0"/>
              </a:spcBef>
              <a:spcAft>
                <a:spcPct val="0"/>
              </a:spcAft>
              <a:buFont typeface="Arial" panose="020B0604020202020204" pitchFamily="34" charset="0"/>
              <a:buChar char="•"/>
            </a:pPr>
            <a:r>
              <a:rPr lang="en-GB" altLang="en-US" sz="1600">
                <a:solidFill>
                  <a:srgbClr val="053361"/>
                </a:solidFill>
                <a:latin typeface="Helvetica Neue 55"/>
              </a:rPr>
              <a:t>Human medicines manufactured in a third country and imported to a country on the MHRA’s QP list;</a:t>
            </a:r>
          </a:p>
          <a:p>
            <a:pPr marL="742950" lvl="1" indent="-285750" eaLnBrk="0" fontAlgn="base" hangingPunct="0">
              <a:spcBef>
                <a:spcPct val="0"/>
              </a:spcBef>
              <a:spcAft>
                <a:spcPct val="0"/>
              </a:spcAft>
              <a:buFont typeface="Arial" panose="020B0604020202020204" pitchFamily="34" charset="0"/>
              <a:buChar char="•"/>
            </a:pPr>
            <a:r>
              <a:rPr lang="en-GB" altLang="en-US" sz="1600">
                <a:solidFill>
                  <a:srgbClr val="053361"/>
                </a:solidFill>
                <a:latin typeface="Helvetica Neue 55"/>
              </a:rPr>
              <a:t>Human medicines manufactured in a country on the QP list. </a:t>
            </a:r>
          </a:p>
          <a:p>
            <a:pPr marL="742950" lvl="1" indent="-285750" eaLnBrk="0" fontAlgn="base" hangingPunct="0">
              <a:spcBef>
                <a:spcPct val="0"/>
              </a:spcBef>
              <a:spcAft>
                <a:spcPct val="0"/>
              </a:spcAft>
              <a:buFont typeface="Arial" panose="020B0604020202020204" pitchFamily="34" charset="0"/>
              <a:buChar char="•"/>
            </a:pPr>
            <a:r>
              <a:rPr lang="en-GB" altLang="en-US" sz="1600">
                <a:solidFill>
                  <a:srgbClr val="053361"/>
                </a:solidFill>
                <a:latin typeface="Helvetica Neue 55"/>
              </a:rPr>
              <a:t>These approaches to QP certification will also apply to </a:t>
            </a:r>
            <a:r>
              <a:rPr lang="en-GB" altLang="en-US" sz="1600" b="1">
                <a:solidFill>
                  <a:srgbClr val="053361"/>
                </a:solidFill>
                <a:latin typeface="Helvetica Neue 55"/>
              </a:rPr>
              <a:t>IMPs.</a:t>
            </a:r>
            <a:endParaRPr lang="en-GB" altLang="en-US" sz="1600">
              <a:solidFill>
                <a:srgbClr val="053361"/>
              </a:solidFill>
              <a:latin typeface="Helvetica Neue 55"/>
            </a:endParaRPr>
          </a:p>
        </p:txBody>
      </p:sp>
      <p:sp>
        <p:nvSpPr>
          <p:cNvPr id="7" name="Rectangle 6">
            <a:extLst>
              <a:ext uri="{FF2B5EF4-FFF2-40B4-BE49-F238E27FC236}">
                <a16:creationId xmlns:a16="http://schemas.microsoft.com/office/drawing/2014/main" id="{58D265A4-505B-4DC0-9DD4-F25EA06D61FE}"/>
              </a:ext>
            </a:extLst>
          </p:cNvPr>
          <p:cNvSpPr/>
          <p:nvPr/>
        </p:nvSpPr>
        <p:spPr>
          <a:xfrm>
            <a:off x="0" y="5308709"/>
            <a:ext cx="12192000" cy="707886"/>
          </a:xfrm>
          <a:prstGeom prst="rect">
            <a:avLst/>
          </a:prstGeom>
          <a:solidFill>
            <a:srgbClr val="E93447"/>
          </a:solidFill>
        </p:spPr>
        <p:txBody>
          <a:bodyPr wrap="square">
            <a:spAutoFit/>
          </a:bodyPr>
          <a:lstStyle/>
          <a:p>
            <a:pPr algn="ctr"/>
            <a:r>
              <a:rPr lang="en-GB" altLang="en-US" sz="2000">
                <a:solidFill>
                  <a:schemeClr val="bg1"/>
                </a:solidFill>
                <a:latin typeface="nta"/>
              </a:rPr>
              <a:t>These arrangements will continue until the government considers any further change is necessary. MHRA is committed to working with industry ahead of any such changes</a:t>
            </a:r>
            <a:endParaRPr lang="en-US" sz="2000">
              <a:solidFill>
                <a:schemeClr val="bg1"/>
              </a:solidFill>
            </a:endParaRPr>
          </a:p>
        </p:txBody>
      </p:sp>
      <p:pic>
        <p:nvPicPr>
          <p:cNvPr id="8" name="Picture 7" descr="A close up of a logo&#10;&#10;Description generated with very high confidence">
            <a:extLst>
              <a:ext uri="{FF2B5EF4-FFF2-40B4-BE49-F238E27FC236}">
                <a16:creationId xmlns:a16="http://schemas.microsoft.com/office/drawing/2014/main" id="{350E2C39-041E-4CFF-AC61-9251E5843EE5}"/>
              </a:ext>
            </a:extLst>
          </p:cNvPr>
          <p:cNvPicPr>
            <a:picLocks noChangeAspect="1"/>
          </p:cNvPicPr>
          <p:nvPr/>
        </p:nvPicPr>
        <p:blipFill>
          <a:blip r:embed="rId3"/>
          <a:stretch>
            <a:fillRect/>
          </a:stretch>
        </p:blipFill>
        <p:spPr>
          <a:xfrm>
            <a:off x="326055" y="2049635"/>
            <a:ext cx="675934" cy="596732"/>
          </a:xfrm>
          <a:prstGeom prst="rect">
            <a:avLst/>
          </a:prstGeom>
        </p:spPr>
      </p:pic>
      <p:pic>
        <p:nvPicPr>
          <p:cNvPr id="9" name="Picture 11" descr="A picture containing vector graphics&#10;&#10;Description generated with high confidence">
            <a:extLst>
              <a:ext uri="{FF2B5EF4-FFF2-40B4-BE49-F238E27FC236}">
                <a16:creationId xmlns:a16="http://schemas.microsoft.com/office/drawing/2014/main" id="{B2F61AEE-4492-4029-94E5-11B63D1DD38D}"/>
              </a:ext>
            </a:extLst>
          </p:cNvPr>
          <p:cNvPicPr>
            <a:picLocks noChangeAspect="1"/>
          </p:cNvPicPr>
          <p:nvPr/>
        </p:nvPicPr>
        <p:blipFill>
          <a:blip r:embed="rId4"/>
          <a:stretch>
            <a:fillRect/>
          </a:stretch>
        </p:blipFill>
        <p:spPr>
          <a:xfrm>
            <a:off x="262700" y="2928358"/>
            <a:ext cx="802642" cy="803506"/>
          </a:xfrm>
          <a:prstGeom prst="rect">
            <a:avLst/>
          </a:prstGeom>
        </p:spPr>
      </p:pic>
      <p:pic>
        <p:nvPicPr>
          <p:cNvPr id="10" name="Picture 7" descr="A close up of a logo&#10;&#10;Description generated with high confidence">
            <a:extLst>
              <a:ext uri="{FF2B5EF4-FFF2-40B4-BE49-F238E27FC236}">
                <a16:creationId xmlns:a16="http://schemas.microsoft.com/office/drawing/2014/main" id="{11BF512B-ED0D-4F75-B770-EADCC557704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V="1">
            <a:off x="273733" y="4206543"/>
            <a:ext cx="793068" cy="796062"/>
          </a:xfrm>
          <a:prstGeom prst="rect">
            <a:avLst/>
          </a:prstGeom>
        </p:spPr>
      </p:pic>
    </p:spTree>
    <p:extLst>
      <p:ext uri="{BB962C8B-B14F-4D97-AF65-F5344CB8AC3E}">
        <p14:creationId xmlns:p14="http://schemas.microsoft.com/office/powerpoint/2010/main" val="18694610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6B8C-B010-3E45-8C02-91BF61787F33}"/>
              </a:ext>
            </a:extLst>
          </p:cNvPr>
          <p:cNvSpPr>
            <a:spLocks noGrp="1"/>
          </p:cNvSpPr>
          <p:nvPr>
            <p:ph type="title"/>
          </p:nvPr>
        </p:nvSpPr>
        <p:spPr>
          <a:xfrm>
            <a:off x="609440" y="1352955"/>
            <a:ext cx="10969943" cy="514351"/>
          </a:xfrm>
        </p:spPr>
        <p:txBody>
          <a:bodyPr/>
          <a:lstStyle/>
          <a:p>
            <a:r>
              <a:rPr lang="en-US"/>
              <a:t>Clinical Trials</a:t>
            </a:r>
          </a:p>
        </p:txBody>
      </p:sp>
      <p:sp>
        <p:nvSpPr>
          <p:cNvPr id="3" name="Content Placeholder 2">
            <a:extLst>
              <a:ext uri="{FF2B5EF4-FFF2-40B4-BE49-F238E27FC236}">
                <a16:creationId xmlns:a16="http://schemas.microsoft.com/office/drawing/2014/main" id="{FF002AFA-2F29-B547-AAE4-164F655228AF}"/>
              </a:ext>
            </a:extLst>
          </p:cNvPr>
          <p:cNvSpPr>
            <a:spLocks noGrp="1"/>
          </p:cNvSpPr>
          <p:nvPr>
            <p:ph idx="1"/>
          </p:nvPr>
        </p:nvSpPr>
        <p:spPr>
          <a:xfrm>
            <a:off x="609440" y="1963738"/>
            <a:ext cx="10969943" cy="2930524"/>
          </a:xfrm>
        </p:spPr>
        <p:txBody>
          <a:bodyPr/>
          <a:lstStyle/>
          <a:p>
            <a:pPr marL="269875" indent="-269875"/>
            <a:r>
              <a:rPr lang="en-GB"/>
              <a:t>The </a:t>
            </a:r>
            <a:r>
              <a:rPr lang="en-GB" b="1"/>
              <a:t>UK will continue to recognise existing approvals</a:t>
            </a:r>
            <a:r>
              <a:rPr lang="en-GB"/>
              <a:t> - both for regulatory and ethics approvals – and there will be no need to re-apply.</a:t>
            </a:r>
            <a:endParaRPr lang="en-US"/>
          </a:p>
          <a:p>
            <a:pPr marL="269875" indent="-269875"/>
            <a:r>
              <a:rPr lang="en-GB"/>
              <a:t>The UK would require </a:t>
            </a:r>
            <a:r>
              <a:rPr lang="en-GB" b="1"/>
              <a:t>the sponsor or legal representative of a clinical trial to be in the UK or country on an approved country list.</a:t>
            </a:r>
            <a:endParaRPr lang="en-GB"/>
          </a:p>
          <a:p>
            <a:pPr marL="269875" indent="-269875"/>
            <a:r>
              <a:rPr lang="en-GB"/>
              <a:t>Requirements for running a trial: </a:t>
            </a:r>
            <a:r>
              <a:rPr lang="en-GB" b="1"/>
              <a:t>The UK’s current regulatory framework, as per the 2004 Regulations, will remain in force after a no deal</a:t>
            </a:r>
          </a:p>
          <a:p>
            <a:pPr marL="269875" indent="-269875"/>
            <a:r>
              <a:rPr lang="en-GB"/>
              <a:t>Government will </a:t>
            </a:r>
            <a:r>
              <a:rPr lang="en-GB" b="1"/>
              <a:t>align with the parts of the EU’s CTR legislation</a:t>
            </a:r>
            <a:r>
              <a:rPr lang="en-GB"/>
              <a:t> that are within the UK’s control.</a:t>
            </a:r>
          </a:p>
          <a:p>
            <a:pPr marL="269875" indent="-269875"/>
            <a:r>
              <a:rPr lang="en-GB"/>
              <a:t>The UK will </a:t>
            </a:r>
            <a:r>
              <a:rPr lang="en-GB" b="1"/>
              <a:t>recognise QP certification of IMPs from countries on an approved list</a:t>
            </a:r>
            <a:r>
              <a:rPr lang="en-GB"/>
              <a:t> (which would initially include all EU/EEA countries).</a:t>
            </a:r>
          </a:p>
          <a:p>
            <a:pPr marL="269875" indent="-269875"/>
            <a:endParaRPr lang="en-US"/>
          </a:p>
        </p:txBody>
      </p:sp>
      <p:sp>
        <p:nvSpPr>
          <p:cNvPr id="4" name="Slide Number Placeholder 3">
            <a:extLst>
              <a:ext uri="{FF2B5EF4-FFF2-40B4-BE49-F238E27FC236}">
                <a16:creationId xmlns:a16="http://schemas.microsoft.com/office/drawing/2014/main" id="{C843240D-6A15-194E-A8B8-84DA149724C7}"/>
              </a:ext>
            </a:extLst>
          </p:cNvPr>
          <p:cNvSpPr>
            <a:spLocks noGrp="1"/>
          </p:cNvSpPr>
          <p:nvPr>
            <p:ph type="sldNum" sz="quarter" idx="10"/>
          </p:nvPr>
        </p:nvSpPr>
        <p:spPr/>
        <p:txBody>
          <a:bodyPr/>
          <a:lstStyle/>
          <a:p>
            <a:pPr>
              <a:defRPr/>
            </a:pPr>
            <a:fld id="{33932FC1-F83D-4223-BCC6-34681F250449}" type="slidenum">
              <a:rPr lang="en-US" smtClean="0"/>
              <a:pPr>
                <a:defRPr/>
              </a:pPr>
              <a:t>17</a:t>
            </a:fld>
            <a:endParaRPr lang="en-US"/>
          </a:p>
        </p:txBody>
      </p:sp>
    </p:spTree>
    <p:extLst>
      <p:ext uri="{BB962C8B-B14F-4D97-AF65-F5344CB8AC3E}">
        <p14:creationId xmlns:p14="http://schemas.microsoft.com/office/powerpoint/2010/main" val="400715676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EF4798-38BE-4F88-8069-E35B9BDB5EB8}"/>
              </a:ext>
            </a:extLst>
          </p:cNvPr>
          <p:cNvSpPr>
            <a:spLocks noGrp="1"/>
          </p:cNvSpPr>
          <p:nvPr>
            <p:ph type="ctrTitle"/>
          </p:nvPr>
        </p:nvSpPr>
        <p:spPr/>
        <p:txBody>
          <a:bodyPr/>
          <a:lstStyle/>
          <a:p>
            <a:r>
              <a:rPr lang="en-GB"/>
              <a:t>Continuity of supply</a:t>
            </a:r>
          </a:p>
        </p:txBody>
      </p:sp>
      <p:sp>
        <p:nvSpPr>
          <p:cNvPr id="4" name="Slide Number Placeholder 3">
            <a:extLst>
              <a:ext uri="{FF2B5EF4-FFF2-40B4-BE49-F238E27FC236}">
                <a16:creationId xmlns:a16="http://schemas.microsoft.com/office/drawing/2014/main" id="{44E62AAF-1EA9-4AB8-BF75-64D475C390E5}"/>
              </a:ext>
            </a:extLst>
          </p:cNvPr>
          <p:cNvSpPr>
            <a:spLocks noGrp="1"/>
          </p:cNvSpPr>
          <p:nvPr>
            <p:ph type="sldNum" sz="quarter" idx="10"/>
          </p:nvPr>
        </p:nvSpPr>
        <p:spPr/>
        <p:txBody>
          <a:bodyPr/>
          <a:lstStyle/>
          <a:p>
            <a:pPr>
              <a:defRPr/>
            </a:pPr>
            <a:fld id="{33932FC1-F83D-4223-BCC6-34681F250449}" type="slidenum">
              <a:rPr lang="en-US" smtClean="0"/>
              <a:pPr>
                <a:defRPr/>
              </a:pPr>
              <a:t>18</a:t>
            </a:fld>
            <a:endParaRPr lang="en-US"/>
          </a:p>
        </p:txBody>
      </p:sp>
    </p:spTree>
    <p:extLst>
      <p:ext uri="{BB962C8B-B14F-4D97-AF65-F5344CB8AC3E}">
        <p14:creationId xmlns:p14="http://schemas.microsoft.com/office/powerpoint/2010/main" val="72414447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F24F-CB36-4050-BEF1-12A52BC81D12}"/>
              </a:ext>
            </a:extLst>
          </p:cNvPr>
          <p:cNvSpPr>
            <a:spLocks noGrp="1"/>
          </p:cNvSpPr>
          <p:nvPr>
            <p:ph type="title"/>
          </p:nvPr>
        </p:nvSpPr>
        <p:spPr>
          <a:xfrm>
            <a:off x="460258" y="1459540"/>
            <a:ext cx="10969943" cy="514351"/>
          </a:xfrm>
        </p:spPr>
        <p:txBody>
          <a:bodyPr/>
          <a:lstStyle/>
          <a:p>
            <a:r>
              <a:rPr lang="en-GB"/>
              <a:t>Continuity of supply programme objectives</a:t>
            </a:r>
          </a:p>
        </p:txBody>
      </p:sp>
      <p:sp>
        <p:nvSpPr>
          <p:cNvPr id="4" name="Slide Number Placeholder 3">
            <a:extLst>
              <a:ext uri="{FF2B5EF4-FFF2-40B4-BE49-F238E27FC236}">
                <a16:creationId xmlns:a16="http://schemas.microsoft.com/office/drawing/2014/main" id="{FB712309-909F-4A95-B188-4E3A268182AA}"/>
              </a:ext>
            </a:extLst>
          </p:cNvPr>
          <p:cNvSpPr>
            <a:spLocks noGrp="1"/>
          </p:cNvSpPr>
          <p:nvPr>
            <p:ph type="sldNum" sz="quarter" idx="10"/>
          </p:nvPr>
        </p:nvSpPr>
        <p:spPr/>
        <p:txBody>
          <a:bodyPr/>
          <a:lstStyle/>
          <a:p>
            <a:pPr>
              <a:defRPr/>
            </a:pPr>
            <a:fld id="{33932FC1-F83D-4223-BCC6-34681F250449}" type="slidenum">
              <a:rPr lang="en-US" smtClean="0"/>
              <a:pPr>
                <a:defRPr/>
              </a:pPr>
              <a:t>19</a:t>
            </a:fld>
            <a:endParaRPr lang="en-US"/>
          </a:p>
        </p:txBody>
      </p:sp>
      <p:sp>
        <p:nvSpPr>
          <p:cNvPr id="5" name="TextBox 4">
            <a:extLst>
              <a:ext uri="{FF2B5EF4-FFF2-40B4-BE49-F238E27FC236}">
                <a16:creationId xmlns:a16="http://schemas.microsoft.com/office/drawing/2014/main" id="{F471F4F8-0C0F-480A-9391-09094683CF41}"/>
              </a:ext>
            </a:extLst>
          </p:cNvPr>
          <p:cNvSpPr txBox="1"/>
          <p:nvPr/>
        </p:nvSpPr>
        <p:spPr>
          <a:xfrm>
            <a:off x="1465845" y="2168403"/>
            <a:ext cx="1021516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eaLnBrk="1" fontAlgn="auto" hangingPunct="1">
              <a:spcBef>
                <a:spcPts val="0"/>
              </a:spcBef>
              <a:spcAft>
                <a:spcPts val="0"/>
              </a:spcAft>
              <a:defRPr/>
            </a:pPr>
            <a:r>
              <a:rPr lang="en-GB" kern="0">
                <a:solidFill>
                  <a:srgbClr val="053361"/>
                </a:solidFill>
                <a:latin typeface="Helvetica Neue 55"/>
                <a:ea typeface="+mn-ea"/>
                <a:cs typeface="Calibri"/>
              </a:rPr>
              <a:t>To </a:t>
            </a:r>
            <a:r>
              <a:rPr lang="en-GB" b="1" kern="0">
                <a:solidFill>
                  <a:srgbClr val="053361"/>
                </a:solidFill>
                <a:latin typeface="Helvetica Neue 55"/>
                <a:ea typeface="+mn-ea"/>
                <a:cs typeface="Calibri"/>
              </a:rPr>
              <a:t>safeguard patient care </a:t>
            </a:r>
            <a:r>
              <a:rPr lang="en-GB" kern="0">
                <a:solidFill>
                  <a:srgbClr val="053361"/>
                </a:solidFill>
                <a:latin typeface="Helvetica Neue 55"/>
                <a:ea typeface="+mn-ea"/>
                <a:cs typeface="Calibri"/>
              </a:rPr>
              <a:t>and ensure that the supply of medicines and medical products remains unhindered in a no-deal scenario.</a:t>
            </a:r>
          </a:p>
          <a:p>
            <a:pPr eaLnBrk="1" fontAlgn="auto" hangingPunct="1">
              <a:spcBef>
                <a:spcPts val="0"/>
              </a:spcBef>
              <a:spcAft>
                <a:spcPts val="0"/>
              </a:spcAft>
              <a:defRPr/>
            </a:pPr>
            <a:endParaRPr lang="en-US" kern="0">
              <a:solidFill>
                <a:srgbClr val="053361"/>
              </a:solidFill>
              <a:latin typeface="Helvetica Neue 55"/>
              <a:ea typeface="+mn-ea"/>
              <a:cs typeface="Calibri" panose="020F0502020204030204" pitchFamily="34" charset="0"/>
            </a:endParaRPr>
          </a:p>
          <a:p>
            <a:pPr eaLnBrk="1" fontAlgn="auto" hangingPunct="1">
              <a:spcBef>
                <a:spcPts val="0"/>
              </a:spcBef>
              <a:spcAft>
                <a:spcPts val="0"/>
              </a:spcAft>
              <a:defRPr/>
            </a:pPr>
            <a:r>
              <a:rPr lang="en-US" kern="0">
                <a:solidFill>
                  <a:srgbClr val="053361"/>
                </a:solidFill>
                <a:latin typeface="Helvetica Neue 55"/>
                <a:ea typeface="+mn-lt"/>
                <a:cs typeface="Calibri" panose="020F0502020204030204"/>
              </a:rPr>
              <a:t>To provide </a:t>
            </a:r>
            <a:r>
              <a:rPr lang="en-US" b="1" kern="0">
                <a:solidFill>
                  <a:srgbClr val="053361"/>
                </a:solidFill>
                <a:latin typeface="Helvetica Neue 55"/>
                <a:ea typeface="+mn-lt"/>
                <a:cs typeface="Calibri" panose="020F0502020204030204"/>
              </a:rPr>
              <a:t>reassurance</a:t>
            </a:r>
            <a:r>
              <a:rPr lang="en-US" kern="0">
                <a:solidFill>
                  <a:srgbClr val="053361"/>
                </a:solidFill>
                <a:latin typeface="Helvetica Neue 55"/>
                <a:ea typeface="+mn-lt"/>
                <a:cs typeface="Calibri" panose="020F0502020204030204"/>
              </a:rPr>
              <a:t> to stakeholders that the Department’s plans are comprehensive and well-thought through.</a:t>
            </a:r>
            <a:endParaRPr lang="en-GB" kern="0">
              <a:solidFill>
                <a:srgbClr val="053361"/>
              </a:solidFill>
              <a:latin typeface="Helvetica Neue 55"/>
              <a:ea typeface="+mn-lt"/>
              <a:cs typeface="Calibri" panose="020F0502020204030204"/>
            </a:endParaRPr>
          </a:p>
          <a:p>
            <a:pPr eaLnBrk="1" fontAlgn="auto" hangingPunct="1">
              <a:spcBef>
                <a:spcPts val="0"/>
              </a:spcBef>
              <a:spcAft>
                <a:spcPts val="0"/>
              </a:spcAft>
              <a:defRPr/>
            </a:pPr>
            <a:endParaRPr lang="en-US" b="1" kern="0" dirty="0">
              <a:solidFill>
                <a:srgbClr val="053361"/>
              </a:solidFill>
              <a:latin typeface="Helvetica Neue 55"/>
              <a:ea typeface="+mn-lt"/>
              <a:cs typeface="Calibri" panose="020F0502020204030204"/>
            </a:endParaRPr>
          </a:p>
          <a:p>
            <a:pPr eaLnBrk="1" fontAlgn="auto" hangingPunct="1">
              <a:spcBef>
                <a:spcPts val="0"/>
              </a:spcBef>
              <a:spcAft>
                <a:spcPts val="0"/>
              </a:spcAft>
              <a:defRPr/>
            </a:pPr>
            <a:endParaRPr lang="en-US" b="1" kern="0">
              <a:solidFill>
                <a:srgbClr val="053361"/>
              </a:solidFill>
              <a:latin typeface="Helvetica Neue 55"/>
              <a:ea typeface="Geneva"/>
              <a:cs typeface="Arial"/>
            </a:endParaRPr>
          </a:p>
          <a:p>
            <a:pPr eaLnBrk="1" fontAlgn="auto" hangingPunct="1">
              <a:spcBef>
                <a:spcPts val="0"/>
              </a:spcBef>
              <a:spcAft>
                <a:spcPts val="0"/>
              </a:spcAft>
              <a:defRPr/>
            </a:pPr>
            <a:r>
              <a:rPr lang="en-GB" kern="0">
                <a:solidFill>
                  <a:srgbClr val="053361"/>
                </a:solidFill>
                <a:latin typeface="Helvetica Neue 55"/>
                <a:ea typeface="+mn-ea"/>
                <a:cs typeface="Calibri"/>
              </a:rPr>
              <a:t>In relation to the extension of Article 50, our agreed aim is to be </a:t>
            </a:r>
            <a:r>
              <a:rPr lang="en-GB" b="1" kern="0">
                <a:solidFill>
                  <a:srgbClr val="053361"/>
                </a:solidFill>
                <a:latin typeface="Helvetica Neue 55"/>
                <a:ea typeface="+mn-ea"/>
                <a:cs typeface="Calibri"/>
              </a:rPr>
              <a:t>at least as prepared in October as we were for March and April. </a:t>
            </a:r>
            <a:endParaRPr lang="en-US" sz="1800" kern="0">
              <a:solidFill>
                <a:srgbClr val="053361"/>
              </a:solidFill>
              <a:latin typeface="Helvetica Neue 55"/>
              <a:ea typeface="+mn-ea"/>
            </a:endParaRPr>
          </a:p>
        </p:txBody>
      </p:sp>
      <p:pic>
        <p:nvPicPr>
          <p:cNvPr id="6" name="Picture 5" descr="A drawing of a person&#10;&#10;Description generated with high confidence">
            <a:extLst>
              <a:ext uri="{FF2B5EF4-FFF2-40B4-BE49-F238E27FC236}">
                <a16:creationId xmlns:a16="http://schemas.microsoft.com/office/drawing/2014/main" id="{C724C897-48C7-432E-B50F-3ED8BD7F46C8}"/>
              </a:ext>
            </a:extLst>
          </p:cNvPr>
          <p:cNvPicPr>
            <a:picLocks noChangeAspect="1"/>
          </p:cNvPicPr>
          <p:nvPr/>
        </p:nvPicPr>
        <p:blipFill>
          <a:blip r:embed="rId2"/>
          <a:stretch>
            <a:fillRect/>
          </a:stretch>
        </p:blipFill>
        <p:spPr>
          <a:xfrm>
            <a:off x="229616" y="1952894"/>
            <a:ext cx="1315275" cy="1336800"/>
          </a:xfrm>
          <a:prstGeom prst="rect">
            <a:avLst/>
          </a:prstGeom>
        </p:spPr>
      </p:pic>
      <p:pic>
        <p:nvPicPr>
          <p:cNvPr id="7" name="Picture 5" descr="A drawing of a person&#10;&#10;Description generated with high confidence">
            <a:extLst>
              <a:ext uri="{FF2B5EF4-FFF2-40B4-BE49-F238E27FC236}">
                <a16:creationId xmlns:a16="http://schemas.microsoft.com/office/drawing/2014/main" id="{0672B93A-4BD8-498C-8255-DD9D3491FC33}"/>
              </a:ext>
            </a:extLst>
          </p:cNvPr>
          <p:cNvPicPr>
            <a:picLocks noChangeAspect="1"/>
          </p:cNvPicPr>
          <p:nvPr/>
        </p:nvPicPr>
        <p:blipFill>
          <a:blip r:embed="rId2"/>
          <a:stretch>
            <a:fillRect/>
          </a:stretch>
        </p:blipFill>
        <p:spPr>
          <a:xfrm>
            <a:off x="217616" y="3205163"/>
            <a:ext cx="1327275" cy="1342800"/>
          </a:xfrm>
          <a:prstGeom prst="rect">
            <a:avLst/>
          </a:prstGeom>
        </p:spPr>
      </p:pic>
      <p:pic>
        <p:nvPicPr>
          <p:cNvPr id="8" name="Picture 5" descr="A drawing of a person&#10;&#10;Description generated with high confidence">
            <a:extLst>
              <a:ext uri="{FF2B5EF4-FFF2-40B4-BE49-F238E27FC236}">
                <a16:creationId xmlns:a16="http://schemas.microsoft.com/office/drawing/2014/main" id="{35553175-F821-4CB2-B28E-B1DF9441F83C}"/>
              </a:ext>
            </a:extLst>
          </p:cNvPr>
          <p:cNvPicPr>
            <a:picLocks noChangeAspect="1"/>
          </p:cNvPicPr>
          <p:nvPr/>
        </p:nvPicPr>
        <p:blipFill>
          <a:blip r:embed="rId2"/>
          <a:stretch>
            <a:fillRect/>
          </a:stretch>
        </p:blipFill>
        <p:spPr>
          <a:xfrm>
            <a:off x="217616" y="4436435"/>
            <a:ext cx="1327275" cy="1342800"/>
          </a:xfrm>
          <a:prstGeom prst="rect">
            <a:avLst/>
          </a:prstGeom>
        </p:spPr>
      </p:pic>
    </p:spTree>
    <p:extLst>
      <p:ext uri="{BB962C8B-B14F-4D97-AF65-F5344CB8AC3E}">
        <p14:creationId xmlns:p14="http://schemas.microsoft.com/office/powerpoint/2010/main" val="29455531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342" y="979288"/>
            <a:ext cx="10969943" cy="514351"/>
          </a:xfrm>
        </p:spPr>
        <p:txBody>
          <a:bodyPr/>
          <a:lstStyle/>
          <a:p>
            <a:r>
              <a:rPr lang="en-US" sz="2000"/>
              <a:t>Agenda</a:t>
            </a:r>
          </a:p>
        </p:txBody>
      </p:sp>
      <p:sp>
        <p:nvSpPr>
          <p:cNvPr id="3" name="Content Placeholder 2"/>
          <p:cNvSpPr>
            <a:spLocks noGrp="1"/>
          </p:cNvSpPr>
          <p:nvPr>
            <p:ph idx="1"/>
          </p:nvPr>
        </p:nvSpPr>
        <p:spPr>
          <a:xfrm>
            <a:off x="705835" y="1557063"/>
            <a:ext cx="10969943" cy="2930524"/>
          </a:xfrm>
        </p:spPr>
        <p:txBody>
          <a:bodyPr/>
          <a:lstStyle/>
          <a:p>
            <a:pPr marL="457200" indent="-457200">
              <a:spcAft>
                <a:spcPts val="2000"/>
              </a:spcAft>
              <a:buFont typeface="+mj-lt"/>
              <a:buAutoNum type="arabicPeriod"/>
            </a:pPr>
            <a:r>
              <a:rPr lang="en-GB" sz="2000" b="1">
                <a:solidFill>
                  <a:srgbClr val="002D62"/>
                </a:solidFill>
                <a:latin typeface="Helvetica"/>
                <a:cs typeface="Calibri"/>
              </a:rPr>
              <a:t>Introduction to the Office for Life Sciences  </a:t>
            </a:r>
            <a:endParaRPr lang="en-GB" sz="2000">
              <a:solidFill>
                <a:srgbClr val="002D62"/>
              </a:solidFill>
              <a:latin typeface="Helvetica" pitchFamily="2" charset="0"/>
              <a:cs typeface="Calibri"/>
            </a:endParaRPr>
          </a:p>
          <a:p>
            <a:pPr marL="457200" indent="-457200">
              <a:spcAft>
                <a:spcPts val="2000"/>
              </a:spcAft>
              <a:buFont typeface="+mj-lt"/>
              <a:buAutoNum type="arabicPeriod"/>
            </a:pPr>
            <a:r>
              <a:rPr lang="en-GB" sz="2000" b="1">
                <a:solidFill>
                  <a:srgbClr val="002D62"/>
                </a:solidFill>
                <a:latin typeface="Helvetica"/>
                <a:cs typeface="Calibri"/>
              </a:rPr>
              <a:t>Regulation update </a:t>
            </a:r>
            <a:endParaRPr lang="en-GB" sz="2000" b="1">
              <a:solidFill>
                <a:srgbClr val="002D62"/>
              </a:solidFill>
              <a:latin typeface="Helvetica" pitchFamily="2" charset="0"/>
              <a:cs typeface="Calibri"/>
            </a:endParaRPr>
          </a:p>
          <a:p>
            <a:pPr marL="457200" indent="-457200">
              <a:spcAft>
                <a:spcPts val="2000"/>
              </a:spcAft>
              <a:buFont typeface="+mj-lt"/>
              <a:buAutoNum type="arabicPeriod"/>
            </a:pPr>
            <a:r>
              <a:rPr lang="en-GB" sz="2000" b="1">
                <a:solidFill>
                  <a:srgbClr val="002D62"/>
                </a:solidFill>
                <a:latin typeface="Helvetica"/>
                <a:cs typeface="Calibri"/>
              </a:rPr>
              <a:t>Continuity of supply update</a:t>
            </a:r>
            <a:endParaRPr lang="en-GB" sz="2000">
              <a:solidFill>
                <a:srgbClr val="002D62"/>
              </a:solidFill>
              <a:latin typeface="Helvetica"/>
              <a:cs typeface="Calibri"/>
            </a:endParaRPr>
          </a:p>
          <a:p>
            <a:pPr marL="457200" indent="-457200">
              <a:spcAft>
                <a:spcPts val="2000"/>
              </a:spcAft>
              <a:buAutoNum type="arabicPeriod"/>
            </a:pPr>
            <a:r>
              <a:rPr lang="en-GB" sz="2000" b="1">
                <a:solidFill>
                  <a:srgbClr val="002D62"/>
                </a:solidFill>
                <a:latin typeface="Helvetica"/>
                <a:cs typeface="Calibri"/>
              </a:rPr>
              <a:t>Trader Readiness </a:t>
            </a:r>
            <a:endParaRPr lang="en-GB" sz="2000" b="1">
              <a:solidFill>
                <a:srgbClr val="002D62"/>
              </a:solidFill>
              <a:latin typeface="Helvetica" pitchFamily="2" charset="0"/>
              <a:cs typeface="Calibri"/>
            </a:endParaRPr>
          </a:p>
          <a:p>
            <a:pPr marL="457200" indent="-457200">
              <a:spcAft>
                <a:spcPts val="2000"/>
              </a:spcAft>
              <a:buFont typeface="+mj-lt"/>
              <a:buAutoNum type="arabicPeriod"/>
            </a:pPr>
            <a:r>
              <a:rPr lang="en-GB" sz="2000" b="1">
                <a:solidFill>
                  <a:srgbClr val="002D62"/>
                </a:solidFill>
                <a:latin typeface="Helvetica"/>
                <a:cs typeface="Calibri"/>
              </a:rPr>
              <a:t>Workforce update</a:t>
            </a:r>
          </a:p>
          <a:p>
            <a:pPr marL="457200" indent="-457200">
              <a:spcAft>
                <a:spcPts val="2000"/>
              </a:spcAft>
              <a:buFont typeface="+mj-lt"/>
              <a:buAutoNum type="arabicPeriod"/>
            </a:pPr>
            <a:r>
              <a:rPr lang="en-GB" sz="2000" b="1">
                <a:solidFill>
                  <a:srgbClr val="002D62"/>
                </a:solidFill>
                <a:latin typeface="Helvetica"/>
                <a:cs typeface="Calibri"/>
              </a:rPr>
              <a:t>Funding</a:t>
            </a:r>
          </a:p>
          <a:p>
            <a:pPr marL="457200" indent="-457200">
              <a:spcAft>
                <a:spcPts val="2000"/>
              </a:spcAft>
              <a:buFont typeface="+mj-lt"/>
              <a:buAutoNum type="arabicPeriod"/>
            </a:pPr>
            <a:r>
              <a:rPr lang="en-GB" sz="2000" b="1">
                <a:solidFill>
                  <a:srgbClr val="002D62"/>
                </a:solidFill>
                <a:latin typeface="Helvetica"/>
                <a:cs typeface="Calibri"/>
              </a:rPr>
              <a:t>Business Readiness Fund</a:t>
            </a:r>
          </a:p>
          <a:p>
            <a:pPr marL="269875" indent="-269875"/>
            <a:endParaRPr lang="en-US"/>
          </a:p>
        </p:txBody>
      </p:sp>
      <p:sp>
        <p:nvSpPr>
          <p:cNvPr id="4" name="Slide Number Placeholder 3"/>
          <p:cNvSpPr>
            <a:spLocks noGrp="1"/>
          </p:cNvSpPr>
          <p:nvPr>
            <p:ph type="sldNum" sz="quarter" idx="10"/>
          </p:nvPr>
        </p:nvSpPr>
        <p:spPr/>
        <p:txBody>
          <a:bodyPr/>
          <a:lstStyle/>
          <a:p>
            <a:pPr>
              <a:defRPr/>
            </a:pPr>
            <a:fld id="{33932FC1-F83D-4223-BCC6-34681F250449}" type="slidenum">
              <a:rPr lang="en-US" smtClean="0">
                <a:solidFill>
                  <a:srgbClr val="C32A00"/>
                </a:solidFill>
              </a:rPr>
              <a:pPr>
                <a:defRPr/>
              </a:pPr>
              <a:t>2</a:t>
            </a:fld>
            <a:endParaRPr lang="en-US">
              <a:solidFill>
                <a:srgbClr val="C32A00"/>
              </a:solidFill>
            </a:endParaRPr>
          </a:p>
        </p:txBody>
      </p:sp>
    </p:spTree>
    <p:extLst>
      <p:ext uri="{BB962C8B-B14F-4D97-AF65-F5344CB8AC3E}">
        <p14:creationId xmlns:p14="http://schemas.microsoft.com/office/powerpoint/2010/main" val="77641313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8987B-422A-422B-90B6-F6C7ABBA437E}"/>
              </a:ext>
            </a:extLst>
          </p:cNvPr>
          <p:cNvSpPr>
            <a:spLocks noGrp="1"/>
          </p:cNvSpPr>
          <p:nvPr>
            <p:ph type="title"/>
          </p:nvPr>
        </p:nvSpPr>
        <p:spPr>
          <a:xfrm>
            <a:off x="613676" y="1394883"/>
            <a:ext cx="10969943" cy="514351"/>
          </a:xfrm>
        </p:spPr>
        <p:txBody>
          <a:bodyPr/>
          <a:lstStyle/>
          <a:p>
            <a:r>
              <a:rPr lang="en-GB"/>
              <a:t>The programme covers six supply workstreams</a:t>
            </a:r>
          </a:p>
        </p:txBody>
      </p:sp>
      <p:sp>
        <p:nvSpPr>
          <p:cNvPr id="4" name="Slide Number Placeholder 3">
            <a:extLst>
              <a:ext uri="{FF2B5EF4-FFF2-40B4-BE49-F238E27FC236}">
                <a16:creationId xmlns:a16="http://schemas.microsoft.com/office/drawing/2014/main" id="{6966495D-E17A-4C0D-9AC7-C81F3CD0C49D}"/>
              </a:ext>
            </a:extLst>
          </p:cNvPr>
          <p:cNvSpPr>
            <a:spLocks noGrp="1"/>
          </p:cNvSpPr>
          <p:nvPr>
            <p:ph type="sldNum" sz="quarter" idx="10"/>
          </p:nvPr>
        </p:nvSpPr>
        <p:spPr/>
        <p:txBody>
          <a:bodyPr/>
          <a:lstStyle/>
          <a:p>
            <a:pPr>
              <a:defRPr/>
            </a:pPr>
            <a:fld id="{33932FC1-F83D-4223-BCC6-34681F250449}" type="slidenum">
              <a:rPr lang="en-US" smtClean="0"/>
              <a:pPr>
                <a:defRPr/>
              </a:pPr>
              <a:t>20</a:t>
            </a:fld>
            <a:endParaRPr lang="en-US"/>
          </a:p>
        </p:txBody>
      </p:sp>
      <p:pic>
        <p:nvPicPr>
          <p:cNvPr id="6" name="Picture 7">
            <a:extLst>
              <a:ext uri="{FF2B5EF4-FFF2-40B4-BE49-F238E27FC236}">
                <a16:creationId xmlns:a16="http://schemas.microsoft.com/office/drawing/2014/main" id="{36F54583-710D-40F3-BE65-D29275B29FFA}"/>
              </a:ext>
            </a:extLst>
          </p:cNvPr>
          <p:cNvPicPr>
            <a:picLocks noChangeAspect="1"/>
          </p:cNvPicPr>
          <p:nvPr/>
        </p:nvPicPr>
        <p:blipFill>
          <a:blip r:embed="rId2"/>
          <a:stretch>
            <a:fillRect/>
          </a:stretch>
        </p:blipFill>
        <p:spPr>
          <a:xfrm>
            <a:off x="208029" y="2061022"/>
            <a:ext cx="11609133" cy="3706236"/>
          </a:xfrm>
          <a:prstGeom prst="rect">
            <a:avLst/>
          </a:prstGeom>
        </p:spPr>
      </p:pic>
    </p:spTree>
    <p:extLst>
      <p:ext uri="{BB962C8B-B14F-4D97-AF65-F5344CB8AC3E}">
        <p14:creationId xmlns:p14="http://schemas.microsoft.com/office/powerpoint/2010/main" val="5931174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2F1A1776-F76F-48EC-B12D-83EE0C9201B9}"/>
              </a:ext>
            </a:extLst>
          </p:cNvPr>
          <p:cNvPicPr>
            <a:picLocks noChangeAspect="1"/>
          </p:cNvPicPr>
          <p:nvPr/>
        </p:nvPicPr>
        <p:blipFill>
          <a:blip r:embed="rId2">
            <a:alphaModFix/>
          </a:blip>
          <a:stretch>
            <a:fillRect/>
          </a:stretch>
        </p:blipFill>
        <p:spPr>
          <a:xfrm>
            <a:off x="836247" y="4776361"/>
            <a:ext cx="1276665" cy="1276665"/>
          </a:xfrm>
          <a:prstGeom prst="rect">
            <a:avLst/>
          </a:prstGeom>
        </p:spPr>
      </p:pic>
      <p:sp>
        <p:nvSpPr>
          <p:cNvPr id="2" name="Title 1">
            <a:extLst>
              <a:ext uri="{FF2B5EF4-FFF2-40B4-BE49-F238E27FC236}">
                <a16:creationId xmlns:a16="http://schemas.microsoft.com/office/drawing/2014/main" id="{3CBC964F-4FAE-401E-A7DF-1ED3F6249179}"/>
              </a:ext>
            </a:extLst>
          </p:cNvPr>
          <p:cNvSpPr>
            <a:spLocks noGrp="1"/>
          </p:cNvSpPr>
          <p:nvPr>
            <p:ph type="title"/>
          </p:nvPr>
        </p:nvSpPr>
        <p:spPr>
          <a:xfrm>
            <a:off x="613676" y="1513902"/>
            <a:ext cx="10969943" cy="514351"/>
          </a:xfrm>
        </p:spPr>
        <p:txBody>
          <a:bodyPr/>
          <a:lstStyle/>
          <a:p>
            <a:r>
              <a:rPr lang="en-GB"/>
              <a:t>We have implemented a multi-layered contingency plan to mitigate risks to supply</a:t>
            </a:r>
          </a:p>
        </p:txBody>
      </p:sp>
      <p:sp>
        <p:nvSpPr>
          <p:cNvPr id="4" name="Slide Number Placeholder 3">
            <a:extLst>
              <a:ext uri="{FF2B5EF4-FFF2-40B4-BE49-F238E27FC236}">
                <a16:creationId xmlns:a16="http://schemas.microsoft.com/office/drawing/2014/main" id="{00E8A1D1-6926-457F-B075-648E19374F90}"/>
              </a:ext>
            </a:extLst>
          </p:cNvPr>
          <p:cNvSpPr>
            <a:spLocks noGrp="1"/>
          </p:cNvSpPr>
          <p:nvPr>
            <p:ph type="sldNum" sz="quarter" idx="10"/>
          </p:nvPr>
        </p:nvSpPr>
        <p:spPr>
          <a:xfrm>
            <a:off x="11276783" y="6697668"/>
            <a:ext cx="306836" cy="138499"/>
          </a:xfrm>
        </p:spPr>
        <p:txBody>
          <a:bodyPr/>
          <a:lstStyle/>
          <a:p>
            <a:pPr>
              <a:defRPr/>
            </a:pPr>
            <a:fld id="{33932FC1-F83D-4223-BCC6-34681F250449}" type="slidenum">
              <a:rPr lang="en-US" smtClean="0"/>
              <a:pPr>
                <a:defRPr/>
              </a:pPr>
              <a:t>21</a:t>
            </a:fld>
            <a:endParaRPr lang="en-US"/>
          </a:p>
        </p:txBody>
      </p:sp>
      <p:pic>
        <p:nvPicPr>
          <p:cNvPr id="5" name="Picture 5" descr="A close up of a logo&#10;&#10;Description generated with very high confidence">
            <a:extLst>
              <a:ext uri="{FF2B5EF4-FFF2-40B4-BE49-F238E27FC236}">
                <a16:creationId xmlns:a16="http://schemas.microsoft.com/office/drawing/2014/main" id="{73B83D64-46E7-43C9-8FC1-9DD019D47DFB}"/>
              </a:ext>
            </a:extLst>
          </p:cNvPr>
          <p:cNvPicPr>
            <a:picLocks noChangeAspect="1"/>
          </p:cNvPicPr>
          <p:nvPr/>
        </p:nvPicPr>
        <p:blipFill>
          <a:blip r:embed="rId3"/>
          <a:stretch>
            <a:fillRect/>
          </a:stretch>
        </p:blipFill>
        <p:spPr>
          <a:xfrm>
            <a:off x="891421" y="2471275"/>
            <a:ext cx="1057067" cy="1057067"/>
          </a:xfrm>
          <a:prstGeom prst="rect">
            <a:avLst/>
          </a:prstGeom>
        </p:spPr>
      </p:pic>
      <p:pic>
        <p:nvPicPr>
          <p:cNvPr id="6" name="Picture 7" descr="A picture containing object&#10;&#10;Description generated with high confidence">
            <a:extLst>
              <a:ext uri="{FF2B5EF4-FFF2-40B4-BE49-F238E27FC236}">
                <a16:creationId xmlns:a16="http://schemas.microsoft.com/office/drawing/2014/main" id="{5FA81CF3-E864-4F4D-9F1E-DC0C4890C973}"/>
              </a:ext>
            </a:extLst>
          </p:cNvPr>
          <p:cNvPicPr>
            <a:picLocks noChangeAspect="1"/>
          </p:cNvPicPr>
          <p:nvPr/>
        </p:nvPicPr>
        <p:blipFill>
          <a:blip r:embed="rId4"/>
          <a:stretch>
            <a:fillRect/>
          </a:stretch>
        </p:blipFill>
        <p:spPr>
          <a:xfrm>
            <a:off x="769550" y="3763811"/>
            <a:ext cx="1245637" cy="1019158"/>
          </a:xfrm>
          <a:prstGeom prst="rect">
            <a:avLst/>
          </a:prstGeom>
        </p:spPr>
      </p:pic>
      <p:pic>
        <p:nvPicPr>
          <p:cNvPr id="8" name="Picture 11">
            <a:extLst>
              <a:ext uri="{FF2B5EF4-FFF2-40B4-BE49-F238E27FC236}">
                <a16:creationId xmlns:a16="http://schemas.microsoft.com/office/drawing/2014/main" id="{2503CD06-FE20-4B6D-8E42-BE4D932F0372}"/>
              </a:ext>
            </a:extLst>
          </p:cNvPr>
          <p:cNvPicPr>
            <a:picLocks noChangeAspect="1"/>
          </p:cNvPicPr>
          <p:nvPr/>
        </p:nvPicPr>
        <p:blipFill>
          <a:blip r:embed="rId5"/>
          <a:stretch>
            <a:fillRect/>
          </a:stretch>
        </p:blipFill>
        <p:spPr>
          <a:xfrm>
            <a:off x="5986323" y="2428874"/>
            <a:ext cx="1133050" cy="1146539"/>
          </a:xfrm>
          <a:prstGeom prst="rect">
            <a:avLst/>
          </a:prstGeom>
        </p:spPr>
      </p:pic>
      <p:pic>
        <p:nvPicPr>
          <p:cNvPr id="9" name="Picture 13">
            <a:extLst>
              <a:ext uri="{FF2B5EF4-FFF2-40B4-BE49-F238E27FC236}">
                <a16:creationId xmlns:a16="http://schemas.microsoft.com/office/drawing/2014/main" id="{A2E5E271-08C0-4773-819F-97D5B69B8985}"/>
              </a:ext>
            </a:extLst>
          </p:cNvPr>
          <p:cNvPicPr>
            <a:picLocks noChangeAspect="1"/>
          </p:cNvPicPr>
          <p:nvPr/>
        </p:nvPicPr>
        <p:blipFill>
          <a:blip r:embed="rId6"/>
          <a:stretch>
            <a:fillRect/>
          </a:stretch>
        </p:blipFill>
        <p:spPr>
          <a:xfrm>
            <a:off x="6079318" y="5105687"/>
            <a:ext cx="887918" cy="874044"/>
          </a:xfrm>
          <a:prstGeom prst="rect">
            <a:avLst/>
          </a:prstGeom>
        </p:spPr>
      </p:pic>
      <p:pic>
        <p:nvPicPr>
          <p:cNvPr id="10" name="Picture 15" descr="A close up of a sign&#10;&#10;Description generated with high confidence">
            <a:extLst>
              <a:ext uri="{FF2B5EF4-FFF2-40B4-BE49-F238E27FC236}">
                <a16:creationId xmlns:a16="http://schemas.microsoft.com/office/drawing/2014/main" id="{897F1809-88DD-4BC6-9A94-660DB1741E27}"/>
              </a:ext>
            </a:extLst>
          </p:cNvPr>
          <p:cNvPicPr>
            <a:picLocks noChangeAspect="1"/>
          </p:cNvPicPr>
          <p:nvPr/>
        </p:nvPicPr>
        <p:blipFill>
          <a:blip r:embed="rId7"/>
          <a:stretch>
            <a:fillRect/>
          </a:stretch>
        </p:blipFill>
        <p:spPr>
          <a:xfrm>
            <a:off x="5967157" y="3763811"/>
            <a:ext cx="1112241" cy="1112241"/>
          </a:xfrm>
          <a:prstGeom prst="rect">
            <a:avLst/>
          </a:prstGeom>
        </p:spPr>
      </p:pic>
      <p:sp>
        <p:nvSpPr>
          <p:cNvPr id="11" name="TextBox 10">
            <a:extLst>
              <a:ext uri="{FF2B5EF4-FFF2-40B4-BE49-F238E27FC236}">
                <a16:creationId xmlns:a16="http://schemas.microsoft.com/office/drawing/2014/main" id="{7F547E73-2DB5-48B9-929C-5CB515385252}"/>
              </a:ext>
            </a:extLst>
          </p:cNvPr>
          <p:cNvSpPr txBox="1"/>
          <p:nvPr/>
        </p:nvSpPr>
        <p:spPr>
          <a:xfrm>
            <a:off x="2419097" y="2741390"/>
            <a:ext cx="2009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tx1">
                    <a:lumMod val="50000"/>
                  </a:schemeClr>
                </a:solidFill>
                <a:latin typeface="Calibri"/>
              </a:rPr>
              <a:t>1. Stockpiling</a:t>
            </a:r>
            <a:endParaRPr lang="en-US" sz="2400">
              <a:solidFill>
                <a:schemeClr val="tx1">
                  <a:lumMod val="50000"/>
                </a:schemeClr>
              </a:solidFill>
            </a:endParaRPr>
          </a:p>
        </p:txBody>
      </p:sp>
      <p:sp>
        <p:nvSpPr>
          <p:cNvPr id="12" name="TextBox 11">
            <a:extLst>
              <a:ext uri="{FF2B5EF4-FFF2-40B4-BE49-F238E27FC236}">
                <a16:creationId xmlns:a16="http://schemas.microsoft.com/office/drawing/2014/main" id="{9627064C-16C3-442C-A95D-88621B95EEDB}"/>
              </a:ext>
            </a:extLst>
          </p:cNvPr>
          <p:cNvSpPr txBox="1"/>
          <p:nvPr/>
        </p:nvSpPr>
        <p:spPr>
          <a:xfrm>
            <a:off x="2419097" y="4089099"/>
            <a:ext cx="2009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tx1">
                    <a:lumMod val="50000"/>
                  </a:schemeClr>
                </a:solidFill>
                <a:latin typeface="Calibri"/>
              </a:rPr>
              <a:t>2. Re-routing</a:t>
            </a:r>
            <a:endParaRPr lang="en-US" sz="2400">
              <a:solidFill>
                <a:schemeClr val="tx1">
                  <a:lumMod val="50000"/>
                </a:schemeClr>
              </a:solidFill>
            </a:endParaRPr>
          </a:p>
        </p:txBody>
      </p:sp>
      <p:sp>
        <p:nvSpPr>
          <p:cNvPr id="13" name="TextBox 12">
            <a:extLst>
              <a:ext uri="{FF2B5EF4-FFF2-40B4-BE49-F238E27FC236}">
                <a16:creationId xmlns:a16="http://schemas.microsoft.com/office/drawing/2014/main" id="{3C0F42B3-00F8-4D8E-8D9A-077E7FC454F1}"/>
              </a:ext>
            </a:extLst>
          </p:cNvPr>
          <p:cNvSpPr txBox="1"/>
          <p:nvPr/>
        </p:nvSpPr>
        <p:spPr>
          <a:xfrm>
            <a:off x="2419096" y="5311877"/>
            <a:ext cx="23753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tx1">
                    <a:lumMod val="50000"/>
                  </a:schemeClr>
                </a:solidFill>
                <a:latin typeface="Calibri"/>
              </a:rPr>
              <a:t>3. Warehousing</a:t>
            </a:r>
            <a:endParaRPr lang="en-US" sz="2400">
              <a:solidFill>
                <a:schemeClr val="tx1">
                  <a:lumMod val="50000"/>
                </a:schemeClr>
              </a:solidFill>
            </a:endParaRPr>
          </a:p>
        </p:txBody>
      </p:sp>
      <p:sp>
        <p:nvSpPr>
          <p:cNvPr id="14" name="TextBox 13">
            <a:extLst>
              <a:ext uri="{FF2B5EF4-FFF2-40B4-BE49-F238E27FC236}">
                <a16:creationId xmlns:a16="http://schemas.microsoft.com/office/drawing/2014/main" id="{5E490DD5-1281-42C2-B316-45526569A7C4}"/>
              </a:ext>
            </a:extLst>
          </p:cNvPr>
          <p:cNvSpPr txBox="1"/>
          <p:nvPr/>
        </p:nvSpPr>
        <p:spPr>
          <a:xfrm>
            <a:off x="7653292" y="2556724"/>
            <a:ext cx="39002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tx1">
                    <a:lumMod val="50000"/>
                  </a:schemeClr>
                </a:solidFill>
                <a:latin typeface="Calibri"/>
              </a:rPr>
              <a:t>4. Changing / updating regulatory requirements</a:t>
            </a:r>
            <a:endParaRPr lang="en-US" sz="2400">
              <a:solidFill>
                <a:schemeClr val="tx1">
                  <a:lumMod val="50000"/>
                </a:schemeClr>
              </a:solidFill>
            </a:endParaRPr>
          </a:p>
        </p:txBody>
      </p:sp>
      <p:sp>
        <p:nvSpPr>
          <p:cNvPr id="15" name="TextBox 14">
            <a:extLst>
              <a:ext uri="{FF2B5EF4-FFF2-40B4-BE49-F238E27FC236}">
                <a16:creationId xmlns:a16="http://schemas.microsoft.com/office/drawing/2014/main" id="{8EBE0950-F878-4533-AF73-D9867BD80A0B}"/>
              </a:ext>
            </a:extLst>
          </p:cNvPr>
          <p:cNvSpPr txBox="1"/>
          <p:nvPr/>
        </p:nvSpPr>
        <p:spPr>
          <a:xfrm>
            <a:off x="7653293" y="3904433"/>
            <a:ext cx="390027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tx1">
                    <a:lumMod val="50000"/>
                  </a:schemeClr>
                </a:solidFill>
                <a:latin typeface="Calibri"/>
              </a:rPr>
              <a:t>5. National Supply Disruption Response </a:t>
            </a:r>
            <a:endParaRPr lang="en-US" sz="2400">
              <a:solidFill>
                <a:schemeClr val="tx1">
                  <a:lumMod val="50000"/>
                </a:schemeClr>
              </a:solidFill>
            </a:endParaRPr>
          </a:p>
        </p:txBody>
      </p:sp>
      <p:sp>
        <p:nvSpPr>
          <p:cNvPr id="16" name="TextBox 15">
            <a:extLst>
              <a:ext uri="{FF2B5EF4-FFF2-40B4-BE49-F238E27FC236}">
                <a16:creationId xmlns:a16="http://schemas.microsoft.com/office/drawing/2014/main" id="{2356E8BE-5B6B-4984-90D4-508388DC74F6}"/>
              </a:ext>
            </a:extLst>
          </p:cNvPr>
          <p:cNvSpPr txBox="1"/>
          <p:nvPr/>
        </p:nvSpPr>
        <p:spPr>
          <a:xfrm>
            <a:off x="7653292" y="5311877"/>
            <a:ext cx="27140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tx1">
                    <a:lumMod val="50000"/>
                  </a:schemeClr>
                </a:solidFill>
                <a:latin typeface="Calibri"/>
              </a:rPr>
              <a:t>6. Trader readiness</a:t>
            </a:r>
            <a:endParaRPr lang="en-US" sz="2400">
              <a:solidFill>
                <a:schemeClr val="tx1">
                  <a:lumMod val="50000"/>
                </a:schemeClr>
              </a:solidFill>
            </a:endParaRPr>
          </a:p>
        </p:txBody>
      </p:sp>
    </p:spTree>
    <p:extLst>
      <p:ext uri="{BB962C8B-B14F-4D97-AF65-F5344CB8AC3E}">
        <p14:creationId xmlns:p14="http://schemas.microsoft.com/office/powerpoint/2010/main" val="155864669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715F-7DC8-4D9C-BBEC-8D8F8CD1E585}"/>
              </a:ext>
            </a:extLst>
          </p:cNvPr>
          <p:cNvSpPr>
            <a:spLocks noGrp="1"/>
          </p:cNvSpPr>
          <p:nvPr>
            <p:ph type="title"/>
          </p:nvPr>
        </p:nvSpPr>
        <p:spPr/>
        <p:txBody>
          <a:bodyPr/>
          <a:lstStyle/>
          <a:p>
            <a:r>
              <a:rPr lang="en-GB" b="1" u="sng"/>
              <a:t>Express Freight Service procurement</a:t>
            </a:r>
            <a:br>
              <a:rPr lang="en-GB"/>
            </a:br>
            <a:endParaRPr lang="en-GB"/>
          </a:p>
        </p:txBody>
      </p:sp>
      <p:sp>
        <p:nvSpPr>
          <p:cNvPr id="3" name="Content Placeholder 2">
            <a:extLst>
              <a:ext uri="{FF2B5EF4-FFF2-40B4-BE49-F238E27FC236}">
                <a16:creationId xmlns:a16="http://schemas.microsoft.com/office/drawing/2014/main" id="{A6E57414-0A25-4993-B97A-29DC89A001D8}"/>
              </a:ext>
            </a:extLst>
          </p:cNvPr>
          <p:cNvSpPr>
            <a:spLocks noGrp="1"/>
          </p:cNvSpPr>
          <p:nvPr>
            <p:ph idx="1"/>
          </p:nvPr>
        </p:nvSpPr>
        <p:spPr/>
        <p:txBody>
          <a:bodyPr/>
          <a:lstStyle/>
          <a:p>
            <a:pPr marL="269875" indent="-269875"/>
            <a:r>
              <a:rPr lang="en-GB"/>
              <a:t>The DHSC is leading a procurement for an ‘express freight service’ to provide access to an end-to-end solution able to deliver small consignments on a 24-hour basis and a two-to-four-day pallet delivery service. </a:t>
            </a:r>
          </a:p>
          <a:p>
            <a:pPr marL="269875" indent="-269875"/>
            <a:r>
              <a:rPr lang="en-GB"/>
              <a:t>This is designed to be used only if a suppliers’ own contingency measures encounter difficulties or there is an urgent need for specific medical products.</a:t>
            </a:r>
          </a:p>
          <a:p>
            <a:pPr marL="269875" indent="-269875"/>
            <a:r>
              <a:rPr lang="en-GB"/>
              <a:t>This bid response window for this procurement has now closed and we are currently reviewing the bids. Again, we are still on track to award the contract(s) shortly.</a:t>
            </a:r>
          </a:p>
          <a:p>
            <a:pPr marL="0" indent="0">
              <a:buNone/>
            </a:pPr>
            <a:endParaRPr lang="en-GB"/>
          </a:p>
          <a:p>
            <a:pPr marL="0" indent="0">
              <a:buNone/>
            </a:pPr>
            <a:endParaRPr lang="en-GB">
              <a:solidFill>
                <a:srgbClr val="FF0000"/>
              </a:solidFill>
            </a:endParaRPr>
          </a:p>
        </p:txBody>
      </p:sp>
      <p:sp>
        <p:nvSpPr>
          <p:cNvPr id="4" name="Slide Number Placeholder 3">
            <a:extLst>
              <a:ext uri="{FF2B5EF4-FFF2-40B4-BE49-F238E27FC236}">
                <a16:creationId xmlns:a16="http://schemas.microsoft.com/office/drawing/2014/main" id="{ED31137A-A4C5-46A6-A55F-3CA013F8F557}"/>
              </a:ext>
            </a:extLst>
          </p:cNvPr>
          <p:cNvSpPr>
            <a:spLocks noGrp="1"/>
          </p:cNvSpPr>
          <p:nvPr>
            <p:ph type="sldNum" sz="quarter" idx="10"/>
          </p:nvPr>
        </p:nvSpPr>
        <p:spPr/>
        <p:txBody>
          <a:bodyPr/>
          <a:lstStyle/>
          <a:p>
            <a:pPr>
              <a:defRPr/>
            </a:pPr>
            <a:fld id="{33932FC1-F83D-4223-BCC6-34681F250449}" type="slidenum">
              <a:rPr lang="en-US" smtClean="0"/>
              <a:pPr>
                <a:defRPr/>
              </a:pPr>
              <a:t>22</a:t>
            </a:fld>
            <a:endParaRPr lang="en-US"/>
          </a:p>
        </p:txBody>
      </p:sp>
    </p:spTree>
    <p:extLst>
      <p:ext uri="{BB962C8B-B14F-4D97-AF65-F5344CB8AC3E}">
        <p14:creationId xmlns:p14="http://schemas.microsoft.com/office/powerpoint/2010/main" val="421019583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158A-DD51-42E3-A3AA-24186D378454}"/>
              </a:ext>
            </a:extLst>
          </p:cNvPr>
          <p:cNvSpPr>
            <a:spLocks noGrp="1"/>
          </p:cNvSpPr>
          <p:nvPr>
            <p:ph type="ctrTitle"/>
          </p:nvPr>
        </p:nvSpPr>
        <p:spPr/>
        <p:txBody>
          <a:bodyPr vert="horz" wrap="square" lIns="91416" tIns="45708" rIns="91416" bIns="45708" numCol="1" rtlCol="0" anchor="ctr" anchorCtr="0" compatLnSpc="1">
            <a:prstTxWarp prst="textNoShape">
              <a:avLst/>
            </a:prstTxWarp>
            <a:normAutofit/>
          </a:bodyPr>
          <a:lstStyle/>
          <a:p>
            <a:pPr defTabSz="914126">
              <a:lnSpc>
                <a:spcPct val="90000"/>
              </a:lnSpc>
            </a:pPr>
            <a:r>
              <a:rPr lang="en-US" sz="5998" kern="1200"/>
              <a:t>Tariffs</a:t>
            </a:r>
            <a:endParaRPr lang="en-US" sz="5998" kern="1200">
              <a:cs typeface="+mj-cs"/>
            </a:endParaRPr>
          </a:p>
        </p:txBody>
      </p:sp>
    </p:spTree>
    <p:extLst>
      <p:ext uri="{BB962C8B-B14F-4D97-AF65-F5344CB8AC3E}">
        <p14:creationId xmlns:p14="http://schemas.microsoft.com/office/powerpoint/2010/main" val="386869679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E70BB3-DB71-F14D-AEE1-CBA2CCC44F86}"/>
              </a:ext>
            </a:extLst>
          </p:cNvPr>
          <p:cNvSpPr txBox="1"/>
          <p:nvPr/>
        </p:nvSpPr>
        <p:spPr>
          <a:xfrm>
            <a:off x="128954" y="1255777"/>
            <a:ext cx="7890302" cy="446276"/>
          </a:xfrm>
          <a:prstGeom prst="rect">
            <a:avLst/>
          </a:prstGeom>
          <a:noFill/>
        </p:spPr>
        <p:txBody>
          <a:bodyPr wrap="none" rtlCol="0">
            <a:spAutoFit/>
          </a:bodyPr>
          <a:lstStyle/>
          <a:p>
            <a:r>
              <a:rPr lang="en-US" sz="2300" b="1">
                <a:solidFill>
                  <a:srgbClr val="053361"/>
                </a:solidFill>
                <a:latin typeface="Helvetica" pitchFamily="2" charset="0"/>
              </a:rPr>
              <a:t>In a No Deal, the UK would implement temporary tariffs</a:t>
            </a:r>
            <a:endParaRPr lang="en-US" sz="2300">
              <a:solidFill>
                <a:srgbClr val="053361"/>
              </a:solidFill>
              <a:latin typeface="Helvetica" pitchFamily="2" charset="0"/>
            </a:endParaRPr>
          </a:p>
        </p:txBody>
      </p:sp>
      <p:grpSp>
        <p:nvGrpSpPr>
          <p:cNvPr id="4" name="Group 3">
            <a:extLst>
              <a:ext uri="{FF2B5EF4-FFF2-40B4-BE49-F238E27FC236}">
                <a16:creationId xmlns:a16="http://schemas.microsoft.com/office/drawing/2014/main" id="{4D60E53D-CE32-464D-9045-2F4549A87920}"/>
              </a:ext>
            </a:extLst>
          </p:cNvPr>
          <p:cNvGrpSpPr>
            <a:grpSpLocks noChangeAspect="1"/>
          </p:cNvGrpSpPr>
          <p:nvPr/>
        </p:nvGrpSpPr>
        <p:grpSpPr>
          <a:xfrm>
            <a:off x="519513" y="1803787"/>
            <a:ext cx="788420" cy="788420"/>
            <a:chOff x="5273675" y="2606675"/>
            <a:chExt cx="1644650" cy="1644650"/>
          </a:xfrm>
        </p:grpSpPr>
        <p:sp>
          <p:nvSpPr>
            <p:cNvPr id="5" name="AutoShape 3">
              <a:extLst>
                <a:ext uri="{FF2B5EF4-FFF2-40B4-BE49-F238E27FC236}">
                  <a16:creationId xmlns:a16="http://schemas.microsoft.com/office/drawing/2014/main" id="{0184E32D-459A-2A4E-B6F6-E9755CC9345E}"/>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en-US"/>
            </a:p>
          </p:txBody>
        </p:sp>
        <p:grpSp>
          <p:nvGrpSpPr>
            <p:cNvPr id="6" name="Group 5">
              <a:extLst>
                <a:ext uri="{FF2B5EF4-FFF2-40B4-BE49-F238E27FC236}">
                  <a16:creationId xmlns:a16="http://schemas.microsoft.com/office/drawing/2014/main" id="{0AB938C0-BEE7-9D47-87F8-2F375EF01735}"/>
                </a:ext>
              </a:extLst>
            </p:cNvPr>
            <p:cNvGrpSpPr/>
            <p:nvPr/>
          </p:nvGrpSpPr>
          <p:grpSpPr>
            <a:xfrm>
              <a:off x="5521593" y="2882900"/>
              <a:ext cx="1148814" cy="1092200"/>
              <a:chOff x="5521593" y="2882900"/>
              <a:chExt cx="1148814" cy="1092200"/>
            </a:xfrm>
          </p:grpSpPr>
          <p:sp>
            <p:nvSpPr>
              <p:cNvPr id="7" name="Freeform 60">
                <a:extLst>
                  <a:ext uri="{FF2B5EF4-FFF2-40B4-BE49-F238E27FC236}">
                    <a16:creationId xmlns:a16="http://schemas.microsoft.com/office/drawing/2014/main" id="{22AAE323-26D8-BC40-888D-8BB893372C09}"/>
                  </a:ext>
                </a:extLst>
              </p:cNvPr>
              <p:cNvSpPr>
                <a:spLocks noChangeArrowheads="1"/>
              </p:cNvSpPr>
              <p:nvPr/>
            </p:nvSpPr>
            <p:spPr bwMode="auto">
              <a:xfrm>
                <a:off x="5521593" y="2882900"/>
                <a:ext cx="1148814" cy="1092200"/>
              </a:xfrm>
              <a:custGeom>
                <a:avLst/>
                <a:gdLst>
                  <a:gd name="connsiteX0" fmla="*/ 546456 w 1148814"/>
                  <a:gd name="connsiteY0" fmla="*/ 141288 h 1092200"/>
                  <a:gd name="connsiteX1" fmla="*/ 259907 w 1148814"/>
                  <a:gd name="connsiteY1" fmla="*/ 259805 h 1092200"/>
                  <a:gd name="connsiteX2" fmla="*/ 141286 w 1148814"/>
                  <a:gd name="connsiteY2" fmla="*/ 546101 h 1092200"/>
                  <a:gd name="connsiteX3" fmla="*/ 259907 w 1148814"/>
                  <a:gd name="connsiteY3" fmla="*/ 832397 h 1092200"/>
                  <a:gd name="connsiteX4" fmla="*/ 546456 w 1148814"/>
                  <a:gd name="connsiteY4" fmla="*/ 950913 h 1092200"/>
                  <a:gd name="connsiteX5" fmla="*/ 832290 w 1148814"/>
                  <a:gd name="connsiteY5" fmla="*/ 832397 h 1092200"/>
                  <a:gd name="connsiteX6" fmla="*/ 950911 w 1148814"/>
                  <a:gd name="connsiteY6" fmla="*/ 546101 h 1092200"/>
                  <a:gd name="connsiteX7" fmla="*/ 832290 w 1148814"/>
                  <a:gd name="connsiteY7" fmla="*/ 259805 h 1092200"/>
                  <a:gd name="connsiteX8" fmla="*/ 546456 w 1148814"/>
                  <a:gd name="connsiteY8" fmla="*/ 141288 h 1092200"/>
                  <a:gd name="connsiteX9" fmla="*/ 546893 w 1148814"/>
                  <a:gd name="connsiteY9" fmla="*/ 111125 h 1092200"/>
                  <a:gd name="connsiteX10" fmla="*/ 981075 w 1148814"/>
                  <a:gd name="connsiteY10" fmla="*/ 546100 h 1092200"/>
                  <a:gd name="connsiteX11" fmla="*/ 546893 w 1148814"/>
                  <a:gd name="connsiteY11" fmla="*/ 981075 h 1092200"/>
                  <a:gd name="connsiteX12" fmla="*/ 112711 w 1148814"/>
                  <a:gd name="connsiteY12" fmla="*/ 546100 h 1092200"/>
                  <a:gd name="connsiteX13" fmla="*/ 546893 w 1148814"/>
                  <a:gd name="connsiteY13" fmla="*/ 111125 h 1092200"/>
                  <a:gd name="connsiteX14" fmla="*/ 546571 w 1148814"/>
                  <a:gd name="connsiteY14" fmla="*/ 0 h 1092200"/>
                  <a:gd name="connsiteX15" fmla="*/ 1093142 w 1148814"/>
                  <a:gd name="connsiteY15" fmla="*/ 543245 h 1092200"/>
                  <a:gd name="connsiteX16" fmla="*/ 1142376 w 1148814"/>
                  <a:gd name="connsiteY16" fmla="*/ 543245 h 1092200"/>
                  <a:gd name="connsiteX17" fmla="*/ 1147370 w 1148814"/>
                  <a:gd name="connsiteY17" fmla="*/ 553953 h 1092200"/>
                  <a:gd name="connsiteX18" fmla="*/ 1083152 w 1148814"/>
                  <a:gd name="connsiteY18" fmla="*/ 639615 h 1092200"/>
                  <a:gd name="connsiteX19" fmla="*/ 1071735 w 1148814"/>
                  <a:gd name="connsiteY19" fmla="*/ 639615 h 1092200"/>
                  <a:gd name="connsiteX20" fmla="*/ 1007517 w 1148814"/>
                  <a:gd name="connsiteY20" fmla="*/ 553953 h 1092200"/>
                  <a:gd name="connsiteX21" fmla="*/ 1012512 w 1148814"/>
                  <a:gd name="connsiteY21" fmla="*/ 543245 h 1092200"/>
                  <a:gd name="connsiteX22" fmla="*/ 1061746 w 1148814"/>
                  <a:gd name="connsiteY22" fmla="*/ 543245 h 1092200"/>
                  <a:gd name="connsiteX23" fmla="*/ 546571 w 1148814"/>
                  <a:gd name="connsiteY23" fmla="*/ 31410 h 1092200"/>
                  <a:gd name="connsiteX24" fmla="*/ 31395 w 1148814"/>
                  <a:gd name="connsiteY24" fmla="*/ 546100 h 1092200"/>
                  <a:gd name="connsiteX25" fmla="*/ 546571 w 1148814"/>
                  <a:gd name="connsiteY25" fmla="*/ 1060791 h 1092200"/>
                  <a:gd name="connsiteX26" fmla="*/ 562269 w 1148814"/>
                  <a:gd name="connsiteY26" fmla="*/ 1076495 h 1092200"/>
                  <a:gd name="connsiteX27" fmla="*/ 546571 w 1148814"/>
                  <a:gd name="connsiteY27" fmla="*/ 1092200 h 1092200"/>
                  <a:gd name="connsiteX28" fmla="*/ 0 w 1148814"/>
                  <a:gd name="connsiteY28" fmla="*/ 546100 h 1092200"/>
                  <a:gd name="connsiteX29" fmla="*/ 546571 w 1148814"/>
                  <a:gd name="connsiteY29"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48814" h="1092200">
                    <a:moveTo>
                      <a:pt x="546456" y="141288"/>
                    </a:moveTo>
                    <a:cubicBezTo>
                      <a:pt x="437839" y="141288"/>
                      <a:pt x="336368" y="183411"/>
                      <a:pt x="259907" y="259805"/>
                    </a:cubicBezTo>
                    <a:cubicBezTo>
                      <a:pt x="183447" y="335484"/>
                      <a:pt x="141286" y="437579"/>
                      <a:pt x="141286" y="546101"/>
                    </a:cubicBezTo>
                    <a:cubicBezTo>
                      <a:pt x="141286" y="654622"/>
                      <a:pt x="183447" y="756003"/>
                      <a:pt x="259907" y="832397"/>
                    </a:cubicBezTo>
                    <a:cubicBezTo>
                      <a:pt x="336368" y="908790"/>
                      <a:pt x="437839" y="950913"/>
                      <a:pt x="546456" y="950913"/>
                    </a:cubicBezTo>
                    <a:cubicBezTo>
                      <a:pt x="654358" y="950913"/>
                      <a:pt x="756544" y="908790"/>
                      <a:pt x="832290" y="832397"/>
                    </a:cubicBezTo>
                    <a:cubicBezTo>
                      <a:pt x="908751" y="756003"/>
                      <a:pt x="950911" y="654622"/>
                      <a:pt x="950911" y="546101"/>
                    </a:cubicBezTo>
                    <a:cubicBezTo>
                      <a:pt x="950911" y="437579"/>
                      <a:pt x="908751" y="335484"/>
                      <a:pt x="832290" y="259805"/>
                    </a:cubicBezTo>
                    <a:cubicBezTo>
                      <a:pt x="756544" y="183411"/>
                      <a:pt x="654358" y="141288"/>
                      <a:pt x="546456" y="141288"/>
                    </a:cubicBezTo>
                    <a:close/>
                    <a:moveTo>
                      <a:pt x="546893" y="111125"/>
                    </a:moveTo>
                    <a:cubicBezTo>
                      <a:pt x="786685" y="111125"/>
                      <a:pt x="981075" y="305870"/>
                      <a:pt x="981075" y="546100"/>
                    </a:cubicBezTo>
                    <a:cubicBezTo>
                      <a:pt x="981075" y="786330"/>
                      <a:pt x="786685" y="981075"/>
                      <a:pt x="546893" y="981075"/>
                    </a:cubicBezTo>
                    <a:cubicBezTo>
                      <a:pt x="307101" y="981075"/>
                      <a:pt x="112711" y="786330"/>
                      <a:pt x="112711" y="546100"/>
                    </a:cubicBezTo>
                    <a:cubicBezTo>
                      <a:pt x="112711" y="305870"/>
                      <a:pt x="307101" y="111125"/>
                      <a:pt x="546893" y="111125"/>
                    </a:cubicBezTo>
                    <a:close/>
                    <a:moveTo>
                      <a:pt x="546571" y="0"/>
                    </a:moveTo>
                    <a:cubicBezTo>
                      <a:pt x="846971" y="0"/>
                      <a:pt x="1091714" y="243425"/>
                      <a:pt x="1093142" y="543245"/>
                    </a:cubicBezTo>
                    <a:cubicBezTo>
                      <a:pt x="1093142" y="543245"/>
                      <a:pt x="1093142" y="543245"/>
                      <a:pt x="1142376" y="543245"/>
                    </a:cubicBezTo>
                    <a:cubicBezTo>
                      <a:pt x="1147370" y="543245"/>
                      <a:pt x="1150938" y="549669"/>
                      <a:pt x="1147370" y="553953"/>
                    </a:cubicBezTo>
                    <a:cubicBezTo>
                      <a:pt x="1147370" y="553953"/>
                      <a:pt x="1147370" y="553953"/>
                      <a:pt x="1083152" y="639615"/>
                    </a:cubicBezTo>
                    <a:cubicBezTo>
                      <a:pt x="1080298" y="643898"/>
                      <a:pt x="1074590" y="643898"/>
                      <a:pt x="1071735" y="639615"/>
                    </a:cubicBezTo>
                    <a:cubicBezTo>
                      <a:pt x="1071735" y="639615"/>
                      <a:pt x="1071735" y="639615"/>
                      <a:pt x="1007517" y="553953"/>
                    </a:cubicBezTo>
                    <a:cubicBezTo>
                      <a:pt x="1003949" y="549669"/>
                      <a:pt x="1007517" y="543245"/>
                      <a:pt x="1012512" y="543245"/>
                    </a:cubicBezTo>
                    <a:cubicBezTo>
                      <a:pt x="1012512" y="543245"/>
                      <a:pt x="1012512" y="543245"/>
                      <a:pt x="1061746" y="543245"/>
                    </a:cubicBezTo>
                    <a:cubicBezTo>
                      <a:pt x="1060319" y="260558"/>
                      <a:pt x="829132" y="31410"/>
                      <a:pt x="546571" y="31410"/>
                    </a:cubicBezTo>
                    <a:cubicBezTo>
                      <a:pt x="261869" y="31410"/>
                      <a:pt x="31395" y="261985"/>
                      <a:pt x="31395" y="546100"/>
                    </a:cubicBezTo>
                    <a:cubicBezTo>
                      <a:pt x="31395" y="830215"/>
                      <a:pt x="261869" y="1060791"/>
                      <a:pt x="546571" y="1060791"/>
                    </a:cubicBezTo>
                    <a:cubicBezTo>
                      <a:pt x="555133" y="1060791"/>
                      <a:pt x="562269" y="1067929"/>
                      <a:pt x="562269" y="1076495"/>
                    </a:cubicBezTo>
                    <a:cubicBezTo>
                      <a:pt x="562269" y="1085062"/>
                      <a:pt x="555133" y="1092200"/>
                      <a:pt x="546571" y="1092200"/>
                    </a:cubicBezTo>
                    <a:cubicBezTo>
                      <a:pt x="244744" y="1092200"/>
                      <a:pt x="0" y="847347"/>
                      <a:pt x="0" y="546100"/>
                    </a:cubicBezTo>
                    <a:cubicBezTo>
                      <a:pt x="0" y="244853"/>
                      <a:pt x="244744" y="0"/>
                      <a:pt x="546571" y="0"/>
                    </a:cubicBezTo>
                    <a:close/>
                  </a:path>
                </a:pathLst>
              </a:custGeom>
              <a:solidFill>
                <a:srgbClr val="001836">
                  <a:lumMod val="100000"/>
                </a:srgbClr>
              </a:solidFill>
              <a:ln>
                <a:noFill/>
              </a:ln>
            </p:spPr>
            <p:txBody>
              <a:bodyPr vert="horz" wrap="square" lIns="82296" tIns="41148" rIns="82296" bIns="41148" numCol="1" anchor="t" anchorCtr="0" compatLnSpc="1">
                <a:prstTxWarp prst="textNoShape">
                  <a:avLst/>
                </a:prstTxWarp>
                <a:noAutofit/>
              </a:bodyPr>
              <a:lstStyle/>
              <a:p>
                <a:endParaRPr lang="en-US"/>
              </a:p>
            </p:txBody>
          </p:sp>
          <p:sp>
            <p:nvSpPr>
              <p:cNvPr id="8" name="Freeform 7">
                <a:extLst>
                  <a:ext uri="{FF2B5EF4-FFF2-40B4-BE49-F238E27FC236}">
                    <a16:creationId xmlns:a16="http://schemas.microsoft.com/office/drawing/2014/main" id="{FDCD7547-EF26-7C49-A48C-349557B290F3}"/>
                  </a:ext>
                </a:extLst>
              </p:cNvPr>
              <p:cNvSpPr>
                <a:spLocks noEditPoints="1"/>
              </p:cNvSpPr>
              <p:nvPr/>
            </p:nvSpPr>
            <p:spPr bwMode="auto">
              <a:xfrm>
                <a:off x="5694630" y="3054350"/>
                <a:ext cx="747713" cy="749300"/>
              </a:xfrm>
              <a:custGeom>
                <a:avLst/>
                <a:gdLst>
                  <a:gd name="T0" fmla="*/ 993 w 1048"/>
                  <a:gd name="T1" fmla="*/ 551 h 1048"/>
                  <a:gd name="T2" fmla="*/ 993 w 1048"/>
                  <a:gd name="T3" fmla="*/ 493 h 1048"/>
                  <a:gd name="T4" fmla="*/ 1048 w 1048"/>
                  <a:gd name="T5" fmla="*/ 493 h 1048"/>
                  <a:gd name="T6" fmla="*/ 551 w 1048"/>
                  <a:gd name="T7" fmla="*/ 0 h 1048"/>
                  <a:gd name="T8" fmla="*/ 522 w 1048"/>
                  <a:gd name="T9" fmla="*/ 85 h 1048"/>
                  <a:gd name="T10" fmla="*/ 493 w 1048"/>
                  <a:gd name="T11" fmla="*/ 0 h 1048"/>
                  <a:gd name="T12" fmla="*/ 308 w 1048"/>
                  <a:gd name="T13" fmla="*/ 46 h 1048"/>
                  <a:gd name="T14" fmla="*/ 297 w 1048"/>
                  <a:gd name="T15" fmla="*/ 50 h 1048"/>
                  <a:gd name="T16" fmla="*/ 289 w 1048"/>
                  <a:gd name="T17" fmla="*/ 55 h 1048"/>
                  <a:gd name="T18" fmla="*/ 55 w 1048"/>
                  <a:gd name="T19" fmla="*/ 496 h 1048"/>
                  <a:gd name="T20" fmla="*/ 55 w 1048"/>
                  <a:gd name="T21" fmla="*/ 555 h 1048"/>
                  <a:gd name="T22" fmla="*/ 399 w 1048"/>
                  <a:gd name="T23" fmla="*/ 1034 h 1048"/>
                  <a:gd name="T24" fmla="*/ 409 w 1048"/>
                  <a:gd name="T25" fmla="*/ 1036 h 1048"/>
                  <a:gd name="T26" fmla="*/ 421 w 1048"/>
                  <a:gd name="T27" fmla="*/ 1039 h 1048"/>
                  <a:gd name="T28" fmla="*/ 432 w 1048"/>
                  <a:gd name="T29" fmla="*/ 1041 h 1048"/>
                  <a:gd name="T30" fmla="*/ 444 w 1048"/>
                  <a:gd name="T31" fmla="*/ 1043 h 1048"/>
                  <a:gd name="T32" fmla="*/ 456 w 1048"/>
                  <a:gd name="T33" fmla="*/ 1044 h 1048"/>
                  <a:gd name="T34" fmla="*/ 496 w 1048"/>
                  <a:gd name="T35" fmla="*/ 1048 h 1048"/>
                  <a:gd name="T36" fmla="*/ 525 w 1048"/>
                  <a:gd name="T37" fmla="*/ 963 h 1048"/>
                  <a:gd name="T38" fmla="*/ 554 w 1048"/>
                  <a:gd name="T39" fmla="*/ 1048 h 1048"/>
                  <a:gd name="T40" fmla="*/ 1048 w 1048"/>
                  <a:gd name="T41" fmla="*/ 551 h 1048"/>
                  <a:gd name="T42" fmla="*/ 132 w 1048"/>
                  <a:gd name="T43" fmla="*/ 266 h 1048"/>
                  <a:gd name="T44" fmla="*/ 103 w 1048"/>
                  <a:gd name="T45" fmla="*/ 316 h 1048"/>
                  <a:gd name="T46" fmla="*/ 133 w 1048"/>
                  <a:gd name="T47" fmla="*/ 785 h 1048"/>
                  <a:gd name="T48" fmla="*/ 104 w 1048"/>
                  <a:gd name="T49" fmla="*/ 734 h 1048"/>
                  <a:gd name="T50" fmla="*/ 133 w 1048"/>
                  <a:gd name="T51" fmla="*/ 785 h 1048"/>
                  <a:gd name="T52" fmla="*/ 771 w 1048"/>
                  <a:gd name="T53" fmla="*/ 93 h 1048"/>
                  <a:gd name="T54" fmla="*/ 742 w 1048"/>
                  <a:gd name="T55" fmla="*/ 143 h 1048"/>
                  <a:gd name="T56" fmla="*/ 273 w 1048"/>
                  <a:gd name="T57" fmla="*/ 94 h 1048"/>
                  <a:gd name="T58" fmla="*/ 303 w 1048"/>
                  <a:gd name="T59" fmla="*/ 144 h 1048"/>
                  <a:gd name="T60" fmla="*/ 273 w 1048"/>
                  <a:gd name="T61" fmla="*/ 94 h 1048"/>
                  <a:gd name="T62" fmla="*/ 276 w 1048"/>
                  <a:gd name="T63" fmla="*/ 955 h 1048"/>
                  <a:gd name="T64" fmla="*/ 305 w 1048"/>
                  <a:gd name="T65" fmla="*/ 905 h 1048"/>
                  <a:gd name="T66" fmla="*/ 773 w 1048"/>
                  <a:gd name="T67" fmla="*/ 954 h 1048"/>
                  <a:gd name="T68" fmla="*/ 744 w 1048"/>
                  <a:gd name="T69" fmla="*/ 903 h 1048"/>
                  <a:gd name="T70" fmla="*/ 773 w 1048"/>
                  <a:gd name="T71" fmla="*/ 954 h 1048"/>
                  <a:gd name="T72" fmla="*/ 571 w 1048"/>
                  <a:gd name="T73" fmla="*/ 521 h 1048"/>
                  <a:gd name="T74" fmla="*/ 524 w 1048"/>
                  <a:gd name="T75" fmla="*/ 570 h 1048"/>
                  <a:gd name="T76" fmla="*/ 329 w 1048"/>
                  <a:gd name="T77" fmla="*/ 423 h 1048"/>
                  <a:gd name="T78" fmla="*/ 349 w 1048"/>
                  <a:gd name="T79" fmla="*/ 391 h 1048"/>
                  <a:gd name="T80" fmla="*/ 524 w 1048"/>
                  <a:gd name="T81" fmla="*/ 476 h 1048"/>
                  <a:gd name="T82" fmla="*/ 781 w 1048"/>
                  <a:gd name="T83" fmla="*/ 293 h 1048"/>
                  <a:gd name="T84" fmla="*/ 804 w 1048"/>
                  <a:gd name="T85" fmla="*/ 322 h 1048"/>
                  <a:gd name="T86" fmla="*/ 954 w 1048"/>
                  <a:gd name="T87" fmla="*/ 274 h 1048"/>
                  <a:gd name="T88" fmla="*/ 904 w 1048"/>
                  <a:gd name="T89" fmla="*/ 303 h 1048"/>
                  <a:gd name="T90" fmla="*/ 956 w 1048"/>
                  <a:gd name="T91" fmla="*/ 771 h 1048"/>
                  <a:gd name="T92" fmla="*/ 906 w 1048"/>
                  <a:gd name="T93" fmla="*/ 742 h 1048"/>
                  <a:gd name="T94" fmla="*/ 956 w 1048"/>
                  <a:gd name="T95" fmla="*/ 771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8" h="1048">
                    <a:moveTo>
                      <a:pt x="1048" y="551"/>
                    </a:moveTo>
                    <a:cubicBezTo>
                      <a:pt x="993" y="551"/>
                      <a:pt x="993" y="551"/>
                      <a:pt x="993" y="551"/>
                    </a:cubicBezTo>
                    <a:cubicBezTo>
                      <a:pt x="977" y="551"/>
                      <a:pt x="964" y="538"/>
                      <a:pt x="964" y="522"/>
                    </a:cubicBezTo>
                    <a:cubicBezTo>
                      <a:pt x="964" y="506"/>
                      <a:pt x="977" y="493"/>
                      <a:pt x="993" y="493"/>
                    </a:cubicBezTo>
                    <a:cubicBezTo>
                      <a:pt x="1047" y="493"/>
                      <a:pt x="1047" y="493"/>
                      <a:pt x="1047" y="493"/>
                    </a:cubicBezTo>
                    <a:cubicBezTo>
                      <a:pt x="1048" y="493"/>
                      <a:pt x="1048" y="493"/>
                      <a:pt x="1048" y="493"/>
                    </a:cubicBezTo>
                    <a:cubicBezTo>
                      <a:pt x="1033" y="227"/>
                      <a:pt x="818" y="14"/>
                      <a:pt x="551" y="0"/>
                    </a:cubicBezTo>
                    <a:cubicBezTo>
                      <a:pt x="551" y="0"/>
                      <a:pt x="551" y="0"/>
                      <a:pt x="551" y="0"/>
                    </a:cubicBezTo>
                    <a:cubicBezTo>
                      <a:pt x="551" y="56"/>
                      <a:pt x="551" y="56"/>
                      <a:pt x="551" y="56"/>
                    </a:cubicBezTo>
                    <a:cubicBezTo>
                      <a:pt x="551" y="72"/>
                      <a:pt x="538" y="85"/>
                      <a:pt x="522" y="85"/>
                    </a:cubicBezTo>
                    <a:cubicBezTo>
                      <a:pt x="506" y="85"/>
                      <a:pt x="493" y="72"/>
                      <a:pt x="493" y="56"/>
                    </a:cubicBezTo>
                    <a:cubicBezTo>
                      <a:pt x="493" y="0"/>
                      <a:pt x="493" y="0"/>
                      <a:pt x="493" y="0"/>
                    </a:cubicBezTo>
                    <a:cubicBezTo>
                      <a:pt x="493" y="0"/>
                      <a:pt x="493" y="0"/>
                      <a:pt x="493" y="0"/>
                    </a:cubicBezTo>
                    <a:cubicBezTo>
                      <a:pt x="427" y="4"/>
                      <a:pt x="365" y="20"/>
                      <a:pt x="308" y="46"/>
                    </a:cubicBezTo>
                    <a:cubicBezTo>
                      <a:pt x="307" y="46"/>
                      <a:pt x="307" y="46"/>
                      <a:pt x="307" y="46"/>
                    </a:cubicBezTo>
                    <a:cubicBezTo>
                      <a:pt x="304" y="47"/>
                      <a:pt x="301" y="49"/>
                      <a:pt x="297" y="50"/>
                    </a:cubicBezTo>
                    <a:cubicBezTo>
                      <a:pt x="297" y="51"/>
                      <a:pt x="296" y="51"/>
                      <a:pt x="295" y="51"/>
                    </a:cubicBezTo>
                    <a:cubicBezTo>
                      <a:pt x="293" y="52"/>
                      <a:pt x="291" y="54"/>
                      <a:pt x="289" y="55"/>
                    </a:cubicBezTo>
                    <a:cubicBezTo>
                      <a:pt x="125" y="137"/>
                      <a:pt x="10" y="303"/>
                      <a:pt x="0" y="496"/>
                    </a:cubicBezTo>
                    <a:cubicBezTo>
                      <a:pt x="55" y="496"/>
                      <a:pt x="55" y="496"/>
                      <a:pt x="55" y="496"/>
                    </a:cubicBezTo>
                    <a:cubicBezTo>
                      <a:pt x="71" y="496"/>
                      <a:pt x="84" y="509"/>
                      <a:pt x="84" y="526"/>
                    </a:cubicBezTo>
                    <a:cubicBezTo>
                      <a:pt x="84" y="542"/>
                      <a:pt x="71" y="555"/>
                      <a:pt x="55" y="555"/>
                    </a:cubicBezTo>
                    <a:cubicBezTo>
                      <a:pt x="0" y="555"/>
                      <a:pt x="0" y="555"/>
                      <a:pt x="0" y="555"/>
                    </a:cubicBezTo>
                    <a:cubicBezTo>
                      <a:pt x="13" y="788"/>
                      <a:pt x="179" y="980"/>
                      <a:pt x="399" y="1034"/>
                    </a:cubicBezTo>
                    <a:cubicBezTo>
                      <a:pt x="399" y="1034"/>
                      <a:pt x="399" y="1034"/>
                      <a:pt x="399" y="1034"/>
                    </a:cubicBezTo>
                    <a:cubicBezTo>
                      <a:pt x="402" y="1035"/>
                      <a:pt x="406" y="1035"/>
                      <a:pt x="409" y="1036"/>
                    </a:cubicBezTo>
                    <a:cubicBezTo>
                      <a:pt x="410" y="1036"/>
                      <a:pt x="411" y="1036"/>
                      <a:pt x="412" y="1037"/>
                    </a:cubicBezTo>
                    <a:cubicBezTo>
                      <a:pt x="415" y="1037"/>
                      <a:pt x="418" y="1038"/>
                      <a:pt x="421" y="1039"/>
                    </a:cubicBezTo>
                    <a:cubicBezTo>
                      <a:pt x="422" y="1039"/>
                      <a:pt x="424" y="1039"/>
                      <a:pt x="425" y="1039"/>
                    </a:cubicBezTo>
                    <a:cubicBezTo>
                      <a:pt x="428" y="1040"/>
                      <a:pt x="430" y="1040"/>
                      <a:pt x="432" y="1041"/>
                    </a:cubicBezTo>
                    <a:cubicBezTo>
                      <a:pt x="435" y="1041"/>
                      <a:pt x="437" y="1041"/>
                      <a:pt x="440" y="1042"/>
                    </a:cubicBezTo>
                    <a:cubicBezTo>
                      <a:pt x="441" y="1042"/>
                      <a:pt x="443" y="1042"/>
                      <a:pt x="444" y="1043"/>
                    </a:cubicBezTo>
                    <a:cubicBezTo>
                      <a:pt x="448" y="1043"/>
                      <a:pt x="451" y="1044"/>
                      <a:pt x="455" y="1044"/>
                    </a:cubicBezTo>
                    <a:cubicBezTo>
                      <a:pt x="456" y="1044"/>
                      <a:pt x="456" y="1044"/>
                      <a:pt x="456" y="1044"/>
                    </a:cubicBezTo>
                    <a:cubicBezTo>
                      <a:pt x="469" y="1046"/>
                      <a:pt x="483" y="1047"/>
                      <a:pt x="496" y="1048"/>
                    </a:cubicBezTo>
                    <a:cubicBezTo>
                      <a:pt x="496" y="1048"/>
                      <a:pt x="496" y="1048"/>
                      <a:pt x="496" y="1048"/>
                    </a:cubicBezTo>
                    <a:cubicBezTo>
                      <a:pt x="496" y="992"/>
                      <a:pt x="496" y="992"/>
                      <a:pt x="496" y="992"/>
                    </a:cubicBezTo>
                    <a:cubicBezTo>
                      <a:pt x="496" y="976"/>
                      <a:pt x="509" y="963"/>
                      <a:pt x="525" y="963"/>
                    </a:cubicBezTo>
                    <a:cubicBezTo>
                      <a:pt x="541" y="963"/>
                      <a:pt x="554" y="976"/>
                      <a:pt x="554" y="992"/>
                    </a:cubicBezTo>
                    <a:cubicBezTo>
                      <a:pt x="554" y="1048"/>
                      <a:pt x="554" y="1048"/>
                      <a:pt x="554" y="1048"/>
                    </a:cubicBezTo>
                    <a:cubicBezTo>
                      <a:pt x="554" y="1048"/>
                      <a:pt x="554" y="1048"/>
                      <a:pt x="554" y="1048"/>
                    </a:cubicBezTo>
                    <a:cubicBezTo>
                      <a:pt x="822" y="1032"/>
                      <a:pt x="1035" y="818"/>
                      <a:pt x="1048" y="551"/>
                    </a:cubicBezTo>
                    <a:close/>
                    <a:moveTo>
                      <a:pt x="92" y="277"/>
                    </a:moveTo>
                    <a:cubicBezTo>
                      <a:pt x="100" y="263"/>
                      <a:pt x="118" y="258"/>
                      <a:pt x="132" y="266"/>
                    </a:cubicBezTo>
                    <a:cubicBezTo>
                      <a:pt x="146" y="274"/>
                      <a:pt x="150" y="292"/>
                      <a:pt x="142" y="306"/>
                    </a:cubicBezTo>
                    <a:cubicBezTo>
                      <a:pt x="134" y="320"/>
                      <a:pt x="117" y="324"/>
                      <a:pt x="103" y="316"/>
                    </a:cubicBezTo>
                    <a:cubicBezTo>
                      <a:pt x="89" y="308"/>
                      <a:pt x="84" y="291"/>
                      <a:pt x="92" y="277"/>
                    </a:cubicBezTo>
                    <a:close/>
                    <a:moveTo>
                      <a:pt x="133" y="785"/>
                    </a:moveTo>
                    <a:cubicBezTo>
                      <a:pt x="119" y="793"/>
                      <a:pt x="102" y="788"/>
                      <a:pt x="94" y="774"/>
                    </a:cubicBezTo>
                    <a:cubicBezTo>
                      <a:pt x="86" y="760"/>
                      <a:pt x="90" y="742"/>
                      <a:pt x="104" y="734"/>
                    </a:cubicBezTo>
                    <a:cubicBezTo>
                      <a:pt x="118" y="726"/>
                      <a:pt x="136" y="731"/>
                      <a:pt x="144" y="745"/>
                    </a:cubicBezTo>
                    <a:cubicBezTo>
                      <a:pt x="152" y="759"/>
                      <a:pt x="147" y="777"/>
                      <a:pt x="133" y="785"/>
                    </a:cubicBezTo>
                    <a:close/>
                    <a:moveTo>
                      <a:pt x="731" y="103"/>
                    </a:moveTo>
                    <a:cubicBezTo>
                      <a:pt x="739" y="89"/>
                      <a:pt x="757" y="84"/>
                      <a:pt x="771" y="93"/>
                    </a:cubicBezTo>
                    <a:cubicBezTo>
                      <a:pt x="785" y="101"/>
                      <a:pt x="789" y="118"/>
                      <a:pt x="781" y="132"/>
                    </a:cubicBezTo>
                    <a:cubicBezTo>
                      <a:pt x="773" y="146"/>
                      <a:pt x="756" y="151"/>
                      <a:pt x="742" y="143"/>
                    </a:cubicBezTo>
                    <a:cubicBezTo>
                      <a:pt x="728" y="135"/>
                      <a:pt x="723" y="117"/>
                      <a:pt x="731" y="103"/>
                    </a:cubicBezTo>
                    <a:close/>
                    <a:moveTo>
                      <a:pt x="273" y="94"/>
                    </a:moveTo>
                    <a:cubicBezTo>
                      <a:pt x="287" y="86"/>
                      <a:pt x="305" y="91"/>
                      <a:pt x="313" y="105"/>
                    </a:cubicBezTo>
                    <a:cubicBezTo>
                      <a:pt x="321" y="119"/>
                      <a:pt x="316" y="136"/>
                      <a:pt x="303" y="144"/>
                    </a:cubicBezTo>
                    <a:cubicBezTo>
                      <a:pt x="289" y="152"/>
                      <a:pt x="271" y="148"/>
                      <a:pt x="263" y="134"/>
                    </a:cubicBezTo>
                    <a:cubicBezTo>
                      <a:pt x="255" y="120"/>
                      <a:pt x="260" y="102"/>
                      <a:pt x="273" y="94"/>
                    </a:cubicBezTo>
                    <a:close/>
                    <a:moveTo>
                      <a:pt x="316" y="945"/>
                    </a:moveTo>
                    <a:cubicBezTo>
                      <a:pt x="308" y="959"/>
                      <a:pt x="290" y="963"/>
                      <a:pt x="276" y="955"/>
                    </a:cubicBezTo>
                    <a:cubicBezTo>
                      <a:pt x="262" y="947"/>
                      <a:pt x="258" y="930"/>
                      <a:pt x="266" y="916"/>
                    </a:cubicBezTo>
                    <a:cubicBezTo>
                      <a:pt x="274" y="902"/>
                      <a:pt x="291" y="897"/>
                      <a:pt x="305" y="905"/>
                    </a:cubicBezTo>
                    <a:cubicBezTo>
                      <a:pt x="319" y="913"/>
                      <a:pt x="324" y="931"/>
                      <a:pt x="316" y="945"/>
                    </a:cubicBezTo>
                    <a:close/>
                    <a:moveTo>
                      <a:pt x="773" y="954"/>
                    </a:moveTo>
                    <a:cubicBezTo>
                      <a:pt x="760" y="962"/>
                      <a:pt x="742" y="957"/>
                      <a:pt x="734" y="943"/>
                    </a:cubicBezTo>
                    <a:cubicBezTo>
                      <a:pt x="726" y="929"/>
                      <a:pt x="731" y="911"/>
                      <a:pt x="744" y="903"/>
                    </a:cubicBezTo>
                    <a:cubicBezTo>
                      <a:pt x="758" y="895"/>
                      <a:pt x="776" y="900"/>
                      <a:pt x="784" y="914"/>
                    </a:cubicBezTo>
                    <a:cubicBezTo>
                      <a:pt x="792" y="928"/>
                      <a:pt x="787" y="946"/>
                      <a:pt x="773" y="954"/>
                    </a:cubicBezTo>
                    <a:close/>
                    <a:moveTo>
                      <a:pt x="804" y="322"/>
                    </a:moveTo>
                    <a:cubicBezTo>
                      <a:pt x="571" y="521"/>
                      <a:pt x="571" y="521"/>
                      <a:pt x="571" y="521"/>
                    </a:cubicBezTo>
                    <a:cubicBezTo>
                      <a:pt x="571" y="522"/>
                      <a:pt x="571" y="522"/>
                      <a:pt x="571" y="523"/>
                    </a:cubicBezTo>
                    <a:cubicBezTo>
                      <a:pt x="571" y="549"/>
                      <a:pt x="550" y="570"/>
                      <a:pt x="524" y="570"/>
                    </a:cubicBezTo>
                    <a:cubicBezTo>
                      <a:pt x="499" y="570"/>
                      <a:pt x="478" y="550"/>
                      <a:pt x="477" y="525"/>
                    </a:cubicBezTo>
                    <a:cubicBezTo>
                      <a:pt x="329" y="423"/>
                      <a:pt x="329" y="423"/>
                      <a:pt x="329" y="423"/>
                    </a:cubicBezTo>
                    <a:cubicBezTo>
                      <a:pt x="320" y="417"/>
                      <a:pt x="318" y="406"/>
                      <a:pt x="323" y="397"/>
                    </a:cubicBezTo>
                    <a:cubicBezTo>
                      <a:pt x="329" y="389"/>
                      <a:pt x="340" y="386"/>
                      <a:pt x="349" y="391"/>
                    </a:cubicBezTo>
                    <a:cubicBezTo>
                      <a:pt x="507" y="479"/>
                      <a:pt x="507" y="479"/>
                      <a:pt x="507" y="479"/>
                    </a:cubicBezTo>
                    <a:cubicBezTo>
                      <a:pt x="512" y="477"/>
                      <a:pt x="518" y="476"/>
                      <a:pt x="524" y="476"/>
                    </a:cubicBezTo>
                    <a:cubicBezTo>
                      <a:pt x="528" y="476"/>
                      <a:pt x="533" y="476"/>
                      <a:pt x="537" y="477"/>
                    </a:cubicBezTo>
                    <a:cubicBezTo>
                      <a:pt x="781" y="293"/>
                      <a:pt x="781" y="293"/>
                      <a:pt x="781" y="293"/>
                    </a:cubicBezTo>
                    <a:cubicBezTo>
                      <a:pt x="789" y="287"/>
                      <a:pt x="801" y="288"/>
                      <a:pt x="807" y="296"/>
                    </a:cubicBezTo>
                    <a:cubicBezTo>
                      <a:pt x="814" y="304"/>
                      <a:pt x="812" y="316"/>
                      <a:pt x="804" y="322"/>
                    </a:cubicBezTo>
                    <a:close/>
                    <a:moveTo>
                      <a:pt x="915" y="263"/>
                    </a:moveTo>
                    <a:cubicBezTo>
                      <a:pt x="928" y="255"/>
                      <a:pt x="946" y="260"/>
                      <a:pt x="954" y="274"/>
                    </a:cubicBezTo>
                    <a:cubicBezTo>
                      <a:pt x="962" y="288"/>
                      <a:pt x="958" y="306"/>
                      <a:pt x="944" y="314"/>
                    </a:cubicBezTo>
                    <a:cubicBezTo>
                      <a:pt x="930" y="322"/>
                      <a:pt x="912" y="317"/>
                      <a:pt x="904" y="303"/>
                    </a:cubicBezTo>
                    <a:cubicBezTo>
                      <a:pt x="896" y="289"/>
                      <a:pt x="901" y="271"/>
                      <a:pt x="915" y="263"/>
                    </a:cubicBezTo>
                    <a:close/>
                    <a:moveTo>
                      <a:pt x="956" y="771"/>
                    </a:moveTo>
                    <a:cubicBezTo>
                      <a:pt x="948" y="785"/>
                      <a:pt x="930" y="790"/>
                      <a:pt x="916" y="782"/>
                    </a:cubicBezTo>
                    <a:cubicBezTo>
                      <a:pt x="902" y="774"/>
                      <a:pt x="898" y="756"/>
                      <a:pt x="906" y="742"/>
                    </a:cubicBezTo>
                    <a:cubicBezTo>
                      <a:pt x="914" y="728"/>
                      <a:pt x="931" y="723"/>
                      <a:pt x="945" y="731"/>
                    </a:cubicBezTo>
                    <a:cubicBezTo>
                      <a:pt x="959" y="739"/>
                      <a:pt x="964" y="757"/>
                      <a:pt x="956" y="771"/>
                    </a:cubicBezTo>
                    <a:close/>
                  </a:path>
                </a:pathLst>
              </a:custGeom>
              <a:solidFill>
                <a:srgbClr val="002F6D">
                  <a:lumMod val="100000"/>
                </a:srgbClr>
              </a:solidFill>
              <a:ln>
                <a:noFill/>
              </a:ln>
            </p:spPr>
            <p:txBody>
              <a:bodyPr vert="horz" wrap="square" lIns="82296" tIns="41148" rIns="82296" bIns="41148" numCol="1" anchor="t" anchorCtr="0" compatLnSpc="1">
                <a:prstTxWarp prst="textNoShape">
                  <a:avLst/>
                </a:prstTxWarp>
              </a:bodyPr>
              <a:lstStyle/>
              <a:p>
                <a:endParaRPr lang="en-US"/>
              </a:p>
            </p:txBody>
          </p:sp>
        </p:grpSp>
      </p:grpSp>
      <p:grpSp>
        <p:nvGrpSpPr>
          <p:cNvPr id="9" name="Group 8">
            <a:extLst>
              <a:ext uri="{FF2B5EF4-FFF2-40B4-BE49-F238E27FC236}">
                <a16:creationId xmlns:a16="http://schemas.microsoft.com/office/drawing/2014/main" id="{1F6082F7-1E05-2549-AA24-81948A1DF870}"/>
              </a:ext>
            </a:extLst>
          </p:cNvPr>
          <p:cNvGrpSpPr>
            <a:grpSpLocks/>
          </p:cNvGrpSpPr>
          <p:nvPr/>
        </p:nvGrpSpPr>
        <p:grpSpPr>
          <a:xfrm>
            <a:off x="668518" y="3170140"/>
            <a:ext cx="521852" cy="521852"/>
            <a:chOff x="4843364" y="3319364"/>
            <a:chExt cx="219273" cy="219273"/>
          </a:xfrm>
        </p:grpSpPr>
        <p:sp>
          <p:nvSpPr>
            <p:cNvPr id="10" name="Oval 16">
              <a:extLst>
                <a:ext uri="{FF2B5EF4-FFF2-40B4-BE49-F238E27FC236}">
                  <a16:creationId xmlns:a16="http://schemas.microsoft.com/office/drawing/2014/main" id="{9B5BC31A-CCFB-2B43-BB57-C13277B1076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59436" tIns="29718" rIns="59436" bIns="29718" numCol="1" anchor="t" anchorCtr="0" compatLnSpc="1">
              <a:prstTxWarp prst="textNoShape">
                <a:avLst/>
              </a:prstTxWarp>
            </a:bodyPr>
            <a:lstStyle/>
            <a:p>
              <a:endParaRPr lang="en-US" sz="1463"/>
            </a:p>
          </p:txBody>
        </p:sp>
        <p:sp>
          <p:nvSpPr>
            <p:cNvPr id="11" name="Freeform 17">
              <a:extLst>
                <a:ext uri="{FF2B5EF4-FFF2-40B4-BE49-F238E27FC236}">
                  <a16:creationId xmlns:a16="http://schemas.microsoft.com/office/drawing/2014/main" id="{D1D5A1CF-D024-C146-9FBA-FA7125A71F60}"/>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p:spPr>
          <p:txBody>
            <a:bodyPr vert="horz" wrap="square" lIns="59436" tIns="29718" rIns="59436" bIns="29718" numCol="1" anchor="t" anchorCtr="0" compatLnSpc="1">
              <a:prstTxWarp prst="textNoShape">
                <a:avLst/>
              </a:prstTxWarp>
            </a:bodyPr>
            <a:lstStyle/>
            <a:p>
              <a:endParaRPr lang="en-US" sz="1463"/>
            </a:p>
          </p:txBody>
        </p:sp>
      </p:grpSp>
      <p:grpSp>
        <p:nvGrpSpPr>
          <p:cNvPr id="12" name="Group 11">
            <a:extLst>
              <a:ext uri="{FF2B5EF4-FFF2-40B4-BE49-F238E27FC236}">
                <a16:creationId xmlns:a16="http://schemas.microsoft.com/office/drawing/2014/main" id="{036D8D28-CEC8-3F45-B34F-8F25A08C2198}"/>
              </a:ext>
            </a:extLst>
          </p:cNvPr>
          <p:cNvGrpSpPr>
            <a:grpSpLocks noChangeAspect="1"/>
          </p:cNvGrpSpPr>
          <p:nvPr/>
        </p:nvGrpSpPr>
        <p:grpSpPr>
          <a:xfrm>
            <a:off x="518290" y="4298551"/>
            <a:ext cx="788420" cy="788420"/>
            <a:chOff x="5273040" y="2606040"/>
            <a:chExt cx="1645920" cy="1645920"/>
          </a:xfrm>
        </p:grpSpPr>
        <p:sp>
          <p:nvSpPr>
            <p:cNvPr id="13" name="AutoShape 3">
              <a:extLst>
                <a:ext uri="{FF2B5EF4-FFF2-40B4-BE49-F238E27FC236}">
                  <a16:creationId xmlns:a16="http://schemas.microsoft.com/office/drawing/2014/main" id="{B5403FAF-80D3-3744-ACED-DC5B0D1EA9DA}"/>
                </a:ext>
              </a:extLst>
            </p:cNvPr>
            <p:cNvSpPr>
              <a:spLocks noChangeAspect="1" noChangeArrowheads="1" noTextEdit="1"/>
            </p:cNvSpPr>
            <p:nvPr/>
          </p:nvSpPr>
          <p:spPr bwMode="auto">
            <a:xfrm>
              <a:off x="5273040" y="2606040"/>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a:extLst>
                <a:ext uri="{FF2B5EF4-FFF2-40B4-BE49-F238E27FC236}">
                  <a16:creationId xmlns:a16="http://schemas.microsoft.com/office/drawing/2014/main" id="{47B857AD-20B7-D243-82E6-501935D8E324}"/>
                </a:ext>
              </a:extLst>
            </p:cNvPr>
            <p:cNvGrpSpPr/>
            <p:nvPr/>
          </p:nvGrpSpPr>
          <p:grpSpPr>
            <a:xfrm>
              <a:off x="5442966" y="2832354"/>
              <a:ext cx="1306068" cy="1193292"/>
              <a:chOff x="5442966" y="2832354"/>
              <a:chExt cx="1306068" cy="1193292"/>
            </a:xfrm>
          </p:grpSpPr>
          <p:sp>
            <p:nvSpPr>
              <p:cNvPr id="15" name="Freeform 30">
                <a:extLst>
                  <a:ext uri="{FF2B5EF4-FFF2-40B4-BE49-F238E27FC236}">
                    <a16:creationId xmlns:a16="http://schemas.microsoft.com/office/drawing/2014/main" id="{40F9C292-FF75-9840-B1C3-71C67FB87B3F}"/>
                  </a:ext>
                </a:extLst>
              </p:cNvPr>
              <p:cNvSpPr>
                <a:spLocks/>
              </p:cNvSpPr>
              <p:nvPr/>
            </p:nvSpPr>
            <p:spPr bwMode="auto">
              <a:xfrm>
                <a:off x="5656707" y="2865501"/>
                <a:ext cx="1018794" cy="928497"/>
              </a:xfrm>
              <a:custGeom>
                <a:avLst/>
                <a:gdLst>
                  <a:gd name="connsiteX0" fmla="*/ 3914775 w 4244975"/>
                  <a:gd name="connsiteY0" fmla="*/ 2955924 h 3868737"/>
                  <a:gd name="connsiteX1" fmla="*/ 3807618 w 4244975"/>
                  <a:gd name="connsiteY1" fmla="*/ 3143148 h 3868737"/>
                  <a:gd name="connsiteX2" fmla="*/ 3700462 w 4244975"/>
                  <a:gd name="connsiteY2" fmla="*/ 3327399 h 3868737"/>
                  <a:gd name="connsiteX3" fmla="*/ 3914775 w 4244975"/>
                  <a:gd name="connsiteY3" fmla="*/ 3327399 h 3868737"/>
                  <a:gd name="connsiteX4" fmla="*/ 4129087 w 4244975"/>
                  <a:gd name="connsiteY4" fmla="*/ 3327399 h 3868737"/>
                  <a:gd name="connsiteX5" fmla="*/ 4021931 w 4244975"/>
                  <a:gd name="connsiteY5" fmla="*/ 3143148 h 3868737"/>
                  <a:gd name="connsiteX6" fmla="*/ 3914775 w 4244975"/>
                  <a:gd name="connsiteY6" fmla="*/ 2955924 h 3868737"/>
                  <a:gd name="connsiteX7" fmla="*/ 3911600 w 4244975"/>
                  <a:gd name="connsiteY7" fmla="*/ 2838449 h 3868737"/>
                  <a:gd name="connsiteX8" fmla="*/ 4244975 w 4244975"/>
                  <a:gd name="connsiteY8" fmla="*/ 3176587 h 3868737"/>
                  <a:gd name="connsiteX9" fmla="*/ 3911600 w 4244975"/>
                  <a:gd name="connsiteY9" fmla="*/ 3514725 h 3868737"/>
                  <a:gd name="connsiteX10" fmla="*/ 3578225 w 4244975"/>
                  <a:gd name="connsiteY10" fmla="*/ 3176587 h 3868737"/>
                  <a:gd name="connsiteX11" fmla="*/ 3911600 w 4244975"/>
                  <a:gd name="connsiteY11" fmla="*/ 2838449 h 3868737"/>
                  <a:gd name="connsiteX12" fmla="*/ 381194 w 4244975"/>
                  <a:gd name="connsiteY12" fmla="*/ 2535237 h 3868737"/>
                  <a:gd name="connsiteX13" fmla="*/ 258956 w 4244975"/>
                  <a:gd name="connsiteY13" fmla="*/ 2657377 h 3868737"/>
                  <a:gd name="connsiteX14" fmla="*/ 139700 w 4244975"/>
                  <a:gd name="connsiteY14" fmla="*/ 2776537 h 3868737"/>
                  <a:gd name="connsiteX15" fmla="*/ 384175 w 4244975"/>
                  <a:gd name="connsiteY15" fmla="*/ 2776537 h 3868737"/>
                  <a:gd name="connsiteX16" fmla="*/ 628650 w 4244975"/>
                  <a:gd name="connsiteY16" fmla="*/ 2776537 h 3868737"/>
                  <a:gd name="connsiteX17" fmla="*/ 503431 w 4244975"/>
                  <a:gd name="connsiteY17" fmla="*/ 2657377 h 3868737"/>
                  <a:gd name="connsiteX18" fmla="*/ 381194 w 4244975"/>
                  <a:gd name="connsiteY18" fmla="*/ 2535237 h 3868737"/>
                  <a:gd name="connsiteX19" fmla="*/ 381000 w 4244975"/>
                  <a:gd name="connsiteY19" fmla="*/ 2460625 h 3868737"/>
                  <a:gd name="connsiteX20" fmla="*/ 648891 w 4244975"/>
                  <a:gd name="connsiteY20" fmla="*/ 2523190 h 3868737"/>
                  <a:gd name="connsiteX21" fmla="*/ 762000 w 4244975"/>
                  <a:gd name="connsiteY21" fmla="*/ 2678113 h 3868737"/>
                  <a:gd name="connsiteX22" fmla="*/ 383977 w 4244975"/>
                  <a:gd name="connsiteY22" fmla="*/ 2895600 h 3868737"/>
                  <a:gd name="connsiteX23" fmla="*/ 113110 w 4244975"/>
                  <a:gd name="connsiteY23" fmla="*/ 2833035 h 3868737"/>
                  <a:gd name="connsiteX24" fmla="*/ 0 w 4244975"/>
                  <a:gd name="connsiteY24" fmla="*/ 2678113 h 3868737"/>
                  <a:gd name="connsiteX25" fmla="*/ 381000 w 4244975"/>
                  <a:gd name="connsiteY25" fmla="*/ 2460625 h 3868737"/>
                  <a:gd name="connsiteX26" fmla="*/ 2136775 w 4244975"/>
                  <a:gd name="connsiteY26" fmla="*/ 1857375 h 3868737"/>
                  <a:gd name="connsiteX27" fmla="*/ 2241551 w 4244975"/>
                  <a:gd name="connsiteY27" fmla="*/ 2041525 h 3868737"/>
                  <a:gd name="connsiteX28" fmla="*/ 2351088 w 4244975"/>
                  <a:gd name="connsiteY28" fmla="*/ 2228850 h 3868737"/>
                  <a:gd name="connsiteX29" fmla="*/ 2136775 w 4244975"/>
                  <a:gd name="connsiteY29" fmla="*/ 2228850 h 3868737"/>
                  <a:gd name="connsiteX30" fmla="*/ 1914525 w 4244975"/>
                  <a:gd name="connsiteY30" fmla="*/ 2228850 h 3868737"/>
                  <a:gd name="connsiteX31" fmla="*/ 2024063 w 4244975"/>
                  <a:gd name="connsiteY31" fmla="*/ 2041525 h 3868737"/>
                  <a:gd name="connsiteX32" fmla="*/ 2135188 w 4244975"/>
                  <a:gd name="connsiteY32" fmla="*/ 1741487 h 3868737"/>
                  <a:gd name="connsiteX33" fmla="*/ 1797050 w 4244975"/>
                  <a:gd name="connsiteY33" fmla="*/ 2080419 h 3868737"/>
                  <a:gd name="connsiteX34" fmla="*/ 2135188 w 4244975"/>
                  <a:gd name="connsiteY34" fmla="*/ 2419351 h 3868737"/>
                  <a:gd name="connsiteX35" fmla="*/ 2473326 w 4244975"/>
                  <a:gd name="connsiteY35" fmla="*/ 2080419 h 3868737"/>
                  <a:gd name="connsiteX36" fmla="*/ 2135188 w 4244975"/>
                  <a:gd name="connsiteY36" fmla="*/ 1741487 h 3868737"/>
                  <a:gd name="connsiteX37" fmla="*/ 993783 w 4244975"/>
                  <a:gd name="connsiteY37" fmla="*/ 735012 h 3868737"/>
                  <a:gd name="connsiteX38" fmla="*/ 3247225 w 4244975"/>
                  <a:gd name="connsiteY38" fmla="*/ 735012 h 3868737"/>
                  <a:gd name="connsiteX39" fmla="*/ 3300807 w 4244975"/>
                  <a:gd name="connsiteY39" fmla="*/ 785604 h 3868737"/>
                  <a:gd name="connsiteX40" fmla="*/ 3330575 w 4244975"/>
                  <a:gd name="connsiteY40" fmla="*/ 1663523 h 3868737"/>
                  <a:gd name="connsiteX41" fmla="*/ 3148990 w 4244975"/>
                  <a:gd name="connsiteY41" fmla="*/ 3100930 h 3868737"/>
                  <a:gd name="connsiteX42" fmla="*/ 3148990 w 4244975"/>
                  <a:gd name="connsiteY42" fmla="*/ 3868737 h 3868737"/>
                  <a:gd name="connsiteX43" fmla="*/ 1779660 w 4244975"/>
                  <a:gd name="connsiteY43" fmla="*/ 3868737 h 3868737"/>
                  <a:gd name="connsiteX44" fmla="*/ 1779660 w 4244975"/>
                  <a:gd name="connsiteY44" fmla="*/ 2711074 h 3868737"/>
                  <a:gd name="connsiteX45" fmla="*/ 1779660 w 4244975"/>
                  <a:gd name="connsiteY45" fmla="*/ 2705122 h 3868737"/>
                  <a:gd name="connsiteX46" fmla="*/ 1779660 w 4244975"/>
                  <a:gd name="connsiteY46" fmla="*/ 2702146 h 3868737"/>
                  <a:gd name="connsiteX47" fmla="*/ 1779660 w 4244975"/>
                  <a:gd name="connsiteY47" fmla="*/ 2687266 h 3868737"/>
                  <a:gd name="connsiteX48" fmla="*/ 1779660 w 4244975"/>
                  <a:gd name="connsiteY48" fmla="*/ 2681314 h 3868737"/>
                  <a:gd name="connsiteX49" fmla="*/ 1776683 w 4244975"/>
                  <a:gd name="connsiteY49" fmla="*/ 2663458 h 3868737"/>
                  <a:gd name="connsiteX50" fmla="*/ 1773706 w 4244975"/>
                  <a:gd name="connsiteY50" fmla="*/ 2657506 h 3868737"/>
                  <a:gd name="connsiteX51" fmla="*/ 1767752 w 4244975"/>
                  <a:gd name="connsiteY51" fmla="*/ 2636674 h 3868737"/>
                  <a:gd name="connsiteX52" fmla="*/ 1764776 w 4244975"/>
                  <a:gd name="connsiteY52" fmla="*/ 2630722 h 3868737"/>
                  <a:gd name="connsiteX53" fmla="*/ 1755845 w 4244975"/>
                  <a:gd name="connsiteY53" fmla="*/ 2615842 h 3868737"/>
                  <a:gd name="connsiteX54" fmla="*/ 1752868 w 4244975"/>
                  <a:gd name="connsiteY54" fmla="*/ 2609890 h 3868737"/>
                  <a:gd name="connsiteX55" fmla="*/ 1743938 w 4244975"/>
                  <a:gd name="connsiteY55" fmla="*/ 2595010 h 3868737"/>
                  <a:gd name="connsiteX56" fmla="*/ 1740961 w 4244975"/>
                  <a:gd name="connsiteY56" fmla="*/ 2592034 h 3868737"/>
                  <a:gd name="connsiteX57" fmla="*/ 1723100 w 4244975"/>
                  <a:gd name="connsiteY57" fmla="*/ 2571202 h 3868737"/>
                  <a:gd name="connsiteX58" fmla="*/ 1720124 w 4244975"/>
                  <a:gd name="connsiteY58" fmla="*/ 2571202 h 3868737"/>
                  <a:gd name="connsiteX59" fmla="*/ 1708216 w 4244975"/>
                  <a:gd name="connsiteY59" fmla="*/ 2559298 h 3868737"/>
                  <a:gd name="connsiteX60" fmla="*/ 1705239 w 4244975"/>
                  <a:gd name="connsiteY60" fmla="*/ 2556322 h 3868737"/>
                  <a:gd name="connsiteX61" fmla="*/ 1693332 w 4244975"/>
                  <a:gd name="connsiteY61" fmla="*/ 2547394 h 3868737"/>
                  <a:gd name="connsiteX62" fmla="*/ 1687379 w 4244975"/>
                  <a:gd name="connsiteY62" fmla="*/ 2544418 h 3868737"/>
                  <a:gd name="connsiteX63" fmla="*/ 1684402 w 4244975"/>
                  <a:gd name="connsiteY63" fmla="*/ 2541442 h 3868737"/>
                  <a:gd name="connsiteX64" fmla="*/ 1678448 w 4244975"/>
                  <a:gd name="connsiteY64" fmla="*/ 2538466 h 3868737"/>
                  <a:gd name="connsiteX65" fmla="*/ 898525 w 4244975"/>
                  <a:gd name="connsiteY65" fmla="*/ 2106947 h 3868737"/>
                  <a:gd name="connsiteX66" fmla="*/ 943177 w 4244975"/>
                  <a:gd name="connsiteY66" fmla="*/ 785604 h 3868737"/>
                  <a:gd name="connsiteX67" fmla="*/ 993783 w 4244975"/>
                  <a:gd name="connsiteY67" fmla="*/ 735012 h 3868737"/>
                  <a:gd name="connsiteX68" fmla="*/ 3667125 w 4244975"/>
                  <a:gd name="connsiteY68" fmla="*/ 0 h 3868737"/>
                  <a:gd name="connsiteX69" fmla="*/ 4157663 w 4244975"/>
                  <a:gd name="connsiteY69" fmla="*/ 0 h 3868737"/>
                  <a:gd name="connsiteX70" fmla="*/ 4157663 w 4244975"/>
                  <a:gd name="connsiteY70" fmla="*/ 285750 h 3868737"/>
                  <a:gd name="connsiteX71" fmla="*/ 3667125 w 4244975"/>
                  <a:gd name="connsiteY71" fmla="*/ 285750 h 386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244975" h="3868737">
                    <a:moveTo>
                      <a:pt x="3914775" y="2955924"/>
                    </a:moveTo>
                    <a:cubicBezTo>
                      <a:pt x="3914775" y="2955924"/>
                      <a:pt x="3914775" y="2955924"/>
                      <a:pt x="3807618" y="3143148"/>
                    </a:cubicBezTo>
                    <a:cubicBezTo>
                      <a:pt x="3807618" y="3143148"/>
                      <a:pt x="3807618" y="3143148"/>
                      <a:pt x="3700462" y="3327399"/>
                    </a:cubicBezTo>
                    <a:cubicBezTo>
                      <a:pt x="3700462" y="3327399"/>
                      <a:pt x="3700462" y="3327399"/>
                      <a:pt x="3914775" y="3327399"/>
                    </a:cubicBezTo>
                    <a:cubicBezTo>
                      <a:pt x="3914775" y="3327399"/>
                      <a:pt x="3914775" y="3327399"/>
                      <a:pt x="4129087" y="3327399"/>
                    </a:cubicBezTo>
                    <a:cubicBezTo>
                      <a:pt x="4129087" y="3327399"/>
                      <a:pt x="4129087" y="3327399"/>
                      <a:pt x="4021931" y="3143148"/>
                    </a:cubicBezTo>
                    <a:cubicBezTo>
                      <a:pt x="4021931" y="3143148"/>
                      <a:pt x="4021931" y="3143148"/>
                      <a:pt x="3914775" y="2955924"/>
                    </a:cubicBezTo>
                    <a:close/>
                    <a:moveTo>
                      <a:pt x="3911600" y="2838449"/>
                    </a:moveTo>
                    <a:cubicBezTo>
                      <a:pt x="4095718" y="2838449"/>
                      <a:pt x="4244975" y="2989839"/>
                      <a:pt x="4244975" y="3176587"/>
                    </a:cubicBezTo>
                    <a:cubicBezTo>
                      <a:pt x="4244975" y="3363335"/>
                      <a:pt x="4095718" y="3514725"/>
                      <a:pt x="3911600" y="3514725"/>
                    </a:cubicBezTo>
                    <a:cubicBezTo>
                      <a:pt x="3727482" y="3514725"/>
                      <a:pt x="3578225" y="3363335"/>
                      <a:pt x="3578225" y="3176587"/>
                    </a:cubicBezTo>
                    <a:cubicBezTo>
                      <a:pt x="3578225" y="2989839"/>
                      <a:pt x="3727482" y="2838449"/>
                      <a:pt x="3911600" y="2838449"/>
                    </a:cubicBezTo>
                    <a:close/>
                    <a:moveTo>
                      <a:pt x="381194" y="2535237"/>
                    </a:moveTo>
                    <a:cubicBezTo>
                      <a:pt x="381194" y="2535237"/>
                      <a:pt x="381194" y="2535237"/>
                      <a:pt x="258956" y="2657377"/>
                    </a:cubicBezTo>
                    <a:cubicBezTo>
                      <a:pt x="258956" y="2657377"/>
                      <a:pt x="258956" y="2657377"/>
                      <a:pt x="139700" y="2776537"/>
                    </a:cubicBezTo>
                    <a:cubicBezTo>
                      <a:pt x="139700" y="2776537"/>
                      <a:pt x="139700" y="2776537"/>
                      <a:pt x="384175" y="2776537"/>
                    </a:cubicBezTo>
                    <a:cubicBezTo>
                      <a:pt x="384175" y="2776537"/>
                      <a:pt x="384175" y="2776537"/>
                      <a:pt x="628650" y="2776537"/>
                    </a:cubicBezTo>
                    <a:cubicBezTo>
                      <a:pt x="628650" y="2776537"/>
                      <a:pt x="628650" y="2776537"/>
                      <a:pt x="503431" y="2657377"/>
                    </a:cubicBezTo>
                    <a:cubicBezTo>
                      <a:pt x="503431" y="2657377"/>
                      <a:pt x="503431" y="2657377"/>
                      <a:pt x="381194" y="2535237"/>
                    </a:cubicBezTo>
                    <a:close/>
                    <a:moveTo>
                      <a:pt x="381000" y="2460625"/>
                    </a:moveTo>
                    <a:cubicBezTo>
                      <a:pt x="485180" y="2460625"/>
                      <a:pt x="580430" y="2484459"/>
                      <a:pt x="648891" y="2523190"/>
                    </a:cubicBezTo>
                    <a:cubicBezTo>
                      <a:pt x="717352" y="2564900"/>
                      <a:pt x="762000" y="2618527"/>
                      <a:pt x="762000" y="2678113"/>
                    </a:cubicBezTo>
                    <a:cubicBezTo>
                      <a:pt x="762000" y="2800263"/>
                      <a:pt x="595313" y="2895600"/>
                      <a:pt x="383977" y="2895600"/>
                    </a:cubicBezTo>
                    <a:cubicBezTo>
                      <a:pt x="276821" y="2895600"/>
                      <a:pt x="184547" y="2871766"/>
                      <a:pt x="113110" y="2833035"/>
                    </a:cubicBezTo>
                    <a:cubicBezTo>
                      <a:pt x="44649" y="2794305"/>
                      <a:pt x="0" y="2737698"/>
                      <a:pt x="0" y="2678113"/>
                    </a:cubicBezTo>
                    <a:cubicBezTo>
                      <a:pt x="0" y="2558941"/>
                      <a:pt x="172641" y="2460625"/>
                      <a:pt x="381000" y="2460625"/>
                    </a:cubicBezTo>
                    <a:close/>
                    <a:moveTo>
                      <a:pt x="2136775" y="1857375"/>
                    </a:moveTo>
                    <a:lnTo>
                      <a:pt x="2241551" y="2041525"/>
                    </a:lnTo>
                    <a:lnTo>
                      <a:pt x="2351088" y="2228850"/>
                    </a:lnTo>
                    <a:lnTo>
                      <a:pt x="2136775" y="2228850"/>
                    </a:lnTo>
                    <a:lnTo>
                      <a:pt x="1914525" y="2228850"/>
                    </a:lnTo>
                    <a:lnTo>
                      <a:pt x="2024063" y="2041525"/>
                    </a:lnTo>
                    <a:close/>
                    <a:moveTo>
                      <a:pt x="2135188" y="1741487"/>
                    </a:moveTo>
                    <a:cubicBezTo>
                      <a:pt x="1948440" y="1741487"/>
                      <a:pt x="1797050" y="1893232"/>
                      <a:pt x="1797050" y="2080419"/>
                    </a:cubicBezTo>
                    <a:cubicBezTo>
                      <a:pt x="1797050" y="2267606"/>
                      <a:pt x="1948440" y="2419351"/>
                      <a:pt x="2135188" y="2419351"/>
                    </a:cubicBezTo>
                    <a:cubicBezTo>
                      <a:pt x="2321936" y="2419351"/>
                      <a:pt x="2473326" y="2267606"/>
                      <a:pt x="2473326" y="2080419"/>
                    </a:cubicBezTo>
                    <a:cubicBezTo>
                      <a:pt x="2473326" y="1893232"/>
                      <a:pt x="2321936" y="1741487"/>
                      <a:pt x="2135188" y="1741487"/>
                    </a:cubicBezTo>
                    <a:close/>
                    <a:moveTo>
                      <a:pt x="993783" y="735012"/>
                    </a:moveTo>
                    <a:cubicBezTo>
                      <a:pt x="993783" y="735012"/>
                      <a:pt x="993783" y="735012"/>
                      <a:pt x="3247225" y="735012"/>
                    </a:cubicBezTo>
                    <a:cubicBezTo>
                      <a:pt x="3276993" y="735012"/>
                      <a:pt x="3300807" y="758820"/>
                      <a:pt x="3300807" y="785604"/>
                    </a:cubicBezTo>
                    <a:cubicBezTo>
                      <a:pt x="3300807" y="785604"/>
                      <a:pt x="3300807" y="785604"/>
                      <a:pt x="3330575" y="1663523"/>
                    </a:cubicBezTo>
                    <a:cubicBezTo>
                      <a:pt x="3208526" y="2130755"/>
                      <a:pt x="3148990" y="2612866"/>
                      <a:pt x="3148990" y="3100930"/>
                    </a:cubicBezTo>
                    <a:cubicBezTo>
                      <a:pt x="3148990" y="3100930"/>
                      <a:pt x="3148990" y="3100930"/>
                      <a:pt x="3148990" y="3868737"/>
                    </a:cubicBezTo>
                    <a:cubicBezTo>
                      <a:pt x="3148990" y="3868737"/>
                      <a:pt x="3148990" y="3868737"/>
                      <a:pt x="1779660" y="3868737"/>
                    </a:cubicBezTo>
                    <a:cubicBezTo>
                      <a:pt x="1779660" y="3868737"/>
                      <a:pt x="1779660" y="3868737"/>
                      <a:pt x="1779660" y="2711074"/>
                    </a:cubicBezTo>
                    <a:cubicBezTo>
                      <a:pt x="1779660" y="2711074"/>
                      <a:pt x="1779660" y="2711074"/>
                      <a:pt x="1779660" y="2705122"/>
                    </a:cubicBezTo>
                    <a:cubicBezTo>
                      <a:pt x="1779660" y="2705122"/>
                      <a:pt x="1779660" y="2705122"/>
                      <a:pt x="1779660" y="2702146"/>
                    </a:cubicBezTo>
                    <a:cubicBezTo>
                      <a:pt x="1779660" y="2696194"/>
                      <a:pt x="1779660" y="2693218"/>
                      <a:pt x="1779660" y="2687266"/>
                    </a:cubicBezTo>
                    <a:cubicBezTo>
                      <a:pt x="1779660" y="2684290"/>
                      <a:pt x="1779660" y="2684290"/>
                      <a:pt x="1779660" y="2681314"/>
                    </a:cubicBezTo>
                    <a:cubicBezTo>
                      <a:pt x="1776683" y="2675362"/>
                      <a:pt x="1776683" y="2669410"/>
                      <a:pt x="1776683" y="2663458"/>
                    </a:cubicBezTo>
                    <a:cubicBezTo>
                      <a:pt x="1773706" y="2663458"/>
                      <a:pt x="1773706" y="2660482"/>
                      <a:pt x="1773706" y="2657506"/>
                    </a:cubicBezTo>
                    <a:cubicBezTo>
                      <a:pt x="1770729" y="2651554"/>
                      <a:pt x="1770729" y="2642626"/>
                      <a:pt x="1767752" y="2636674"/>
                    </a:cubicBezTo>
                    <a:cubicBezTo>
                      <a:pt x="1764776" y="2633698"/>
                      <a:pt x="1764776" y="2633698"/>
                      <a:pt x="1764776" y="2630722"/>
                    </a:cubicBezTo>
                    <a:cubicBezTo>
                      <a:pt x="1761799" y="2624770"/>
                      <a:pt x="1758822" y="2618818"/>
                      <a:pt x="1755845" y="2615842"/>
                    </a:cubicBezTo>
                    <a:cubicBezTo>
                      <a:pt x="1755845" y="2612866"/>
                      <a:pt x="1752868" y="2609890"/>
                      <a:pt x="1752868" y="2609890"/>
                    </a:cubicBezTo>
                    <a:cubicBezTo>
                      <a:pt x="1749892" y="2603938"/>
                      <a:pt x="1746915" y="2597986"/>
                      <a:pt x="1743938" y="2595010"/>
                    </a:cubicBezTo>
                    <a:cubicBezTo>
                      <a:pt x="1740961" y="2592034"/>
                      <a:pt x="1740961" y="2592034"/>
                      <a:pt x="1740961" y="2592034"/>
                    </a:cubicBezTo>
                    <a:cubicBezTo>
                      <a:pt x="1735008" y="2583106"/>
                      <a:pt x="1729054" y="2577154"/>
                      <a:pt x="1723100" y="2571202"/>
                    </a:cubicBezTo>
                    <a:cubicBezTo>
                      <a:pt x="1723100" y="2571202"/>
                      <a:pt x="1723100" y="2571202"/>
                      <a:pt x="1720124" y="2571202"/>
                    </a:cubicBezTo>
                    <a:cubicBezTo>
                      <a:pt x="1717147" y="2568226"/>
                      <a:pt x="1711193" y="2562274"/>
                      <a:pt x="1708216" y="2559298"/>
                    </a:cubicBezTo>
                    <a:cubicBezTo>
                      <a:pt x="1708216" y="2559298"/>
                      <a:pt x="1705239" y="2556322"/>
                      <a:pt x="1705239" y="2556322"/>
                    </a:cubicBezTo>
                    <a:cubicBezTo>
                      <a:pt x="1699286" y="2553346"/>
                      <a:pt x="1696309" y="2550370"/>
                      <a:pt x="1693332" y="2547394"/>
                    </a:cubicBezTo>
                    <a:cubicBezTo>
                      <a:pt x="1690355" y="2547394"/>
                      <a:pt x="1690355" y="2544418"/>
                      <a:pt x="1687379" y="2544418"/>
                    </a:cubicBezTo>
                    <a:cubicBezTo>
                      <a:pt x="1687379" y="2544418"/>
                      <a:pt x="1687379" y="2544418"/>
                      <a:pt x="1684402" y="2541442"/>
                    </a:cubicBezTo>
                    <a:cubicBezTo>
                      <a:pt x="1684402" y="2541442"/>
                      <a:pt x="1684402" y="2541442"/>
                      <a:pt x="1678448" y="2538466"/>
                    </a:cubicBezTo>
                    <a:cubicBezTo>
                      <a:pt x="1678448" y="2538466"/>
                      <a:pt x="1678448" y="2538466"/>
                      <a:pt x="898525" y="2106947"/>
                    </a:cubicBezTo>
                    <a:cubicBezTo>
                      <a:pt x="898525" y="2106947"/>
                      <a:pt x="898525" y="2106947"/>
                      <a:pt x="943177" y="785604"/>
                    </a:cubicBezTo>
                    <a:cubicBezTo>
                      <a:pt x="943177" y="758820"/>
                      <a:pt x="966992" y="735012"/>
                      <a:pt x="993783" y="735012"/>
                    </a:cubicBezTo>
                    <a:close/>
                    <a:moveTo>
                      <a:pt x="3667125" y="0"/>
                    </a:moveTo>
                    <a:lnTo>
                      <a:pt x="4157663" y="0"/>
                    </a:lnTo>
                    <a:lnTo>
                      <a:pt x="4157663" y="285750"/>
                    </a:lnTo>
                    <a:lnTo>
                      <a:pt x="3667125" y="285750"/>
                    </a:lnTo>
                    <a:close/>
                  </a:path>
                </a:pathLst>
              </a:custGeom>
              <a:solidFill>
                <a:srgbClr val="002F6D">
                  <a:lumMod val="100000"/>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6" name="Freeform 31">
                <a:extLst>
                  <a:ext uri="{FF2B5EF4-FFF2-40B4-BE49-F238E27FC236}">
                    <a16:creationId xmlns:a16="http://schemas.microsoft.com/office/drawing/2014/main" id="{94A74DC4-182C-474D-9440-50897EC2031F}"/>
                  </a:ext>
                </a:extLst>
              </p:cNvPr>
              <p:cNvSpPr>
                <a:spLocks/>
              </p:cNvSpPr>
              <p:nvPr/>
            </p:nvSpPr>
            <p:spPr bwMode="auto">
              <a:xfrm>
                <a:off x="5442966" y="2832354"/>
                <a:ext cx="1306068" cy="1193292"/>
              </a:xfrm>
              <a:custGeom>
                <a:avLst/>
                <a:gdLst>
                  <a:gd name="connsiteX0" fmla="*/ 579501 w 1306068"/>
                  <a:gd name="connsiteY0" fmla="*/ 709422 h 1193292"/>
                  <a:gd name="connsiteX1" fmla="*/ 330327 w 1306068"/>
                  <a:gd name="connsiteY1" fmla="*/ 855186 h 1193292"/>
                  <a:gd name="connsiteX2" fmla="*/ 330327 w 1306068"/>
                  <a:gd name="connsiteY2" fmla="*/ 1151001 h 1193292"/>
                  <a:gd name="connsiteX3" fmla="*/ 579501 w 1306068"/>
                  <a:gd name="connsiteY3" fmla="*/ 1005237 h 1193292"/>
                  <a:gd name="connsiteX4" fmla="*/ 579501 w 1306068"/>
                  <a:gd name="connsiteY4" fmla="*/ 709422 h 1193292"/>
                  <a:gd name="connsiteX5" fmla="*/ 30861 w 1306068"/>
                  <a:gd name="connsiteY5" fmla="*/ 707517 h 1193292"/>
                  <a:gd name="connsiteX6" fmla="*/ 30861 w 1306068"/>
                  <a:gd name="connsiteY6" fmla="*/ 1003237 h 1193292"/>
                  <a:gd name="connsiteX7" fmla="*/ 299466 w 1306068"/>
                  <a:gd name="connsiteY7" fmla="*/ 1152525 h 1193292"/>
                  <a:gd name="connsiteX8" fmla="*/ 299466 w 1306068"/>
                  <a:gd name="connsiteY8" fmla="*/ 855377 h 1193292"/>
                  <a:gd name="connsiteX9" fmla="*/ 30861 w 1306068"/>
                  <a:gd name="connsiteY9" fmla="*/ 707517 h 1193292"/>
                  <a:gd name="connsiteX10" fmla="*/ 295891 w 1306068"/>
                  <a:gd name="connsiteY10" fmla="*/ 535305 h 1193292"/>
                  <a:gd name="connsiteX11" fmla="*/ 46482 w 1306068"/>
                  <a:gd name="connsiteY11" fmla="*/ 680206 h 1193292"/>
                  <a:gd name="connsiteX12" fmla="*/ 314472 w 1306068"/>
                  <a:gd name="connsiteY12" fmla="*/ 828675 h 1193292"/>
                  <a:gd name="connsiteX13" fmla="*/ 563880 w 1306068"/>
                  <a:gd name="connsiteY13" fmla="*/ 683775 h 1193292"/>
                  <a:gd name="connsiteX14" fmla="*/ 295891 w 1306068"/>
                  <a:gd name="connsiteY14" fmla="*/ 535305 h 1193292"/>
                  <a:gd name="connsiteX15" fmla="*/ 295175 w 1306068"/>
                  <a:gd name="connsiteY15" fmla="*/ 501998 h 1193292"/>
                  <a:gd name="connsiteX16" fmla="*/ 303037 w 1306068"/>
                  <a:gd name="connsiteY16" fmla="*/ 503873 h 1193292"/>
                  <a:gd name="connsiteX17" fmla="*/ 598212 w 1306068"/>
                  <a:gd name="connsiteY17" fmla="*/ 668191 h 1193292"/>
                  <a:gd name="connsiteX18" fmla="*/ 603215 w 1306068"/>
                  <a:gd name="connsiteY18" fmla="*/ 669619 h 1193292"/>
                  <a:gd name="connsiteX19" fmla="*/ 610362 w 1306068"/>
                  <a:gd name="connsiteY19" fmla="*/ 683194 h 1193292"/>
                  <a:gd name="connsiteX20" fmla="*/ 610362 w 1306068"/>
                  <a:gd name="connsiteY20" fmla="*/ 1014686 h 1193292"/>
                  <a:gd name="connsiteX21" fmla="*/ 603215 w 1306068"/>
                  <a:gd name="connsiteY21" fmla="*/ 1028260 h 1193292"/>
                  <a:gd name="connsiteX22" fmla="*/ 322334 w 1306068"/>
                  <a:gd name="connsiteY22" fmla="*/ 1191863 h 1193292"/>
                  <a:gd name="connsiteX23" fmla="*/ 314472 w 1306068"/>
                  <a:gd name="connsiteY23" fmla="*/ 1193292 h 1193292"/>
                  <a:gd name="connsiteX24" fmla="*/ 313758 w 1306068"/>
                  <a:gd name="connsiteY24" fmla="*/ 1193292 h 1193292"/>
                  <a:gd name="connsiteX25" fmla="*/ 306611 w 1306068"/>
                  <a:gd name="connsiteY25" fmla="*/ 1191863 h 1193292"/>
                  <a:gd name="connsiteX26" fmla="*/ 7862 w 1306068"/>
                  <a:gd name="connsiteY26" fmla="*/ 1026117 h 1193292"/>
                  <a:gd name="connsiteX27" fmla="*/ 0 w 1306068"/>
                  <a:gd name="connsiteY27" fmla="*/ 1011828 h 1193292"/>
                  <a:gd name="connsiteX28" fmla="*/ 0 w 1306068"/>
                  <a:gd name="connsiteY28" fmla="*/ 681050 h 1193292"/>
                  <a:gd name="connsiteX29" fmla="*/ 7862 w 1306068"/>
                  <a:gd name="connsiteY29" fmla="*/ 668191 h 1193292"/>
                  <a:gd name="connsiteX30" fmla="*/ 287314 w 1306068"/>
                  <a:gd name="connsiteY30" fmla="*/ 503873 h 1193292"/>
                  <a:gd name="connsiteX31" fmla="*/ 295175 w 1306068"/>
                  <a:gd name="connsiteY31" fmla="*/ 501998 h 1193292"/>
                  <a:gd name="connsiteX32" fmla="*/ 1113139 w 1306068"/>
                  <a:gd name="connsiteY32" fmla="*/ 165354 h 1193292"/>
                  <a:gd name="connsiteX33" fmla="*/ 1113139 w 1306068"/>
                  <a:gd name="connsiteY33" fmla="*/ 236773 h 1193292"/>
                  <a:gd name="connsiteX34" fmla="*/ 1092434 w 1306068"/>
                  <a:gd name="connsiteY34" fmla="*/ 378184 h 1193292"/>
                  <a:gd name="connsiteX35" fmla="*/ 1084581 w 1306068"/>
                  <a:gd name="connsiteY35" fmla="*/ 406752 h 1193292"/>
                  <a:gd name="connsiteX36" fmla="*/ 1031748 w 1306068"/>
                  <a:gd name="connsiteY36" fmla="*/ 778133 h 1193292"/>
                  <a:gd name="connsiteX37" fmla="*/ 1031748 w 1306068"/>
                  <a:gd name="connsiteY37" fmla="*/ 1090237 h 1193292"/>
                  <a:gd name="connsiteX38" fmla="*/ 1052453 w 1306068"/>
                  <a:gd name="connsiteY38" fmla="*/ 1110234 h 1193292"/>
                  <a:gd name="connsiteX39" fmla="*/ 1254502 w 1306068"/>
                  <a:gd name="connsiteY39" fmla="*/ 1110234 h 1193292"/>
                  <a:gd name="connsiteX40" fmla="*/ 1275207 w 1306068"/>
                  <a:gd name="connsiteY40" fmla="*/ 1090237 h 1193292"/>
                  <a:gd name="connsiteX41" fmla="*/ 1275207 w 1306068"/>
                  <a:gd name="connsiteY41" fmla="*/ 778133 h 1193292"/>
                  <a:gd name="connsiteX42" fmla="*/ 1222374 w 1306068"/>
                  <a:gd name="connsiteY42" fmla="*/ 406752 h 1193292"/>
                  <a:gd name="connsiteX43" fmla="*/ 1213807 w 1306068"/>
                  <a:gd name="connsiteY43" fmla="*/ 378184 h 1193292"/>
                  <a:gd name="connsiteX44" fmla="*/ 1194530 w 1306068"/>
                  <a:gd name="connsiteY44" fmla="*/ 236773 h 1193292"/>
                  <a:gd name="connsiteX45" fmla="*/ 1194530 w 1306068"/>
                  <a:gd name="connsiteY45" fmla="*/ 165354 h 1193292"/>
                  <a:gd name="connsiteX46" fmla="*/ 1113139 w 1306068"/>
                  <a:gd name="connsiteY46" fmla="*/ 165354 h 1193292"/>
                  <a:gd name="connsiteX47" fmla="*/ 1048670 w 1306068"/>
                  <a:gd name="connsiteY47" fmla="*/ 134493 h 1193292"/>
                  <a:gd name="connsiteX48" fmla="*/ 1097373 w 1306068"/>
                  <a:gd name="connsiteY48" fmla="*/ 134493 h 1193292"/>
                  <a:gd name="connsiteX49" fmla="*/ 1117121 w 1306068"/>
                  <a:gd name="connsiteY49" fmla="*/ 134493 h 1193292"/>
                  <a:gd name="connsiteX50" fmla="*/ 1134411 w 1306068"/>
                  <a:gd name="connsiteY50" fmla="*/ 134493 h 1193292"/>
                  <a:gd name="connsiteX51" fmla="*/ 1162244 w 1306068"/>
                  <a:gd name="connsiteY51" fmla="*/ 134493 h 1193292"/>
                  <a:gd name="connsiteX52" fmla="*/ 1168559 w 1306068"/>
                  <a:gd name="connsiteY52" fmla="*/ 134493 h 1193292"/>
                  <a:gd name="connsiteX53" fmla="*/ 1195557 w 1306068"/>
                  <a:gd name="connsiteY53" fmla="*/ 134493 h 1193292"/>
                  <a:gd name="connsiteX54" fmla="*/ 1205417 w 1306068"/>
                  <a:gd name="connsiteY54" fmla="*/ 134493 h 1193292"/>
                  <a:gd name="connsiteX55" fmla="*/ 1207829 w 1306068"/>
                  <a:gd name="connsiteY55" fmla="*/ 134493 h 1193292"/>
                  <a:gd name="connsiteX56" fmla="*/ 1209583 w 1306068"/>
                  <a:gd name="connsiteY56" fmla="*/ 134493 h 1193292"/>
                  <a:gd name="connsiteX57" fmla="*/ 1230124 w 1306068"/>
                  <a:gd name="connsiteY57" fmla="*/ 134493 h 1193292"/>
                  <a:gd name="connsiteX58" fmla="*/ 1256046 w 1306068"/>
                  <a:gd name="connsiteY58" fmla="*/ 134493 h 1193292"/>
                  <a:gd name="connsiteX59" fmla="*/ 1271778 w 1306068"/>
                  <a:gd name="connsiteY59" fmla="*/ 148780 h 1193292"/>
                  <a:gd name="connsiteX60" fmla="*/ 1256046 w 1306068"/>
                  <a:gd name="connsiteY60" fmla="*/ 163068 h 1193292"/>
                  <a:gd name="connsiteX61" fmla="*/ 1225306 w 1306068"/>
                  <a:gd name="connsiteY61" fmla="*/ 163068 h 1193292"/>
                  <a:gd name="connsiteX62" fmla="*/ 1225306 w 1306068"/>
                  <a:gd name="connsiteY62" fmla="*/ 178743 h 1193292"/>
                  <a:gd name="connsiteX63" fmla="*/ 1225306 w 1306068"/>
                  <a:gd name="connsiteY63" fmla="*/ 236653 h 1193292"/>
                  <a:gd name="connsiteX64" fmla="*/ 1244603 w 1306068"/>
                  <a:gd name="connsiteY64" fmla="*/ 369534 h 1193292"/>
                  <a:gd name="connsiteX65" fmla="*/ 1252465 w 1306068"/>
                  <a:gd name="connsiteY65" fmla="*/ 398110 h 1193292"/>
                  <a:gd name="connsiteX66" fmla="*/ 1306068 w 1306068"/>
                  <a:gd name="connsiteY66" fmla="*/ 778176 h 1193292"/>
                  <a:gd name="connsiteX67" fmla="*/ 1306068 w 1306068"/>
                  <a:gd name="connsiteY67" fmla="*/ 1090372 h 1193292"/>
                  <a:gd name="connsiteX68" fmla="*/ 1254609 w 1306068"/>
                  <a:gd name="connsiteY68" fmla="*/ 1141095 h 1193292"/>
                  <a:gd name="connsiteX69" fmla="*/ 1052346 w 1306068"/>
                  <a:gd name="connsiteY69" fmla="*/ 1141095 h 1193292"/>
                  <a:gd name="connsiteX70" fmla="*/ 1000887 w 1306068"/>
                  <a:gd name="connsiteY70" fmla="*/ 1090372 h 1193292"/>
                  <a:gd name="connsiteX71" fmla="*/ 1000887 w 1306068"/>
                  <a:gd name="connsiteY71" fmla="*/ 778176 h 1193292"/>
                  <a:gd name="connsiteX72" fmla="*/ 1054491 w 1306068"/>
                  <a:gd name="connsiteY72" fmla="*/ 398110 h 1193292"/>
                  <a:gd name="connsiteX73" fmla="*/ 1063067 w 1306068"/>
                  <a:gd name="connsiteY73" fmla="*/ 369534 h 1193292"/>
                  <a:gd name="connsiteX74" fmla="*/ 1082364 w 1306068"/>
                  <a:gd name="connsiteY74" fmla="*/ 236653 h 1193292"/>
                  <a:gd name="connsiteX75" fmla="*/ 1082364 w 1306068"/>
                  <a:gd name="connsiteY75" fmla="*/ 186678 h 1193292"/>
                  <a:gd name="connsiteX76" fmla="*/ 1082364 w 1306068"/>
                  <a:gd name="connsiteY76" fmla="*/ 163068 h 1193292"/>
                  <a:gd name="connsiteX77" fmla="*/ 1074592 w 1306068"/>
                  <a:gd name="connsiteY77" fmla="*/ 163068 h 1193292"/>
                  <a:gd name="connsiteX78" fmla="*/ 1048670 w 1306068"/>
                  <a:gd name="connsiteY78" fmla="*/ 163068 h 1193292"/>
                  <a:gd name="connsiteX79" fmla="*/ 1033653 w 1306068"/>
                  <a:gd name="connsiteY79" fmla="*/ 148780 h 1193292"/>
                  <a:gd name="connsiteX80" fmla="*/ 1048670 w 1306068"/>
                  <a:gd name="connsiteY80" fmla="*/ 134493 h 1193292"/>
                  <a:gd name="connsiteX81" fmla="*/ 727329 w 1306068"/>
                  <a:gd name="connsiteY81" fmla="*/ 0 h 1193292"/>
                  <a:gd name="connsiteX82" fmla="*/ 850101 w 1306068"/>
                  <a:gd name="connsiteY82" fmla="*/ 48615 h 1193292"/>
                  <a:gd name="connsiteX83" fmla="*/ 902208 w 1306068"/>
                  <a:gd name="connsiteY83" fmla="*/ 184451 h 1193292"/>
                  <a:gd name="connsiteX84" fmla="*/ 902208 w 1306068"/>
                  <a:gd name="connsiteY84" fmla="*/ 185166 h 1193292"/>
                  <a:gd name="connsiteX85" fmla="*/ 871515 w 1306068"/>
                  <a:gd name="connsiteY85" fmla="*/ 185166 h 1193292"/>
                  <a:gd name="connsiteX86" fmla="*/ 871515 w 1306068"/>
                  <a:gd name="connsiteY86" fmla="*/ 184451 h 1193292"/>
                  <a:gd name="connsiteX87" fmla="*/ 828688 w 1306068"/>
                  <a:gd name="connsiteY87" fmla="*/ 70063 h 1193292"/>
                  <a:gd name="connsiteX88" fmla="*/ 727329 w 1306068"/>
                  <a:gd name="connsiteY88" fmla="*/ 30742 h 1193292"/>
                  <a:gd name="connsiteX89" fmla="*/ 625257 w 1306068"/>
                  <a:gd name="connsiteY89" fmla="*/ 70063 h 1193292"/>
                  <a:gd name="connsiteX90" fmla="*/ 583143 w 1306068"/>
                  <a:gd name="connsiteY90" fmla="*/ 184451 h 1193292"/>
                  <a:gd name="connsiteX91" fmla="*/ 583143 w 1306068"/>
                  <a:gd name="connsiteY91" fmla="*/ 185166 h 1193292"/>
                  <a:gd name="connsiteX92" fmla="*/ 552450 w 1306068"/>
                  <a:gd name="connsiteY92" fmla="*/ 185166 h 1193292"/>
                  <a:gd name="connsiteX93" fmla="*/ 552450 w 1306068"/>
                  <a:gd name="connsiteY93" fmla="*/ 184451 h 1193292"/>
                  <a:gd name="connsiteX94" fmla="*/ 603129 w 1306068"/>
                  <a:gd name="connsiteY94" fmla="*/ 48615 h 1193292"/>
                  <a:gd name="connsiteX95" fmla="*/ 727329 w 1306068"/>
                  <a:gd name="connsiteY95" fmla="*/ 0 h 119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306068" h="1193292">
                    <a:moveTo>
                      <a:pt x="579501" y="709422"/>
                    </a:moveTo>
                    <a:cubicBezTo>
                      <a:pt x="330327" y="855186"/>
                      <a:pt x="330327" y="855186"/>
                      <a:pt x="330327" y="855186"/>
                    </a:cubicBezTo>
                    <a:cubicBezTo>
                      <a:pt x="330327" y="1151001"/>
                      <a:pt x="330327" y="1151001"/>
                      <a:pt x="330327" y="1151001"/>
                    </a:cubicBezTo>
                    <a:cubicBezTo>
                      <a:pt x="579501" y="1005237"/>
                      <a:pt x="579501" y="1005237"/>
                      <a:pt x="579501" y="1005237"/>
                    </a:cubicBezTo>
                    <a:cubicBezTo>
                      <a:pt x="579501" y="709422"/>
                      <a:pt x="579501" y="709422"/>
                      <a:pt x="579501" y="709422"/>
                    </a:cubicBezTo>
                    <a:close/>
                    <a:moveTo>
                      <a:pt x="30861" y="707517"/>
                    </a:moveTo>
                    <a:cubicBezTo>
                      <a:pt x="30861" y="1003237"/>
                      <a:pt x="30861" y="1003237"/>
                      <a:pt x="30861" y="1003237"/>
                    </a:cubicBezTo>
                    <a:cubicBezTo>
                      <a:pt x="198025" y="1096096"/>
                      <a:pt x="268748" y="1135382"/>
                      <a:pt x="299466" y="1152525"/>
                    </a:cubicBezTo>
                    <a:cubicBezTo>
                      <a:pt x="299466" y="939664"/>
                      <a:pt x="299466" y="874663"/>
                      <a:pt x="299466" y="855377"/>
                    </a:cubicBezTo>
                    <a:cubicBezTo>
                      <a:pt x="132303" y="763233"/>
                      <a:pt x="61579" y="723946"/>
                      <a:pt x="30861" y="707517"/>
                    </a:cubicBezTo>
                    <a:close/>
                    <a:moveTo>
                      <a:pt x="295891" y="535305"/>
                    </a:moveTo>
                    <a:cubicBezTo>
                      <a:pt x="133668" y="629526"/>
                      <a:pt x="70780" y="665930"/>
                      <a:pt x="46482" y="680206"/>
                    </a:cubicBezTo>
                    <a:cubicBezTo>
                      <a:pt x="238720" y="786561"/>
                      <a:pt x="297320" y="818682"/>
                      <a:pt x="314472" y="828675"/>
                    </a:cubicBezTo>
                    <a:cubicBezTo>
                      <a:pt x="466690" y="740165"/>
                      <a:pt x="533866" y="700906"/>
                      <a:pt x="563880" y="683775"/>
                    </a:cubicBezTo>
                    <a:cubicBezTo>
                      <a:pt x="295891" y="535305"/>
                      <a:pt x="295891" y="535305"/>
                      <a:pt x="295891" y="535305"/>
                    </a:cubicBezTo>
                    <a:close/>
                    <a:moveTo>
                      <a:pt x="295175" y="501998"/>
                    </a:moveTo>
                    <a:cubicBezTo>
                      <a:pt x="297856" y="501908"/>
                      <a:pt x="300536" y="502444"/>
                      <a:pt x="303037" y="503873"/>
                    </a:cubicBezTo>
                    <a:cubicBezTo>
                      <a:pt x="533888" y="632469"/>
                      <a:pt x="586062" y="661761"/>
                      <a:pt x="598212" y="668191"/>
                    </a:cubicBezTo>
                    <a:cubicBezTo>
                      <a:pt x="599642" y="668191"/>
                      <a:pt x="601786" y="668905"/>
                      <a:pt x="603215" y="669619"/>
                    </a:cubicBezTo>
                    <a:cubicBezTo>
                      <a:pt x="607503" y="672477"/>
                      <a:pt x="610362" y="677478"/>
                      <a:pt x="610362" y="683194"/>
                    </a:cubicBezTo>
                    <a:cubicBezTo>
                      <a:pt x="610362" y="1014686"/>
                      <a:pt x="610362" y="1014686"/>
                      <a:pt x="610362" y="1014686"/>
                    </a:cubicBezTo>
                    <a:cubicBezTo>
                      <a:pt x="610362" y="1019687"/>
                      <a:pt x="607503" y="1025403"/>
                      <a:pt x="603215" y="1028260"/>
                    </a:cubicBezTo>
                    <a:cubicBezTo>
                      <a:pt x="322334" y="1191863"/>
                      <a:pt x="322334" y="1191863"/>
                      <a:pt x="322334" y="1191863"/>
                    </a:cubicBezTo>
                    <a:cubicBezTo>
                      <a:pt x="319476" y="1192578"/>
                      <a:pt x="317331" y="1193292"/>
                      <a:pt x="314472" y="1193292"/>
                    </a:cubicBezTo>
                    <a:cubicBezTo>
                      <a:pt x="314472" y="1193292"/>
                      <a:pt x="314472" y="1193292"/>
                      <a:pt x="313758" y="1193292"/>
                    </a:cubicBezTo>
                    <a:cubicBezTo>
                      <a:pt x="311614" y="1193292"/>
                      <a:pt x="309469" y="1192578"/>
                      <a:pt x="306611" y="1191863"/>
                    </a:cubicBezTo>
                    <a:cubicBezTo>
                      <a:pt x="7862" y="1026117"/>
                      <a:pt x="7862" y="1026117"/>
                      <a:pt x="7862" y="1026117"/>
                    </a:cubicBezTo>
                    <a:cubicBezTo>
                      <a:pt x="2859" y="1023259"/>
                      <a:pt x="0" y="1017544"/>
                      <a:pt x="0" y="1011828"/>
                    </a:cubicBezTo>
                    <a:cubicBezTo>
                      <a:pt x="0" y="681050"/>
                      <a:pt x="0" y="681050"/>
                      <a:pt x="0" y="681050"/>
                    </a:cubicBezTo>
                    <a:cubicBezTo>
                      <a:pt x="0" y="675335"/>
                      <a:pt x="2859" y="670334"/>
                      <a:pt x="7862" y="668191"/>
                    </a:cubicBezTo>
                    <a:cubicBezTo>
                      <a:pt x="287314" y="503873"/>
                      <a:pt x="287314" y="503873"/>
                      <a:pt x="287314" y="503873"/>
                    </a:cubicBezTo>
                    <a:cubicBezTo>
                      <a:pt x="289815" y="502801"/>
                      <a:pt x="292495" y="502087"/>
                      <a:pt x="295175" y="501998"/>
                    </a:cubicBezTo>
                    <a:close/>
                    <a:moveTo>
                      <a:pt x="1113139" y="165354"/>
                    </a:moveTo>
                    <a:cubicBezTo>
                      <a:pt x="1113139" y="236773"/>
                      <a:pt x="1113139" y="236773"/>
                      <a:pt x="1113139" y="236773"/>
                    </a:cubicBezTo>
                    <a:cubicBezTo>
                      <a:pt x="1113139" y="284624"/>
                      <a:pt x="1106000" y="331761"/>
                      <a:pt x="1092434" y="378184"/>
                    </a:cubicBezTo>
                    <a:cubicBezTo>
                      <a:pt x="1084581" y="406752"/>
                      <a:pt x="1084581" y="406752"/>
                      <a:pt x="1084581" y="406752"/>
                    </a:cubicBezTo>
                    <a:cubicBezTo>
                      <a:pt x="1049597" y="527451"/>
                      <a:pt x="1031748" y="652435"/>
                      <a:pt x="1031748" y="778133"/>
                    </a:cubicBezTo>
                    <a:cubicBezTo>
                      <a:pt x="1031748" y="1090237"/>
                      <a:pt x="1031748" y="1090237"/>
                      <a:pt x="1031748" y="1090237"/>
                    </a:cubicBezTo>
                    <a:cubicBezTo>
                      <a:pt x="1031748" y="1100950"/>
                      <a:pt x="1041030" y="1110234"/>
                      <a:pt x="1052453" y="1110234"/>
                    </a:cubicBezTo>
                    <a:cubicBezTo>
                      <a:pt x="1254502" y="1110234"/>
                      <a:pt x="1254502" y="1110234"/>
                      <a:pt x="1254502" y="1110234"/>
                    </a:cubicBezTo>
                    <a:cubicBezTo>
                      <a:pt x="1265926" y="1110234"/>
                      <a:pt x="1275207" y="1100950"/>
                      <a:pt x="1275207" y="1090237"/>
                    </a:cubicBezTo>
                    <a:cubicBezTo>
                      <a:pt x="1275207" y="778133"/>
                      <a:pt x="1275207" y="778133"/>
                      <a:pt x="1275207" y="778133"/>
                    </a:cubicBezTo>
                    <a:cubicBezTo>
                      <a:pt x="1275207" y="652435"/>
                      <a:pt x="1257358" y="527451"/>
                      <a:pt x="1222374" y="406752"/>
                    </a:cubicBezTo>
                    <a:cubicBezTo>
                      <a:pt x="1213807" y="378184"/>
                      <a:pt x="1213807" y="378184"/>
                      <a:pt x="1213807" y="378184"/>
                    </a:cubicBezTo>
                    <a:cubicBezTo>
                      <a:pt x="1200956" y="331761"/>
                      <a:pt x="1194530" y="284624"/>
                      <a:pt x="1194530" y="236773"/>
                    </a:cubicBezTo>
                    <a:cubicBezTo>
                      <a:pt x="1194530" y="165354"/>
                      <a:pt x="1194530" y="165354"/>
                      <a:pt x="1194530" y="165354"/>
                    </a:cubicBezTo>
                    <a:cubicBezTo>
                      <a:pt x="1113139" y="165354"/>
                      <a:pt x="1113139" y="165354"/>
                      <a:pt x="1113139" y="165354"/>
                    </a:cubicBezTo>
                    <a:close/>
                    <a:moveTo>
                      <a:pt x="1048670" y="134493"/>
                    </a:moveTo>
                    <a:lnTo>
                      <a:pt x="1097373" y="134493"/>
                    </a:lnTo>
                    <a:lnTo>
                      <a:pt x="1117121" y="134493"/>
                    </a:lnTo>
                    <a:lnTo>
                      <a:pt x="1134411" y="134493"/>
                    </a:lnTo>
                    <a:lnTo>
                      <a:pt x="1162244" y="134493"/>
                    </a:lnTo>
                    <a:lnTo>
                      <a:pt x="1168559" y="134493"/>
                    </a:lnTo>
                    <a:lnTo>
                      <a:pt x="1195557" y="134493"/>
                    </a:lnTo>
                    <a:lnTo>
                      <a:pt x="1205417" y="134493"/>
                    </a:lnTo>
                    <a:lnTo>
                      <a:pt x="1207829" y="134493"/>
                    </a:lnTo>
                    <a:lnTo>
                      <a:pt x="1209583" y="134493"/>
                    </a:lnTo>
                    <a:lnTo>
                      <a:pt x="1230124" y="134493"/>
                    </a:lnTo>
                    <a:cubicBezTo>
                      <a:pt x="1256046" y="134493"/>
                      <a:pt x="1256046" y="134493"/>
                      <a:pt x="1256046" y="134493"/>
                    </a:cubicBezTo>
                    <a:cubicBezTo>
                      <a:pt x="1264627" y="134493"/>
                      <a:pt x="1271778" y="140922"/>
                      <a:pt x="1271778" y="148780"/>
                    </a:cubicBezTo>
                    <a:cubicBezTo>
                      <a:pt x="1271778" y="156638"/>
                      <a:pt x="1264627" y="163068"/>
                      <a:pt x="1256046" y="163068"/>
                    </a:cubicBezTo>
                    <a:lnTo>
                      <a:pt x="1225306" y="163068"/>
                    </a:lnTo>
                    <a:lnTo>
                      <a:pt x="1225306" y="178743"/>
                    </a:lnTo>
                    <a:cubicBezTo>
                      <a:pt x="1225306" y="236653"/>
                      <a:pt x="1225306" y="236653"/>
                      <a:pt x="1225306" y="236653"/>
                    </a:cubicBezTo>
                    <a:cubicBezTo>
                      <a:pt x="1225306" y="281661"/>
                      <a:pt x="1231738" y="325955"/>
                      <a:pt x="1244603" y="369534"/>
                    </a:cubicBezTo>
                    <a:cubicBezTo>
                      <a:pt x="1252465" y="398110"/>
                      <a:pt x="1252465" y="398110"/>
                      <a:pt x="1252465" y="398110"/>
                    </a:cubicBezTo>
                    <a:cubicBezTo>
                      <a:pt x="1288200" y="521703"/>
                      <a:pt x="1306068" y="649582"/>
                      <a:pt x="1306068" y="778176"/>
                    </a:cubicBezTo>
                    <a:cubicBezTo>
                      <a:pt x="1306068" y="1090372"/>
                      <a:pt x="1306068" y="1090372"/>
                      <a:pt x="1306068" y="1090372"/>
                    </a:cubicBezTo>
                    <a:cubicBezTo>
                      <a:pt x="1306068" y="1118234"/>
                      <a:pt x="1283912" y="1141095"/>
                      <a:pt x="1254609" y="1141095"/>
                    </a:cubicBezTo>
                    <a:cubicBezTo>
                      <a:pt x="1052346" y="1141095"/>
                      <a:pt x="1052346" y="1141095"/>
                      <a:pt x="1052346" y="1141095"/>
                    </a:cubicBezTo>
                    <a:cubicBezTo>
                      <a:pt x="1023758" y="1141095"/>
                      <a:pt x="1000887" y="1118234"/>
                      <a:pt x="1000887" y="1090372"/>
                    </a:cubicBezTo>
                    <a:cubicBezTo>
                      <a:pt x="1000887" y="778176"/>
                      <a:pt x="1000887" y="778176"/>
                      <a:pt x="1000887" y="778176"/>
                    </a:cubicBezTo>
                    <a:cubicBezTo>
                      <a:pt x="1000887" y="649582"/>
                      <a:pt x="1018755" y="521703"/>
                      <a:pt x="1054491" y="398110"/>
                    </a:cubicBezTo>
                    <a:cubicBezTo>
                      <a:pt x="1063067" y="369534"/>
                      <a:pt x="1063067" y="369534"/>
                      <a:pt x="1063067" y="369534"/>
                    </a:cubicBezTo>
                    <a:cubicBezTo>
                      <a:pt x="1075932" y="325955"/>
                      <a:pt x="1082364" y="281661"/>
                      <a:pt x="1082364" y="236653"/>
                    </a:cubicBezTo>
                    <a:cubicBezTo>
                      <a:pt x="1082364" y="215043"/>
                      <a:pt x="1082364" y="198834"/>
                      <a:pt x="1082364" y="186678"/>
                    </a:cubicBezTo>
                    <a:lnTo>
                      <a:pt x="1082364" y="163068"/>
                    </a:lnTo>
                    <a:lnTo>
                      <a:pt x="1074592" y="163068"/>
                    </a:lnTo>
                    <a:cubicBezTo>
                      <a:pt x="1048670" y="163068"/>
                      <a:pt x="1048670" y="163068"/>
                      <a:pt x="1048670" y="163068"/>
                    </a:cubicBezTo>
                    <a:cubicBezTo>
                      <a:pt x="1040089" y="163068"/>
                      <a:pt x="1033653" y="156638"/>
                      <a:pt x="1033653" y="148780"/>
                    </a:cubicBezTo>
                    <a:cubicBezTo>
                      <a:pt x="1033653" y="140922"/>
                      <a:pt x="1040089" y="134493"/>
                      <a:pt x="1048670" y="134493"/>
                    </a:cubicBezTo>
                    <a:close/>
                    <a:moveTo>
                      <a:pt x="727329" y="0"/>
                    </a:moveTo>
                    <a:cubicBezTo>
                      <a:pt x="775153" y="0"/>
                      <a:pt x="819408" y="16443"/>
                      <a:pt x="850101" y="48615"/>
                    </a:cubicBezTo>
                    <a:cubicBezTo>
                      <a:pt x="883650" y="81502"/>
                      <a:pt x="902208" y="128687"/>
                      <a:pt x="902208" y="184451"/>
                    </a:cubicBezTo>
                    <a:cubicBezTo>
                      <a:pt x="902208" y="185166"/>
                      <a:pt x="902208" y="185166"/>
                      <a:pt x="902208" y="185166"/>
                    </a:cubicBezTo>
                    <a:cubicBezTo>
                      <a:pt x="902208" y="185166"/>
                      <a:pt x="902208" y="185166"/>
                      <a:pt x="871515" y="185166"/>
                    </a:cubicBezTo>
                    <a:cubicBezTo>
                      <a:pt x="871515" y="185166"/>
                      <a:pt x="871515" y="185166"/>
                      <a:pt x="871515" y="184451"/>
                    </a:cubicBezTo>
                    <a:cubicBezTo>
                      <a:pt x="871515" y="137266"/>
                      <a:pt x="856526" y="97945"/>
                      <a:pt x="828688" y="70063"/>
                    </a:cubicBezTo>
                    <a:cubicBezTo>
                      <a:pt x="802991" y="45040"/>
                      <a:pt x="767302" y="30742"/>
                      <a:pt x="727329" y="30742"/>
                    </a:cubicBezTo>
                    <a:cubicBezTo>
                      <a:pt x="686643" y="30742"/>
                      <a:pt x="650954" y="45040"/>
                      <a:pt x="625257" y="70063"/>
                    </a:cubicBezTo>
                    <a:cubicBezTo>
                      <a:pt x="597419" y="97945"/>
                      <a:pt x="583143" y="137266"/>
                      <a:pt x="583143" y="184451"/>
                    </a:cubicBezTo>
                    <a:cubicBezTo>
                      <a:pt x="583143" y="185166"/>
                      <a:pt x="583143" y="185166"/>
                      <a:pt x="583143" y="185166"/>
                    </a:cubicBezTo>
                    <a:cubicBezTo>
                      <a:pt x="583143" y="185166"/>
                      <a:pt x="583143" y="185166"/>
                      <a:pt x="552450" y="185166"/>
                    </a:cubicBezTo>
                    <a:cubicBezTo>
                      <a:pt x="552450" y="185166"/>
                      <a:pt x="552450" y="185166"/>
                      <a:pt x="552450" y="184451"/>
                    </a:cubicBezTo>
                    <a:cubicBezTo>
                      <a:pt x="552450" y="128687"/>
                      <a:pt x="569581" y="81502"/>
                      <a:pt x="603129" y="48615"/>
                    </a:cubicBezTo>
                    <a:cubicBezTo>
                      <a:pt x="634536" y="16443"/>
                      <a:pt x="678791" y="0"/>
                      <a:pt x="727329" y="0"/>
                    </a:cubicBezTo>
                    <a:close/>
                  </a:path>
                </a:pathLst>
              </a:custGeom>
              <a:solidFill>
                <a:srgbClr val="001836">
                  <a:lumMod val="100000"/>
                </a:srgbClr>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nvGrpSpPr>
          <p:cNvPr id="17" name="Group 16">
            <a:extLst>
              <a:ext uri="{FF2B5EF4-FFF2-40B4-BE49-F238E27FC236}">
                <a16:creationId xmlns:a16="http://schemas.microsoft.com/office/drawing/2014/main" id="{F5CC399A-C1BE-0849-9CC2-98279E7939F5}"/>
              </a:ext>
            </a:extLst>
          </p:cNvPr>
          <p:cNvGrpSpPr/>
          <p:nvPr/>
        </p:nvGrpSpPr>
        <p:grpSpPr>
          <a:xfrm>
            <a:off x="635493" y="5488633"/>
            <a:ext cx="541625" cy="552302"/>
            <a:chOff x="4843364" y="3319364"/>
            <a:chExt cx="219273" cy="219273"/>
          </a:xfrm>
        </p:grpSpPr>
        <p:sp>
          <p:nvSpPr>
            <p:cNvPr id="18" name="Oval 18">
              <a:extLst>
                <a:ext uri="{FF2B5EF4-FFF2-40B4-BE49-F238E27FC236}">
                  <a16:creationId xmlns:a16="http://schemas.microsoft.com/office/drawing/2014/main" id="{CDC64FD1-B1BD-7A41-B478-BDEE015AB887}"/>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74295" tIns="37148" rIns="74295" bIns="37148" numCol="1" anchor="t" anchorCtr="0" compatLnSpc="1">
              <a:prstTxWarp prst="textNoShape">
                <a:avLst/>
              </a:prstTxWarp>
            </a:bodyPr>
            <a:lstStyle/>
            <a:p>
              <a:endParaRPr lang="en-US" sz="1463"/>
            </a:p>
          </p:txBody>
        </p:sp>
        <p:sp>
          <p:nvSpPr>
            <p:cNvPr id="19" name="Freeform 19">
              <a:extLst>
                <a:ext uri="{FF2B5EF4-FFF2-40B4-BE49-F238E27FC236}">
                  <a16:creationId xmlns:a16="http://schemas.microsoft.com/office/drawing/2014/main" id="{5E775401-A783-0741-A6B9-2737AB9DD807}"/>
                </a:ext>
              </a:extLst>
            </p:cNvPr>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rgbClr val="FFFFFF">
                <a:lumMod val="100000"/>
              </a:srgbClr>
            </a:solidFill>
            <a:ln>
              <a:noFill/>
            </a:ln>
          </p:spPr>
          <p:txBody>
            <a:bodyPr vert="horz" wrap="square" lIns="74295" tIns="37148" rIns="74295" bIns="37148" numCol="1" anchor="t" anchorCtr="0" compatLnSpc="1">
              <a:prstTxWarp prst="textNoShape">
                <a:avLst/>
              </a:prstTxWarp>
            </a:bodyPr>
            <a:lstStyle/>
            <a:p>
              <a:endParaRPr lang="en-US" sz="1463"/>
            </a:p>
          </p:txBody>
        </p:sp>
      </p:grpSp>
      <p:sp>
        <p:nvSpPr>
          <p:cNvPr id="21" name="Title 20">
            <a:extLst>
              <a:ext uri="{FF2B5EF4-FFF2-40B4-BE49-F238E27FC236}">
                <a16:creationId xmlns:a16="http://schemas.microsoft.com/office/drawing/2014/main" id="{C18B5170-10E3-114A-8D34-EA61AA4A878C}"/>
              </a:ext>
            </a:extLst>
          </p:cNvPr>
          <p:cNvSpPr>
            <a:spLocks noGrp="1"/>
          </p:cNvSpPr>
          <p:nvPr>
            <p:ph type="ctrTitle"/>
          </p:nvPr>
        </p:nvSpPr>
        <p:spPr>
          <a:xfrm>
            <a:off x="1875692" y="1946171"/>
            <a:ext cx="11000173" cy="4445733"/>
          </a:xfrm>
        </p:spPr>
        <p:txBody>
          <a:bodyPr/>
          <a:lstStyle/>
          <a:p>
            <a:r>
              <a:rPr lang="en-GB" sz="2000"/>
              <a:t>1. </a:t>
            </a:r>
            <a:r>
              <a:rPr lang="en-GB" sz="2000">
                <a:latin typeface="Helvetica" pitchFamily="2" charset="0"/>
              </a:rPr>
              <a:t>Applies for up to 12 months while full consultation and review on permanent approach is undertaken</a:t>
            </a:r>
            <a:r>
              <a:rPr lang="en-US" sz="2000">
                <a:latin typeface="Helvetica" pitchFamily="2" charset="0"/>
              </a:rPr>
              <a:t>​.</a:t>
            </a:r>
            <a:br>
              <a:rPr lang="en-US" sz="2000">
                <a:latin typeface="Helvetica" pitchFamily="2" charset="0"/>
              </a:rPr>
            </a:br>
            <a:br>
              <a:rPr lang="en-US" sz="2000">
                <a:latin typeface="Helvetica" pitchFamily="2" charset="0"/>
              </a:rPr>
            </a:br>
            <a:r>
              <a:rPr lang="en-US" sz="2000">
                <a:latin typeface="Helvetica" pitchFamily="2" charset="0"/>
              </a:rPr>
              <a:t>2. </a:t>
            </a:r>
            <a:r>
              <a:rPr lang="en-GB" sz="2000">
                <a:latin typeface="Helvetica" pitchFamily="2" charset="0"/>
              </a:rPr>
              <a:t>Aims to minimise costs to business, mitigate price impacts on consumers and support UK producers</a:t>
            </a:r>
            <a:r>
              <a:rPr lang="en-US" sz="2000">
                <a:latin typeface="Helvetica" pitchFamily="2" charset="0"/>
              </a:rPr>
              <a:t>​.</a:t>
            </a:r>
            <a:br>
              <a:rPr lang="en-US" sz="2000">
                <a:latin typeface="Helvetica" pitchFamily="2" charset="0"/>
              </a:rPr>
            </a:br>
            <a:br>
              <a:rPr lang="en-US" sz="2000">
                <a:latin typeface="Helvetica" pitchFamily="2" charset="0"/>
              </a:rPr>
            </a:br>
            <a:r>
              <a:rPr lang="en-GB" sz="2000">
                <a:latin typeface="Helvetica" pitchFamily="2" charset="0"/>
              </a:rPr>
              <a:t>​3. Under the temporary tariff regime the majority of UK imports would be tariff free</a:t>
            </a:r>
            <a:r>
              <a:rPr lang="en-US" sz="2000">
                <a:latin typeface="Helvetica" pitchFamily="2" charset="0"/>
              </a:rPr>
              <a:t>​.</a:t>
            </a:r>
            <a:br>
              <a:rPr lang="en-US" sz="2000">
                <a:latin typeface="Helvetica" pitchFamily="2" charset="0"/>
              </a:rPr>
            </a:br>
            <a:r>
              <a:rPr lang="en-GB" sz="2000">
                <a:latin typeface="Helvetica" pitchFamily="2" charset="0"/>
              </a:rPr>
              <a:t>​</a:t>
            </a:r>
            <a:br>
              <a:rPr lang="en-GB" sz="2000">
                <a:latin typeface="Helvetica" pitchFamily="2" charset="0"/>
              </a:rPr>
            </a:br>
            <a:r>
              <a:rPr lang="en-GB" sz="2000">
                <a:latin typeface="Helvetica" pitchFamily="2" charset="0"/>
              </a:rPr>
              <a:t>4. Importers of goods into the UK will no longer be able to rely on EU Tariff information</a:t>
            </a:r>
            <a:r>
              <a:rPr lang="en-US" sz="2000">
                <a:latin typeface="Helvetica" pitchFamily="2" charset="0"/>
              </a:rPr>
              <a:t>​.</a:t>
            </a:r>
            <a:br>
              <a:rPr lang="en-US" sz="2000"/>
            </a:br>
            <a:endParaRPr lang="en-US" sz="2000"/>
          </a:p>
        </p:txBody>
      </p:sp>
    </p:spTree>
    <p:extLst>
      <p:ext uri="{BB962C8B-B14F-4D97-AF65-F5344CB8AC3E}">
        <p14:creationId xmlns:p14="http://schemas.microsoft.com/office/powerpoint/2010/main" val="242577670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E230-CE6B-4782-B8ED-6293E31522CE}"/>
              </a:ext>
            </a:extLst>
          </p:cNvPr>
          <p:cNvSpPr>
            <a:spLocks noGrp="1"/>
          </p:cNvSpPr>
          <p:nvPr>
            <p:ph type="title"/>
          </p:nvPr>
        </p:nvSpPr>
        <p:spPr>
          <a:xfrm>
            <a:off x="613676" y="1381895"/>
            <a:ext cx="10969943" cy="514351"/>
          </a:xfrm>
        </p:spPr>
        <p:txBody>
          <a:bodyPr/>
          <a:lstStyle/>
          <a:p>
            <a:r>
              <a:rPr lang="en-GB"/>
              <a:t>Medicines and medical devices are likely to be more impacted by export tariffs than import tariffs</a:t>
            </a:r>
          </a:p>
        </p:txBody>
      </p:sp>
      <p:sp>
        <p:nvSpPr>
          <p:cNvPr id="3" name="Content Placeholder 2">
            <a:extLst>
              <a:ext uri="{FF2B5EF4-FFF2-40B4-BE49-F238E27FC236}">
                <a16:creationId xmlns:a16="http://schemas.microsoft.com/office/drawing/2014/main" id="{A25A5A4F-ED65-436D-91B5-31AFBC4ED932}"/>
              </a:ext>
            </a:extLst>
          </p:cNvPr>
          <p:cNvSpPr>
            <a:spLocks noGrp="1"/>
          </p:cNvSpPr>
          <p:nvPr>
            <p:ph idx="1"/>
          </p:nvPr>
        </p:nvSpPr>
        <p:spPr>
          <a:xfrm>
            <a:off x="717559" y="2266056"/>
            <a:ext cx="10969943" cy="2930524"/>
          </a:xfrm>
        </p:spPr>
        <p:txBody>
          <a:bodyPr/>
          <a:lstStyle/>
          <a:p>
            <a:pPr marL="0" indent="0">
              <a:buNone/>
            </a:pPr>
            <a:r>
              <a:rPr lang="en-GB" sz="1600" b="1">
                <a:latin typeface="Helvetica" pitchFamily="2" charset="0"/>
                <a:cs typeface="Calibri" panose="020F0502020204030204" pitchFamily="34" charset="0"/>
              </a:rPr>
              <a:t>Import tariffs</a:t>
            </a:r>
          </a:p>
          <a:p>
            <a:r>
              <a:rPr lang="en-GB" sz="1600">
                <a:latin typeface="Helvetica" pitchFamily="2" charset="0"/>
                <a:cs typeface="Calibri"/>
              </a:rPr>
              <a:t>In the event of a No Deal exit, the UK temporary tariff regime will eliminate tariffs across most goods imported into the UK from the EU and ROW</a:t>
            </a:r>
          </a:p>
          <a:p>
            <a:r>
              <a:rPr lang="en-GB" sz="1600">
                <a:latin typeface="Helvetica" pitchFamily="2" charset="0"/>
                <a:cs typeface="Calibri"/>
              </a:rPr>
              <a:t>This will include medical devices, pharmaceuticals, and most associated raw materials will have zero tariffs applied to them. </a:t>
            </a:r>
          </a:p>
          <a:p>
            <a:r>
              <a:rPr lang="en-GB" sz="1600">
                <a:latin typeface="Helvetica" pitchFamily="2" charset="0"/>
                <a:cs typeface="Calibri" panose="020F0502020204030204" pitchFamily="34" charset="0"/>
              </a:rPr>
              <a:t>This is not so different from how it is now.</a:t>
            </a:r>
          </a:p>
          <a:p>
            <a:pPr marL="0" indent="0">
              <a:buNone/>
            </a:pPr>
            <a:r>
              <a:rPr lang="en-GB" sz="1600" b="1">
                <a:latin typeface="Helvetica" pitchFamily="2" charset="0"/>
                <a:cs typeface="Calibri" panose="020F0502020204030204" pitchFamily="34" charset="0"/>
              </a:rPr>
              <a:t>Export tariffs</a:t>
            </a:r>
          </a:p>
          <a:p>
            <a:r>
              <a:rPr lang="en-GB" sz="1600">
                <a:latin typeface="Helvetica" pitchFamily="2" charset="0"/>
                <a:cs typeface="Calibri" panose="020F0502020204030204" pitchFamily="34" charset="0"/>
              </a:rPr>
              <a:t>Most medical devices and pharmaceuticals and some associated raw materials are covered by the Information Technology Agreement or Pharmaceutical Tariff Elimination Agreement. </a:t>
            </a:r>
          </a:p>
          <a:p>
            <a:r>
              <a:rPr lang="en-GB" sz="1600">
                <a:latin typeface="Helvetica" pitchFamily="2" charset="0"/>
                <a:cs typeface="Calibri" panose="020F0502020204030204" pitchFamily="34" charset="0"/>
              </a:rPr>
              <a:t>These are international tariff elimination agreements at the WTO, which the UK is a part of as part of the EU.</a:t>
            </a:r>
          </a:p>
          <a:p>
            <a:r>
              <a:rPr lang="en-GB" sz="1600">
                <a:latin typeface="Helvetica" pitchFamily="2" charset="0"/>
                <a:cs typeface="Calibri"/>
              </a:rPr>
              <a:t>Therefore, the EU will not place tariffs on most medicines and devices but there will be some exceptions (for example, APIs not included in the Annex to the Pharmaceutical Tariff Elimination Agreement).</a:t>
            </a:r>
          </a:p>
          <a:p>
            <a:endParaRPr lang="en-GB" sz="1600"/>
          </a:p>
        </p:txBody>
      </p:sp>
      <p:sp>
        <p:nvSpPr>
          <p:cNvPr id="4" name="Slide Number Placeholder 3">
            <a:extLst>
              <a:ext uri="{FF2B5EF4-FFF2-40B4-BE49-F238E27FC236}">
                <a16:creationId xmlns:a16="http://schemas.microsoft.com/office/drawing/2014/main" id="{95892E23-3496-4256-8F2C-59A9A0A7F5E9}"/>
              </a:ext>
            </a:extLst>
          </p:cNvPr>
          <p:cNvSpPr>
            <a:spLocks noGrp="1"/>
          </p:cNvSpPr>
          <p:nvPr>
            <p:ph type="sldNum" sz="quarter" idx="10"/>
          </p:nvPr>
        </p:nvSpPr>
        <p:spPr/>
        <p:txBody>
          <a:bodyPr/>
          <a:lstStyle/>
          <a:p>
            <a:pPr>
              <a:defRPr/>
            </a:pPr>
            <a:fld id="{33932FC1-F83D-4223-BCC6-34681F250449}" type="slidenum">
              <a:rPr lang="en-US" smtClean="0"/>
              <a:pPr>
                <a:defRPr/>
              </a:pPr>
              <a:t>25</a:t>
            </a:fld>
            <a:endParaRPr lang="en-US"/>
          </a:p>
        </p:txBody>
      </p:sp>
    </p:spTree>
    <p:extLst>
      <p:ext uri="{BB962C8B-B14F-4D97-AF65-F5344CB8AC3E}">
        <p14:creationId xmlns:p14="http://schemas.microsoft.com/office/powerpoint/2010/main" val="313077139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FBF84B-AF64-410F-B52A-0AC1A8064F69}"/>
              </a:ext>
            </a:extLst>
          </p:cNvPr>
          <p:cNvSpPr>
            <a:spLocks noGrp="1"/>
          </p:cNvSpPr>
          <p:nvPr>
            <p:ph type="ctrTitle"/>
          </p:nvPr>
        </p:nvSpPr>
        <p:spPr/>
        <p:txBody>
          <a:bodyPr/>
          <a:lstStyle/>
          <a:p>
            <a:r>
              <a:rPr lang="en-GB">
                <a:latin typeface="Helvetica" pitchFamily="2" charset="0"/>
              </a:rPr>
              <a:t>Trader Readiness</a:t>
            </a:r>
          </a:p>
        </p:txBody>
      </p:sp>
      <p:sp>
        <p:nvSpPr>
          <p:cNvPr id="4" name="Slide Number Placeholder 3">
            <a:extLst>
              <a:ext uri="{FF2B5EF4-FFF2-40B4-BE49-F238E27FC236}">
                <a16:creationId xmlns:a16="http://schemas.microsoft.com/office/drawing/2014/main" id="{844BC038-A074-4A6F-85BA-7274EA35ECE8}"/>
              </a:ext>
            </a:extLst>
          </p:cNvPr>
          <p:cNvSpPr>
            <a:spLocks noGrp="1"/>
          </p:cNvSpPr>
          <p:nvPr>
            <p:ph type="sldNum" sz="quarter" idx="10"/>
          </p:nvPr>
        </p:nvSpPr>
        <p:spPr/>
        <p:txBody>
          <a:bodyPr/>
          <a:lstStyle/>
          <a:p>
            <a:pPr>
              <a:defRPr/>
            </a:pPr>
            <a:fld id="{33932FC1-F83D-4223-BCC6-34681F250449}" type="slidenum">
              <a:rPr lang="en-US" smtClean="0"/>
              <a:pPr>
                <a:defRPr/>
              </a:pPr>
              <a:t>26</a:t>
            </a:fld>
            <a:endParaRPr lang="en-US"/>
          </a:p>
        </p:txBody>
      </p:sp>
    </p:spTree>
    <p:extLst>
      <p:ext uri="{BB962C8B-B14F-4D97-AF65-F5344CB8AC3E}">
        <p14:creationId xmlns:p14="http://schemas.microsoft.com/office/powerpoint/2010/main" val="16920021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E483D77D-9C4D-412C-B67C-9C75B21D56AA}"/>
              </a:ext>
            </a:extLst>
          </p:cNvPr>
          <p:cNvSpPr>
            <a:spLocks noGrp="1"/>
          </p:cNvSpPr>
          <p:nvPr>
            <p:ph type="subTitle" idx="1"/>
          </p:nvPr>
        </p:nvSpPr>
        <p:spPr>
          <a:xfrm>
            <a:off x="2129502" y="3780140"/>
            <a:ext cx="10940317" cy="1139111"/>
          </a:xfrm>
        </p:spPr>
        <p:txBody>
          <a:bodyPr/>
          <a:lstStyle/>
          <a:p>
            <a:r>
              <a:rPr lang="en-GB" sz="2000" b="1" kern="1200">
                <a:latin typeface="Calibri"/>
              </a:rPr>
              <a:t>Currently…</a:t>
            </a:r>
            <a:endParaRPr lang="en-GB" sz="2000" kern="1200">
              <a:latin typeface="Calibri"/>
            </a:endParaRPr>
          </a:p>
          <a:p>
            <a:endParaRPr lang="en-GB"/>
          </a:p>
        </p:txBody>
      </p:sp>
      <p:sp>
        <p:nvSpPr>
          <p:cNvPr id="4" name="Slide Number Placeholder 3">
            <a:extLst>
              <a:ext uri="{FF2B5EF4-FFF2-40B4-BE49-F238E27FC236}">
                <a16:creationId xmlns:a16="http://schemas.microsoft.com/office/drawing/2014/main" id="{844BC038-A074-4A6F-85BA-7274EA35ECE8}"/>
              </a:ext>
            </a:extLst>
          </p:cNvPr>
          <p:cNvSpPr>
            <a:spLocks noGrp="1"/>
          </p:cNvSpPr>
          <p:nvPr>
            <p:ph type="sldNum" sz="quarter" idx="10"/>
          </p:nvPr>
        </p:nvSpPr>
        <p:spPr/>
        <p:txBody>
          <a:bodyPr/>
          <a:lstStyle/>
          <a:p>
            <a:pPr>
              <a:defRPr/>
            </a:pPr>
            <a:fld id="{33932FC1-F83D-4223-BCC6-34681F250449}" type="slidenum">
              <a:rPr lang="en-US" smtClean="0"/>
              <a:pPr>
                <a:defRPr/>
              </a:pPr>
              <a:t>27</a:t>
            </a:fld>
            <a:endParaRPr lang="en-US"/>
          </a:p>
        </p:txBody>
      </p:sp>
      <p:sp>
        <p:nvSpPr>
          <p:cNvPr id="2" name="Rectangle 1">
            <a:extLst>
              <a:ext uri="{FF2B5EF4-FFF2-40B4-BE49-F238E27FC236}">
                <a16:creationId xmlns:a16="http://schemas.microsoft.com/office/drawing/2014/main" id="{56495808-7DC6-894E-A154-30650A270EF5}"/>
              </a:ext>
            </a:extLst>
          </p:cNvPr>
          <p:cNvSpPr/>
          <p:nvPr/>
        </p:nvSpPr>
        <p:spPr>
          <a:xfrm>
            <a:off x="3785143" y="1252947"/>
            <a:ext cx="4272323" cy="461665"/>
          </a:xfrm>
          <a:prstGeom prst="rect">
            <a:avLst/>
          </a:prstGeom>
        </p:spPr>
        <p:txBody>
          <a:bodyPr wrap="none">
            <a:spAutoFit/>
          </a:bodyPr>
          <a:lstStyle/>
          <a:p>
            <a:r>
              <a:rPr lang="en-US" b="1">
                <a:solidFill>
                  <a:srgbClr val="053361"/>
                </a:solidFill>
                <a:latin typeface="Helvetica" pitchFamily="2" charset="0"/>
              </a:rPr>
              <a:t>Summary impact of No Deal</a:t>
            </a:r>
            <a:endParaRPr lang="en-US">
              <a:solidFill>
                <a:srgbClr val="053361"/>
              </a:solidFill>
              <a:latin typeface="Helvetica" pitchFamily="2" charset="0"/>
            </a:endParaRPr>
          </a:p>
        </p:txBody>
      </p:sp>
      <p:grpSp>
        <p:nvGrpSpPr>
          <p:cNvPr id="7" name="Group 6">
            <a:extLst>
              <a:ext uri="{FF2B5EF4-FFF2-40B4-BE49-F238E27FC236}">
                <a16:creationId xmlns:a16="http://schemas.microsoft.com/office/drawing/2014/main" id="{12642FC1-5831-3849-B642-F9E8ECB864C6}"/>
              </a:ext>
            </a:extLst>
          </p:cNvPr>
          <p:cNvGrpSpPr>
            <a:grpSpLocks noChangeAspect="1"/>
          </p:cNvGrpSpPr>
          <p:nvPr/>
        </p:nvGrpSpPr>
        <p:grpSpPr>
          <a:xfrm>
            <a:off x="2128903" y="2230654"/>
            <a:ext cx="1076728" cy="1080000"/>
            <a:chOff x="3194051" y="824548"/>
            <a:chExt cx="522288" cy="523875"/>
          </a:xfrm>
          <a:solidFill>
            <a:schemeClr val="accent3"/>
          </a:solidFill>
        </p:grpSpPr>
        <p:sp>
          <p:nvSpPr>
            <p:cNvPr id="8" name="Freeform 9">
              <a:extLst>
                <a:ext uri="{FF2B5EF4-FFF2-40B4-BE49-F238E27FC236}">
                  <a16:creationId xmlns:a16="http://schemas.microsoft.com/office/drawing/2014/main" id="{C7C35778-EBD5-9B42-A586-B1D4045DB30F}"/>
                </a:ext>
              </a:extLst>
            </p:cNvPr>
            <p:cNvSpPr>
              <a:spLocks noEditPoints="1"/>
            </p:cNvSpPr>
            <p:nvPr/>
          </p:nvSpPr>
          <p:spPr bwMode="auto">
            <a:xfrm>
              <a:off x="3194051" y="824548"/>
              <a:ext cx="522288" cy="523875"/>
            </a:xfrm>
            <a:custGeom>
              <a:avLst/>
              <a:gdLst>
                <a:gd name="T0" fmla="*/ 312 w 659"/>
                <a:gd name="T1" fmla="*/ 658 h 658"/>
                <a:gd name="T2" fmla="*/ 262 w 659"/>
                <a:gd name="T3" fmla="*/ 652 h 658"/>
                <a:gd name="T4" fmla="*/ 202 w 659"/>
                <a:gd name="T5" fmla="*/ 633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3 h 658"/>
                <a:gd name="T22" fmla="*/ 97 w 659"/>
                <a:gd name="T23" fmla="*/ 96 h 658"/>
                <a:gd name="T24" fmla="*/ 172 w 659"/>
                <a:gd name="T25" fmla="*/ 40 h 658"/>
                <a:gd name="T26" fmla="*/ 248 w 659"/>
                <a:gd name="T27" fmla="*/ 10 h 658"/>
                <a:gd name="T28" fmla="*/ 296 w 659"/>
                <a:gd name="T29" fmla="*/ 2 h 658"/>
                <a:gd name="T30" fmla="*/ 330 w 659"/>
                <a:gd name="T31" fmla="*/ 0 h 658"/>
                <a:gd name="T32" fmla="*/ 379 w 659"/>
                <a:gd name="T33" fmla="*/ 4 h 658"/>
                <a:gd name="T34" fmla="*/ 426 w 659"/>
                <a:gd name="T35" fmla="*/ 14 h 658"/>
                <a:gd name="T36" fmla="*/ 514 w 659"/>
                <a:gd name="T37" fmla="*/ 56 h 658"/>
                <a:gd name="T38" fmla="*/ 584 w 659"/>
                <a:gd name="T39" fmla="*/ 121 h 658"/>
                <a:gd name="T40" fmla="*/ 632 w 659"/>
                <a:gd name="T41" fmla="*/ 201 h 658"/>
                <a:gd name="T42" fmla="*/ 652 w 659"/>
                <a:gd name="T43" fmla="*/ 263 h 658"/>
                <a:gd name="T44" fmla="*/ 658 w 659"/>
                <a:gd name="T45" fmla="*/ 313 h 658"/>
                <a:gd name="T46" fmla="*/ 658 w 659"/>
                <a:gd name="T47" fmla="*/ 346 h 658"/>
                <a:gd name="T48" fmla="*/ 652 w 659"/>
                <a:gd name="T49" fmla="*/ 396 h 658"/>
                <a:gd name="T50" fmla="*/ 632 w 659"/>
                <a:gd name="T51" fmla="*/ 457 h 658"/>
                <a:gd name="T52" fmla="*/ 584 w 659"/>
                <a:gd name="T53" fmla="*/ 539 h 658"/>
                <a:gd name="T54" fmla="*/ 514 w 659"/>
                <a:gd name="T55" fmla="*/ 602 h 658"/>
                <a:gd name="T56" fmla="*/ 426 w 659"/>
                <a:gd name="T57" fmla="*/ 644 h 658"/>
                <a:gd name="T58" fmla="*/ 379 w 659"/>
                <a:gd name="T59" fmla="*/ 654 h 658"/>
                <a:gd name="T60" fmla="*/ 330 w 659"/>
                <a:gd name="T61" fmla="*/ 658 h 658"/>
                <a:gd name="T62" fmla="*/ 330 w 659"/>
                <a:gd name="T63" fmla="*/ 37 h 658"/>
                <a:gd name="T64" fmla="*/ 242 w 659"/>
                <a:gd name="T65" fmla="*/ 51 h 658"/>
                <a:gd name="T66" fmla="*/ 167 w 659"/>
                <a:gd name="T67" fmla="*/ 88 h 658"/>
                <a:gd name="T68" fmla="*/ 105 w 659"/>
                <a:gd name="T69" fmla="*/ 144 h 658"/>
                <a:gd name="T70" fmla="*/ 61 w 659"/>
                <a:gd name="T71" fmla="*/ 216 h 658"/>
                <a:gd name="T72" fmla="*/ 39 w 659"/>
                <a:gd name="T73" fmla="*/ 299 h 658"/>
                <a:gd name="T74" fmla="*/ 39 w 659"/>
                <a:gd name="T75" fmla="*/ 359 h 658"/>
                <a:gd name="T76" fmla="*/ 61 w 659"/>
                <a:gd name="T77" fmla="*/ 443 h 658"/>
                <a:gd name="T78" fmla="*/ 105 w 659"/>
                <a:gd name="T79" fmla="*/ 514 h 658"/>
                <a:gd name="T80" fmla="*/ 167 w 659"/>
                <a:gd name="T81" fmla="*/ 571 h 658"/>
                <a:gd name="T82" fmla="*/ 242 w 659"/>
                <a:gd name="T83" fmla="*/ 607 h 658"/>
                <a:gd name="T84" fmla="*/ 330 w 659"/>
                <a:gd name="T85" fmla="*/ 621 h 658"/>
                <a:gd name="T86" fmla="*/ 387 w 659"/>
                <a:gd name="T87" fmla="*/ 615 h 658"/>
                <a:gd name="T88" fmla="*/ 468 w 659"/>
                <a:gd name="T89" fmla="*/ 586 h 658"/>
                <a:gd name="T90" fmla="*/ 535 w 659"/>
                <a:gd name="T91" fmla="*/ 535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5 h 658"/>
                <a:gd name="T104" fmla="*/ 443 w 659"/>
                <a:gd name="T105" fmla="*/ 62 h 658"/>
                <a:gd name="T106" fmla="*/ 359 w 659"/>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8"/>
                  </a:lnTo>
                  <a:lnTo>
                    <a:pt x="296" y="657"/>
                  </a:lnTo>
                  <a:lnTo>
                    <a:pt x="280" y="654"/>
                  </a:lnTo>
                  <a:lnTo>
                    <a:pt x="262" y="652"/>
                  </a:lnTo>
                  <a:lnTo>
                    <a:pt x="248" y="648"/>
                  </a:lnTo>
                  <a:lnTo>
                    <a:pt x="232" y="644"/>
                  </a:lnTo>
                  <a:lnTo>
                    <a:pt x="202" y="633"/>
                  </a:lnTo>
                  <a:lnTo>
                    <a:pt x="172" y="618"/>
                  </a:lnTo>
                  <a:lnTo>
                    <a:pt x="146" y="602"/>
                  </a:lnTo>
                  <a:lnTo>
                    <a:pt x="120" y="583"/>
                  </a:lnTo>
                  <a:lnTo>
                    <a:pt x="97" y="562"/>
                  </a:lnTo>
                  <a:lnTo>
                    <a:pt x="76" y="539"/>
                  </a:lnTo>
                  <a:lnTo>
                    <a:pt x="57" y="513"/>
                  </a:lnTo>
                  <a:lnTo>
                    <a:pt x="41" y="486"/>
                  </a:lnTo>
                  <a:lnTo>
                    <a:pt x="26" y="457"/>
                  </a:lnTo>
                  <a:lnTo>
                    <a:pt x="15" y="427"/>
                  </a:lnTo>
                  <a:lnTo>
                    <a:pt x="11" y="411"/>
                  </a:lnTo>
                  <a:lnTo>
                    <a:pt x="7" y="396"/>
                  </a:lnTo>
                  <a:lnTo>
                    <a:pt x="4" y="379"/>
                  </a:lnTo>
                  <a:lnTo>
                    <a:pt x="2" y="363"/>
                  </a:lnTo>
                  <a:lnTo>
                    <a:pt x="0" y="346"/>
                  </a:lnTo>
                  <a:lnTo>
                    <a:pt x="0" y="329"/>
                  </a:lnTo>
                  <a:lnTo>
                    <a:pt x="0" y="329"/>
                  </a:lnTo>
                  <a:lnTo>
                    <a:pt x="0" y="313"/>
                  </a:lnTo>
                  <a:lnTo>
                    <a:pt x="2" y="295"/>
                  </a:lnTo>
                  <a:lnTo>
                    <a:pt x="4" y="279"/>
                  </a:lnTo>
                  <a:lnTo>
                    <a:pt x="7" y="263"/>
                  </a:lnTo>
                  <a:lnTo>
                    <a:pt x="11" y="247"/>
                  </a:lnTo>
                  <a:lnTo>
                    <a:pt x="15" y="232"/>
                  </a:lnTo>
                  <a:lnTo>
                    <a:pt x="26" y="201"/>
                  </a:lnTo>
                  <a:lnTo>
                    <a:pt x="41" y="173"/>
                  </a:lnTo>
                  <a:lnTo>
                    <a:pt x="57" y="145"/>
                  </a:lnTo>
                  <a:lnTo>
                    <a:pt x="76" y="121"/>
                  </a:lnTo>
                  <a:lnTo>
                    <a:pt x="97" y="96"/>
                  </a:lnTo>
                  <a:lnTo>
                    <a:pt x="120" y="75"/>
                  </a:lnTo>
                  <a:lnTo>
                    <a:pt x="146" y="56"/>
                  </a:lnTo>
                  <a:lnTo>
                    <a:pt x="172" y="40"/>
                  </a:lnTo>
                  <a:lnTo>
                    <a:pt x="202" y="27"/>
                  </a:lnTo>
                  <a:lnTo>
                    <a:pt x="232" y="14"/>
                  </a:lnTo>
                  <a:lnTo>
                    <a:pt x="248" y="10"/>
                  </a:lnTo>
                  <a:lnTo>
                    <a:pt x="262" y="6"/>
                  </a:lnTo>
                  <a:lnTo>
                    <a:pt x="280" y="4"/>
                  </a:lnTo>
                  <a:lnTo>
                    <a:pt x="296" y="2"/>
                  </a:lnTo>
                  <a:lnTo>
                    <a:pt x="312" y="1"/>
                  </a:lnTo>
                  <a:lnTo>
                    <a:pt x="330" y="0"/>
                  </a:lnTo>
                  <a:lnTo>
                    <a:pt x="330" y="0"/>
                  </a:lnTo>
                  <a:lnTo>
                    <a:pt x="346" y="1"/>
                  </a:lnTo>
                  <a:lnTo>
                    <a:pt x="363" y="2"/>
                  </a:lnTo>
                  <a:lnTo>
                    <a:pt x="379" y="4"/>
                  </a:lnTo>
                  <a:lnTo>
                    <a:pt x="395" y="6"/>
                  </a:lnTo>
                  <a:lnTo>
                    <a:pt x="412" y="10"/>
                  </a:lnTo>
                  <a:lnTo>
                    <a:pt x="426" y="14"/>
                  </a:lnTo>
                  <a:lnTo>
                    <a:pt x="457" y="27"/>
                  </a:lnTo>
                  <a:lnTo>
                    <a:pt x="486" y="40"/>
                  </a:lnTo>
                  <a:lnTo>
                    <a:pt x="514" y="56"/>
                  </a:lnTo>
                  <a:lnTo>
                    <a:pt x="538" y="75"/>
                  </a:lnTo>
                  <a:lnTo>
                    <a:pt x="562" y="96"/>
                  </a:lnTo>
                  <a:lnTo>
                    <a:pt x="584" y="121"/>
                  </a:lnTo>
                  <a:lnTo>
                    <a:pt x="602" y="145"/>
                  </a:lnTo>
                  <a:lnTo>
                    <a:pt x="619" y="173"/>
                  </a:lnTo>
                  <a:lnTo>
                    <a:pt x="632" y="201"/>
                  </a:lnTo>
                  <a:lnTo>
                    <a:pt x="644" y="232"/>
                  </a:lnTo>
                  <a:lnTo>
                    <a:pt x="648" y="247"/>
                  </a:lnTo>
                  <a:lnTo>
                    <a:pt x="652" y="263"/>
                  </a:lnTo>
                  <a:lnTo>
                    <a:pt x="655" y="279"/>
                  </a:lnTo>
                  <a:lnTo>
                    <a:pt x="656" y="295"/>
                  </a:lnTo>
                  <a:lnTo>
                    <a:pt x="658" y="313"/>
                  </a:lnTo>
                  <a:lnTo>
                    <a:pt x="659" y="329"/>
                  </a:lnTo>
                  <a:lnTo>
                    <a:pt x="659" y="329"/>
                  </a:lnTo>
                  <a:lnTo>
                    <a:pt x="658" y="346"/>
                  </a:lnTo>
                  <a:lnTo>
                    <a:pt x="656" y="363"/>
                  </a:lnTo>
                  <a:lnTo>
                    <a:pt x="655" y="379"/>
                  </a:lnTo>
                  <a:lnTo>
                    <a:pt x="652" y="396"/>
                  </a:lnTo>
                  <a:lnTo>
                    <a:pt x="648" y="411"/>
                  </a:lnTo>
                  <a:lnTo>
                    <a:pt x="644" y="427"/>
                  </a:lnTo>
                  <a:lnTo>
                    <a:pt x="632" y="457"/>
                  </a:lnTo>
                  <a:lnTo>
                    <a:pt x="619" y="486"/>
                  </a:lnTo>
                  <a:lnTo>
                    <a:pt x="602" y="513"/>
                  </a:lnTo>
                  <a:lnTo>
                    <a:pt x="584" y="539"/>
                  </a:lnTo>
                  <a:lnTo>
                    <a:pt x="562" y="562"/>
                  </a:lnTo>
                  <a:lnTo>
                    <a:pt x="538" y="583"/>
                  </a:lnTo>
                  <a:lnTo>
                    <a:pt x="514" y="602"/>
                  </a:lnTo>
                  <a:lnTo>
                    <a:pt x="486" y="618"/>
                  </a:lnTo>
                  <a:lnTo>
                    <a:pt x="457" y="633"/>
                  </a:lnTo>
                  <a:lnTo>
                    <a:pt x="426" y="644"/>
                  </a:lnTo>
                  <a:lnTo>
                    <a:pt x="412" y="648"/>
                  </a:lnTo>
                  <a:lnTo>
                    <a:pt x="395" y="652"/>
                  </a:lnTo>
                  <a:lnTo>
                    <a:pt x="379" y="654"/>
                  </a:lnTo>
                  <a:lnTo>
                    <a:pt x="363" y="657"/>
                  </a:lnTo>
                  <a:lnTo>
                    <a:pt x="346" y="658"/>
                  </a:lnTo>
                  <a:lnTo>
                    <a:pt x="330" y="658"/>
                  </a:lnTo>
                  <a:lnTo>
                    <a:pt x="330" y="658"/>
                  </a:lnTo>
                  <a:close/>
                  <a:moveTo>
                    <a:pt x="330" y="37"/>
                  </a:moveTo>
                  <a:lnTo>
                    <a:pt x="330" y="37"/>
                  </a:lnTo>
                  <a:lnTo>
                    <a:pt x="300" y="40"/>
                  </a:lnTo>
                  <a:lnTo>
                    <a:pt x="271" y="44"/>
                  </a:lnTo>
                  <a:lnTo>
                    <a:pt x="242" y="51"/>
                  </a:lnTo>
                  <a:lnTo>
                    <a:pt x="215" y="62"/>
                  </a:lnTo>
                  <a:lnTo>
                    <a:pt x="191" y="74"/>
                  </a:lnTo>
                  <a:lnTo>
                    <a:pt x="167" y="88"/>
                  </a:lnTo>
                  <a:lnTo>
                    <a:pt x="144" y="105"/>
                  </a:lnTo>
                  <a:lnTo>
                    <a:pt x="124" y="123"/>
                  </a:lnTo>
                  <a:lnTo>
                    <a:pt x="105" y="144"/>
                  </a:lnTo>
                  <a:lnTo>
                    <a:pt x="88" y="166"/>
                  </a:lnTo>
                  <a:lnTo>
                    <a:pt x="73" y="191"/>
                  </a:lnTo>
                  <a:lnTo>
                    <a:pt x="61" y="216"/>
                  </a:lnTo>
                  <a:lnTo>
                    <a:pt x="51" y="243"/>
                  </a:lnTo>
                  <a:lnTo>
                    <a:pt x="43" y="271"/>
                  </a:lnTo>
                  <a:lnTo>
                    <a:pt x="39" y="299"/>
                  </a:lnTo>
                  <a:lnTo>
                    <a:pt x="38" y="329"/>
                  </a:lnTo>
                  <a:lnTo>
                    <a:pt x="38" y="329"/>
                  </a:lnTo>
                  <a:lnTo>
                    <a:pt x="39" y="359"/>
                  </a:lnTo>
                  <a:lnTo>
                    <a:pt x="43" y="388"/>
                  </a:lnTo>
                  <a:lnTo>
                    <a:pt x="51" y="416"/>
                  </a:lnTo>
                  <a:lnTo>
                    <a:pt x="61" y="443"/>
                  </a:lnTo>
                  <a:lnTo>
                    <a:pt x="73" y="467"/>
                  </a:lnTo>
                  <a:lnTo>
                    <a:pt x="88" y="492"/>
                  </a:lnTo>
                  <a:lnTo>
                    <a:pt x="105" y="514"/>
                  </a:lnTo>
                  <a:lnTo>
                    <a:pt x="124" y="535"/>
                  </a:lnTo>
                  <a:lnTo>
                    <a:pt x="144" y="553"/>
                  </a:lnTo>
                  <a:lnTo>
                    <a:pt x="167" y="571"/>
                  </a:lnTo>
                  <a:lnTo>
                    <a:pt x="191" y="586"/>
                  </a:lnTo>
                  <a:lnTo>
                    <a:pt x="215" y="598"/>
                  </a:lnTo>
                  <a:lnTo>
                    <a:pt x="242" y="607"/>
                  </a:lnTo>
                  <a:lnTo>
                    <a:pt x="271" y="615"/>
                  </a:lnTo>
                  <a:lnTo>
                    <a:pt x="300" y="619"/>
                  </a:lnTo>
                  <a:lnTo>
                    <a:pt x="330" y="621"/>
                  </a:lnTo>
                  <a:lnTo>
                    <a:pt x="330" y="621"/>
                  </a:lnTo>
                  <a:lnTo>
                    <a:pt x="359" y="619"/>
                  </a:lnTo>
                  <a:lnTo>
                    <a:pt x="387" y="615"/>
                  </a:lnTo>
                  <a:lnTo>
                    <a:pt x="416" y="607"/>
                  </a:lnTo>
                  <a:lnTo>
                    <a:pt x="443" y="598"/>
                  </a:lnTo>
                  <a:lnTo>
                    <a:pt x="468" y="586"/>
                  </a:lnTo>
                  <a:lnTo>
                    <a:pt x="492" y="571"/>
                  </a:lnTo>
                  <a:lnTo>
                    <a:pt x="515" y="553"/>
                  </a:lnTo>
                  <a:lnTo>
                    <a:pt x="535" y="535"/>
                  </a:lnTo>
                  <a:lnTo>
                    <a:pt x="554" y="514"/>
                  </a:lnTo>
                  <a:lnTo>
                    <a:pt x="570" y="492"/>
                  </a:lnTo>
                  <a:lnTo>
                    <a:pt x="585" y="467"/>
                  </a:lnTo>
                  <a:lnTo>
                    <a:pt x="597" y="443"/>
                  </a:lnTo>
                  <a:lnTo>
                    <a:pt x="608" y="416"/>
                  </a:lnTo>
                  <a:lnTo>
                    <a:pt x="615" y="388"/>
                  </a:lnTo>
                  <a:lnTo>
                    <a:pt x="619" y="359"/>
                  </a:lnTo>
                  <a:lnTo>
                    <a:pt x="621" y="329"/>
                  </a:lnTo>
                  <a:lnTo>
                    <a:pt x="621" y="329"/>
                  </a:lnTo>
                  <a:lnTo>
                    <a:pt x="619" y="299"/>
                  </a:lnTo>
                  <a:lnTo>
                    <a:pt x="615" y="271"/>
                  </a:lnTo>
                  <a:lnTo>
                    <a:pt x="608" y="243"/>
                  </a:lnTo>
                  <a:lnTo>
                    <a:pt x="597" y="216"/>
                  </a:lnTo>
                  <a:lnTo>
                    <a:pt x="585" y="191"/>
                  </a:lnTo>
                  <a:lnTo>
                    <a:pt x="570" y="166"/>
                  </a:lnTo>
                  <a:lnTo>
                    <a:pt x="554" y="144"/>
                  </a:lnTo>
                  <a:lnTo>
                    <a:pt x="535" y="123"/>
                  </a:lnTo>
                  <a:lnTo>
                    <a:pt x="515" y="105"/>
                  </a:lnTo>
                  <a:lnTo>
                    <a:pt x="492" y="88"/>
                  </a:lnTo>
                  <a:lnTo>
                    <a:pt x="468" y="74"/>
                  </a:lnTo>
                  <a:lnTo>
                    <a:pt x="443" y="62"/>
                  </a:lnTo>
                  <a:lnTo>
                    <a:pt x="416" y="51"/>
                  </a:lnTo>
                  <a:lnTo>
                    <a:pt x="387" y="44"/>
                  </a:lnTo>
                  <a:lnTo>
                    <a:pt x="359" y="40"/>
                  </a:lnTo>
                  <a:lnTo>
                    <a:pt x="330" y="37"/>
                  </a:lnTo>
                  <a:lnTo>
                    <a:pt x="3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09">
              <a:extLst>
                <a:ext uri="{FF2B5EF4-FFF2-40B4-BE49-F238E27FC236}">
                  <a16:creationId xmlns:a16="http://schemas.microsoft.com/office/drawing/2014/main" id="{17367B52-40A6-FF45-A217-089936D41E3D}"/>
                </a:ext>
              </a:extLst>
            </p:cNvPr>
            <p:cNvSpPr>
              <a:spLocks/>
            </p:cNvSpPr>
            <p:nvPr/>
          </p:nvSpPr>
          <p:spPr bwMode="auto">
            <a:xfrm>
              <a:off x="3330576" y="1084898"/>
              <a:ext cx="217488" cy="120650"/>
            </a:xfrm>
            <a:custGeom>
              <a:avLst/>
              <a:gdLst>
                <a:gd name="T0" fmla="*/ 86 w 273"/>
                <a:gd name="T1" fmla="*/ 14 h 152"/>
                <a:gd name="T2" fmla="*/ 73 w 273"/>
                <a:gd name="T3" fmla="*/ 0 h 152"/>
                <a:gd name="T4" fmla="*/ 3 w 273"/>
                <a:gd name="T5" fmla="*/ 69 h 152"/>
                <a:gd name="T6" fmla="*/ 3 w 273"/>
                <a:gd name="T7" fmla="*/ 69 h 152"/>
                <a:gd name="T8" fmla="*/ 2 w 273"/>
                <a:gd name="T9" fmla="*/ 73 h 152"/>
                <a:gd name="T10" fmla="*/ 0 w 273"/>
                <a:gd name="T11" fmla="*/ 77 h 152"/>
                <a:gd name="T12" fmla="*/ 2 w 273"/>
                <a:gd name="T13" fmla="*/ 80 h 152"/>
                <a:gd name="T14" fmla="*/ 3 w 273"/>
                <a:gd name="T15" fmla="*/ 84 h 152"/>
                <a:gd name="T16" fmla="*/ 73 w 273"/>
                <a:gd name="T17" fmla="*/ 152 h 152"/>
                <a:gd name="T18" fmla="*/ 86 w 273"/>
                <a:gd name="T19" fmla="*/ 139 h 152"/>
                <a:gd name="T20" fmla="*/ 34 w 273"/>
                <a:gd name="T21" fmla="*/ 86 h 152"/>
                <a:gd name="T22" fmla="*/ 273 w 273"/>
                <a:gd name="T23" fmla="*/ 86 h 152"/>
                <a:gd name="T24" fmla="*/ 273 w 273"/>
                <a:gd name="T25" fmla="*/ 66 h 152"/>
                <a:gd name="T26" fmla="*/ 34 w 273"/>
                <a:gd name="T27" fmla="*/ 66 h 152"/>
                <a:gd name="T28" fmla="*/ 86 w 273"/>
                <a:gd name="T29" fmla="*/ 1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152">
                  <a:moveTo>
                    <a:pt x="86" y="14"/>
                  </a:moveTo>
                  <a:lnTo>
                    <a:pt x="73" y="0"/>
                  </a:lnTo>
                  <a:lnTo>
                    <a:pt x="3" y="69"/>
                  </a:lnTo>
                  <a:lnTo>
                    <a:pt x="3" y="69"/>
                  </a:lnTo>
                  <a:lnTo>
                    <a:pt x="2" y="73"/>
                  </a:lnTo>
                  <a:lnTo>
                    <a:pt x="0" y="77"/>
                  </a:lnTo>
                  <a:lnTo>
                    <a:pt x="2" y="80"/>
                  </a:lnTo>
                  <a:lnTo>
                    <a:pt x="3" y="84"/>
                  </a:lnTo>
                  <a:lnTo>
                    <a:pt x="73" y="152"/>
                  </a:lnTo>
                  <a:lnTo>
                    <a:pt x="86" y="139"/>
                  </a:lnTo>
                  <a:lnTo>
                    <a:pt x="34" y="86"/>
                  </a:lnTo>
                  <a:lnTo>
                    <a:pt x="273" y="86"/>
                  </a:lnTo>
                  <a:lnTo>
                    <a:pt x="273" y="66"/>
                  </a:lnTo>
                  <a:lnTo>
                    <a:pt x="34" y="66"/>
                  </a:lnTo>
                  <a:lnTo>
                    <a:pt x="8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10">
              <a:extLst>
                <a:ext uri="{FF2B5EF4-FFF2-40B4-BE49-F238E27FC236}">
                  <a16:creationId xmlns:a16="http://schemas.microsoft.com/office/drawing/2014/main" id="{50D0275D-57BE-414F-8C70-BF8E9BFDF8DF}"/>
                </a:ext>
              </a:extLst>
            </p:cNvPr>
            <p:cNvSpPr>
              <a:spLocks/>
            </p:cNvSpPr>
            <p:nvPr/>
          </p:nvSpPr>
          <p:spPr bwMode="auto">
            <a:xfrm>
              <a:off x="3359151" y="965835"/>
              <a:ext cx="217488" cy="120650"/>
            </a:xfrm>
            <a:custGeom>
              <a:avLst/>
              <a:gdLst>
                <a:gd name="T0" fmla="*/ 270 w 273"/>
                <a:gd name="T1" fmla="*/ 69 h 152"/>
                <a:gd name="T2" fmla="*/ 200 w 273"/>
                <a:gd name="T3" fmla="*/ 0 h 152"/>
                <a:gd name="T4" fmla="*/ 186 w 273"/>
                <a:gd name="T5" fmla="*/ 14 h 152"/>
                <a:gd name="T6" fmla="*/ 239 w 273"/>
                <a:gd name="T7" fmla="*/ 66 h 152"/>
                <a:gd name="T8" fmla="*/ 0 w 273"/>
                <a:gd name="T9" fmla="*/ 66 h 152"/>
                <a:gd name="T10" fmla="*/ 0 w 273"/>
                <a:gd name="T11" fmla="*/ 86 h 152"/>
                <a:gd name="T12" fmla="*/ 239 w 273"/>
                <a:gd name="T13" fmla="*/ 86 h 152"/>
                <a:gd name="T14" fmla="*/ 186 w 273"/>
                <a:gd name="T15" fmla="*/ 139 h 152"/>
                <a:gd name="T16" fmla="*/ 200 w 273"/>
                <a:gd name="T17" fmla="*/ 152 h 152"/>
                <a:gd name="T18" fmla="*/ 270 w 273"/>
                <a:gd name="T19" fmla="*/ 83 h 152"/>
                <a:gd name="T20" fmla="*/ 270 w 273"/>
                <a:gd name="T21" fmla="*/ 83 h 152"/>
                <a:gd name="T22" fmla="*/ 271 w 273"/>
                <a:gd name="T23" fmla="*/ 79 h 152"/>
                <a:gd name="T24" fmla="*/ 273 w 273"/>
                <a:gd name="T25" fmla="*/ 77 h 152"/>
                <a:gd name="T26" fmla="*/ 271 w 273"/>
                <a:gd name="T27" fmla="*/ 73 h 152"/>
                <a:gd name="T28" fmla="*/ 270 w 273"/>
                <a:gd name="T29" fmla="*/ 69 h 152"/>
                <a:gd name="T30" fmla="*/ 270 w 273"/>
                <a:gd name="T31" fmla="*/ 6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152">
                  <a:moveTo>
                    <a:pt x="270" y="69"/>
                  </a:moveTo>
                  <a:lnTo>
                    <a:pt x="200" y="0"/>
                  </a:lnTo>
                  <a:lnTo>
                    <a:pt x="186" y="14"/>
                  </a:lnTo>
                  <a:lnTo>
                    <a:pt x="239" y="66"/>
                  </a:lnTo>
                  <a:lnTo>
                    <a:pt x="0" y="66"/>
                  </a:lnTo>
                  <a:lnTo>
                    <a:pt x="0" y="86"/>
                  </a:lnTo>
                  <a:lnTo>
                    <a:pt x="239" y="86"/>
                  </a:lnTo>
                  <a:lnTo>
                    <a:pt x="186" y="139"/>
                  </a:lnTo>
                  <a:lnTo>
                    <a:pt x="200" y="152"/>
                  </a:lnTo>
                  <a:lnTo>
                    <a:pt x="270" y="83"/>
                  </a:lnTo>
                  <a:lnTo>
                    <a:pt x="270" y="83"/>
                  </a:lnTo>
                  <a:lnTo>
                    <a:pt x="271" y="79"/>
                  </a:lnTo>
                  <a:lnTo>
                    <a:pt x="273" y="77"/>
                  </a:lnTo>
                  <a:lnTo>
                    <a:pt x="271" y="73"/>
                  </a:lnTo>
                  <a:lnTo>
                    <a:pt x="270" y="69"/>
                  </a:lnTo>
                  <a:lnTo>
                    <a:pt x="270"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Rectangle 2">
            <a:extLst>
              <a:ext uri="{FF2B5EF4-FFF2-40B4-BE49-F238E27FC236}">
                <a16:creationId xmlns:a16="http://schemas.microsoft.com/office/drawing/2014/main" id="{B38F17C0-3C0A-3545-A7CB-66E12228F1C2}"/>
              </a:ext>
            </a:extLst>
          </p:cNvPr>
          <p:cNvSpPr/>
          <p:nvPr/>
        </p:nvSpPr>
        <p:spPr>
          <a:xfrm>
            <a:off x="197405" y="4212608"/>
            <a:ext cx="6092825" cy="646331"/>
          </a:xfrm>
          <a:prstGeom prst="rect">
            <a:avLst/>
          </a:prstGeom>
        </p:spPr>
        <p:txBody>
          <a:bodyPr>
            <a:spAutoFit/>
          </a:bodyPr>
          <a:lstStyle/>
          <a:p>
            <a:pPr lvl="0" algn="ctr" defTabSz="711200" eaLnBrk="1" fontAlgn="auto" hangingPunct="1">
              <a:spcBef>
                <a:spcPts val="1200"/>
              </a:spcBef>
              <a:spcAft>
                <a:spcPts val="0"/>
              </a:spcAft>
              <a:defRPr/>
            </a:pPr>
            <a:r>
              <a:rPr lang="en-GB" sz="1800">
                <a:solidFill>
                  <a:prstClr val="black"/>
                </a:solidFill>
                <a:latin typeface="Calibri"/>
              </a:rPr>
              <a:t>…</a:t>
            </a:r>
            <a:r>
              <a:rPr lang="en-GB" sz="1800">
                <a:solidFill>
                  <a:srgbClr val="053361"/>
                </a:solidFill>
                <a:latin typeface="Helvetica" pitchFamily="2" charset="0"/>
              </a:rPr>
              <a:t>businesses can move goods freely between the UK and the EU.</a:t>
            </a:r>
          </a:p>
        </p:txBody>
      </p:sp>
      <p:grpSp>
        <p:nvGrpSpPr>
          <p:cNvPr id="11" name="Group 10">
            <a:extLst>
              <a:ext uri="{FF2B5EF4-FFF2-40B4-BE49-F238E27FC236}">
                <a16:creationId xmlns:a16="http://schemas.microsoft.com/office/drawing/2014/main" id="{4DDF0C73-AB17-C146-B39A-0A88BE86D83F}"/>
              </a:ext>
            </a:extLst>
          </p:cNvPr>
          <p:cNvGrpSpPr>
            <a:grpSpLocks noChangeAspect="1"/>
          </p:cNvGrpSpPr>
          <p:nvPr/>
        </p:nvGrpSpPr>
        <p:grpSpPr>
          <a:xfrm>
            <a:off x="8444727" y="2230367"/>
            <a:ext cx="1080000" cy="1080000"/>
            <a:chOff x="7588251" y="3340100"/>
            <a:chExt cx="520700" cy="520700"/>
          </a:xfrm>
          <a:solidFill>
            <a:schemeClr val="accent3"/>
          </a:solidFill>
        </p:grpSpPr>
        <p:sp>
          <p:nvSpPr>
            <p:cNvPr id="12" name="Freeform 70">
              <a:extLst>
                <a:ext uri="{FF2B5EF4-FFF2-40B4-BE49-F238E27FC236}">
                  <a16:creationId xmlns:a16="http://schemas.microsoft.com/office/drawing/2014/main" id="{AB0CCBFE-3781-2342-A59C-42A39D9B8AF0}"/>
                </a:ext>
              </a:extLst>
            </p:cNvPr>
            <p:cNvSpPr>
              <a:spLocks noEditPoints="1"/>
            </p:cNvSpPr>
            <p:nvPr/>
          </p:nvSpPr>
          <p:spPr bwMode="auto">
            <a:xfrm>
              <a:off x="7588251" y="3340100"/>
              <a:ext cx="520700" cy="520700"/>
            </a:xfrm>
            <a:custGeom>
              <a:avLst/>
              <a:gdLst>
                <a:gd name="T0" fmla="*/ 312 w 657"/>
                <a:gd name="T1" fmla="*/ 657 h 657"/>
                <a:gd name="T2" fmla="*/ 262 w 657"/>
                <a:gd name="T3" fmla="*/ 650 h 657"/>
                <a:gd name="T4" fmla="*/ 200 w 657"/>
                <a:gd name="T5" fmla="*/ 632 h 657"/>
                <a:gd name="T6" fmla="*/ 120 w 657"/>
                <a:gd name="T7" fmla="*/ 582 h 657"/>
                <a:gd name="T8" fmla="*/ 55 w 657"/>
                <a:gd name="T9" fmla="*/ 512 h 657"/>
                <a:gd name="T10" fmla="*/ 15 w 657"/>
                <a:gd name="T11" fmla="*/ 426 h 657"/>
                <a:gd name="T12" fmla="*/ 3 w 657"/>
                <a:gd name="T13" fmla="*/ 379 h 657"/>
                <a:gd name="T14" fmla="*/ 0 w 657"/>
                <a:gd name="T15" fmla="*/ 328 h 657"/>
                <a:gd name="T16" fmla="*/ 1 w 657"/>
                <a:gd name="T17" fmla="*/ 294 h 657"/>
                <a:gd name="T18" fmla="*/ 10 w 657"/>
                <a:gd name="T19" fmla="*/ 246 h 657"/>
                <a:gd name="T20" fmla="*/ 39 w 657"/>
                <a:gd name="T21" fmla="*/ 172 h 657"/>
                <a:gd name="T22" fmla="*/ 96 w 657"/>
                <a:gd name="T23" fmla="*/ 96 h 657"/>
                <a:gd name="T24" fmla="*/ 172 w 657"/>
                <a:gd name="T25" fmla="*/ 39 h 657"/>
                <a:gd name="T26" fmla="*/ 246 w 657"/>
                <a:gd name="T27" fmla="*/ 10 h 657"/>
                <a:gd name="T28" fmla="*/ 294 w 657"/>
                <a:gd name="T29" fmla="*/ 2 h 657"/>
                <a:gd name="T30" fmla="*/ 328 w 657"/>
                <a:gd name="T31" fmla="*/ 0 h 657"/>
                <a:gd name="T32" fmla="*/ 378 w 657"/>
                <a:gd name="T33" fmla="*/ 3 h 657"/>
                <a:gd name="T34" fmla="*/ 426 w 657"/>
                <a:gd name="T35" fmla="*/ 15 h 657"/>
                <a:gd name="T36" fmla="*/ 512 w 657"/>
                <a:gd name="T37" fmla="*/ 57 h 657"/>
                <a:gd name="T38" fmla="*/ 582 w 657"/>
                <a:gd name="T39" fmla="*/ 120 h 657"/>
                <a:gd name="T40" fmla="*/ 631 w 657"/>
                <a:gd name="T41" fmla="*/ 200 h 657"/>
                <a:gd name="T42" fmla="*/ 650 w 657"/>
                <a:gd name="T43" fmla="*/ 262 h 657"/>
                <a:gd name="T44" fmla="*/ 657 w 657"/>
                <a:gd name="T45" fmla="*/ 312 h 657"/>
                <a:gd name="T46" fmla="*/ 657 w 657"/>
                <a:gd name="T47" fmla="*/ 345 h 657"/>
                <a:gd name="T48" fmla="*/ 650 w 657"/>
                <a:gd name="T49" fmla="*/ 395 h 657"/>
                <a:gd name="T50" fmla="*/ 631 w 657"/>
                <a:gd name="T51" fmla="*/ 457 h 657"/>
                <a:gd name="T52" fmla="*/ 582 w 657"/>
                <a:gd name="T53" fmla="*/ 538 h 657"/>
                <a:gd name="T54" fmla="*/ 512 w 657"/>
                <a:gd name="T55" fmla="*/ 601 h 657"/>
                <a:gd name="T56" fmla="*/ 426 w 657"/>
                <a:gd name="T57" fmla="*/ 642 h 657"/>
                <a:gd name="T58" fmla="*/ 378 w 657"/>
                <a:gd name="T59" fmla="*/ 653 h 657"/>
                <a:gd name="T60" fmla="*/ 328 w 657"/>
                <a:gd name="T61" fmla="*/ 657 h 657"/>
                <a:gd name="T62" fmla="*/ 328 w 657"/>
                <a:gd name="T63" fmla="*/ 38 h 657"/>
                <a:gd name="T64" fmla="*/ 242 w 657"/>
                <a:gd name="T65" fmla="*/ 50 h 657"/>
                <a:gd name="T66" fmla="*/ 165 w 657"/>
                <a:gd name="T67" fmla="*/ 88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5 w 657"/>
                <a:gd name="T81" fmla="*/ 570 h 657"/>
                <a:gd name="T82" fmla="*/ 242 w 657"/>
                <a:gd name="T83" fmla="*/ 606 h 657"/>
                <a:gd name="T84" fmla="*/ 328 w 657"/>
                <a:gd name="T85" fmla="*/ 619 h 657"/>
                <a:gd name="T86" fmla="*/ 387 w 657"/>
                <a:gd name="T87" fmla="*/ 614 h 657"/>
                <a:gd name="T88" fmla="*/ 468 w 657"/>
                <a:gd name="T89" fmla="*/ 585 h 657"/>
                <a:gd name="T90" fmla="*/ 533 w 657"/>
                <a:gd name="T91" fmla="*/ 535 h 657"/>
                <a:gd name="T92" fmla="*/ 584 w 657"/>
                <a:gd name="T93" fmla="*/ 468 h 657"/>
                <a:gd name="T94" fmla="*/ 614 w 657"/>
                <a:gd name="T95" fmla="*/ 387 h 657"/>
                <a:gd name="T96" fmla="*/ 619 w 657"/>
                <a:gd name="T97" fmla="*/ 328 h 657"/>
                <a:gd name="T98" fmla="*/ 606 w 657"/>
                <a:gd name="T99" fmla="*/ 242 h 657"/>
                <a:gd name="T100" fmla="*/ 570 w 657"/>
                <a:gd name="T101" fmla="*/ 165 h 657"/>
                <a:gd name="T102" fmla="*/ 513 w 657"/>
                <a:gd name="T103" fmla="*/ 104 h 657"/>
                <a:gd name="T104" fmla="*/ 442 w 657"/>
                <a:gd name="T105" fmla="*/ 61 h 657"/>
                <a:gd name="T106" fmla="*/ 357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4" y="656"/>
                  </a:lnTo>
                  <a:lnTo>
                    <a:pt x="278" y="653"/>
                  </a:lnTo>
                  <a:lnTo>
                    <a:pt x="262" y="650"/>
                  </a:lnTo>
                  <a:lnTo>
                    <a:pt x="246" y="646"/>
                  </a:lnTo>
                  <a:lnTo>
                    <a:pt x="231" y="642"/>
                  </a:lnTo>
                  <a:lnTo>
                    <a:pt x="200" y="632"/>
                  </a:lnTo>
                  <a:lnTo>
                    <a:pt x="172" y="618"/>
                  </a:lnTo>
                  <a:lnTo>
                    <a:pt x="145" y="601"/>
                  </a:lnTo>
                  <a:lnTo>
                    <a:pt x="120" y="582"/>
                  </a:lnTo>
                  <a:lnTo>
                    <a:pt x="96" y="560"/>
                  </a:lnTo>
                  <a:lnTo>
                    <a:pt x="74" y="538"/>
                  </a:lnTo>
                  <a:lnTo>
                    <a:pt x="55" y="512"/>
                  </a:lnTo>
                  <a:lnTo>
                    <a:pt x="39" y="485"/>
                  </a:lnTo>
                  <a:lnTo>
                    <a:pt x="26" y="457"/>
                  </a:lnTo>
                  <a:lnTo>
                    <a:pt x="15" y="426"/>
                  </a:lnTo>
                  <a:lnTo>
                    <a:pt x="10" y="411"/>
                  </a:lnTo>
                  <a:lnTo>
                    <a:pt x="6" y="395"/>
                  </a:lnTo>
                  <a:lnTo>
                    <a:pt x="3" y="379"/>
                  </a:lnTo>
                  <a:lnTo>
                    <a:pt x="1" y="362"/>
                  </a:lnTo>
                  <a:lnTo>
                    <a:pt x="0" y="345"/>
                  </a:lnTo>
                  <a:lnTo>
                    <a:pt x="0" y="328"/>
                  </a:lnTo>
                  <a:lnTo>
                    <a:pt x="0" y="328"/>
                  </a:lnTo>
                  <a:lnTo>
                    <a:pt x="0" y="312"/>
                  </a:lnTo>
                  <a:lnTo>
                    <a:pt x="1" y="294"/>
                  </a:lnTo>
                  <a:lnTo>
                    <a:pt x="3" y="278"/>
                  </a:lnTo>
                  <a:lnTo>
                    <a:pt x="6" y="262"/>
                  </a:lnTo>
                  <a:lnTo>
                    <a:pt x="10" y="246"/>
                  </a:lnTo>
                  <a:lnTo>
                    <a:pt x="15" y="231"/>
                  </a:lnTo>
                  <a:lnTo>
                    <a:pt x="26" y="200"/>
                  </a:lnTo>
                  <a:lnTo>
                    <a:pt x="39" y="172"/>
                  </a:lnTo>
                  <a:lnTo>
                    <a:pt x="55" y="145"/>
                  </a:lnTo>
                  <a:lnTo>
                    <a:pt x="74" y="120"/>
                  </a:lnTo>
                  <a:lnTo>
                    <a:pt x="96" y="96"/>
                  </a:lnTo>
                  <a:lnTo>
                    <a:pt x="120" y="75"/>
                  </a:lnTo>
                  <a:lnTo>
                    <a:pt x="145" y="57"/>
                  </a:lnTo>
                  <a:lnTo>
                    <a:pt x="172" y="39"/>
                  </a:lnTo>
                  <a:lnTo>
                    <a:pt x="200" y="26"/>
                  </a:lnTo>
                  <a:lnTo>
                    <a:pt x="231" y="15"/>
                  </a:lnTo>
                  <a:lnTo>
                    <a:pt x="246" y="10"/>
                  </a:lnTo>
                  <a:lnTo>
                    <a:pt x="262" y="7"/>
                  </a:lnTo>
                  <a:lnTo>
                    <a:pt x="278" y="3"/>
                  </a:lnTo>
                  <a:lnTo>
                    <a:pt x="294" y="2"/>
                  </a:lnTo>
                  <a:lnTo>
                    <a:pt x="312" y="0"/>
                  </a:lnTo>
                  <a:lnTo>
                    <a:pt x="328" y="0"/>
                  </a:lnTo>
                  <a:lnTo>
                    <a:pt x="328" y="0"/>
                  </a:lnTo>
                  <a:lnTo>
                    <a:pt x="345" y="0"/>
                  </a:lnTo>
                  <a:lnTo>
                    <a:pt x="361" y="2"/>
                  </a:lnTo>
                  <a:lnTo>
                    <a:pt x="378" y="3"/>
                  </a:lnTo>
                  <a:lnTo>
                    <a:pt x="395" y="7"/>
                  </a:lnTo>
                  <a:lnTo>
                    <a:pt x="410" y="10"/>
                  </a:lnTo>
                  <a:lnTo>
                    <a:pt x="426" y="15"/>
                  </a:lnTo>
                  <a:lnTo>
                    <a:pt x="455" y="26"/>
                  </a:lnTo>
                  <a:lnTo>
                    <a:pt x="485" y="39"/>
                  </a:lnTo>
                  <a:lnTo>
                    <a:pt x="512" y="57"/>
                  </a:lnTo>
                  <a:lnTo>
                    <a:pt x="537" y="75"/>
                  </a:lnTo>
                  <a:lnTo>
                    <a:pt x="560" y="96"/>
                  </a:lnTo>
                  <a:lnTo>
                    <a:pt x="582" y="120"/>
                  </a:lnTo>
                  <a:lnTo>
                    <a:pt x="601" y="145"/>
                  </a:lnTo>
                  <a:lnTo>
                    <a:pt x="617" y="172"/>
                  </a:lnTo>
                  <a:lnTo>
                    <a:pt x="631" y="200"/>
                  </a:lnTo>
                  <a:lnTo>
                    <a:pt x="642" y="231"/>
                  </a:lnTo>
                  <a:lnTo>
                    <a:pt x="646" y="246"/>
                  </a:lnTo>
                  <a:lnTo>
                    <a:pt x="650" y="262"/>
                  </a:lnTo>
                  <a:lnTo>
                    <a:pt x="653" y="278"/>
                  </a:lnTo>
                  <a:lnTo>
                    <a:pt x="656" y="294"/>
                  </a:lnTo>
                  <a:lnTo>
                    <a:pt x="657" y="312"/>
                  </a:lnTo>
                  <a:lnTo>
                    <a:pt x="657" y="328"/>
                  </a:lnTo>
                  <a:lnTo>
                    <a:pt x="657" y="328"/>
                  </a:lnTo>
                  <a:lnTo>
                    <a:pt x="657" y="345"/>
                  </a:lnTo>
                  <a:lnTo>
                    <a:pt x="656" y="362"/>
                  </a:lnTo>
                  <a:lnTo>
                    <a:pt x="653" y="379"/>
                  </a:lnTo>
                  <a:lnTo>
                    <a:pt x="650" y="395"/>
                  </a:lnTo>
                  <a:lnTo>
                    <a:pt x="646" y="411"/>
                  </a:lnTo>
                  <a:lnTo>
                    <a:pt x="642" y="426"/>
                  </a:lnTo>
                  <a:lnTo>
                    <a:pt x="631" y="457"/>
                  </a:lnTo>
                  <a:lnTo>
                    <a:pt x="617" y="485"/>
                  </a:lnTo>
                  <a:lnTo>
                    <a:pt x="601" y="512"/>
                  </a:lnTo>
                  <a:lnTo>
                    <a:pt x="582" y="538"/>
                  </a:lnTo>
                  <a:lnTo>
                    <a:pt x="560" y="560"/>
                  </a:lnTo>
                  <a:lnTo>
                    <a:pt x="537" y="582"/>
                  </a:lnTo>
                  <a:lnTo>
                    <a:pt x="512" y="601"/>
                  </a:lnTo>
                  <a:lnTo>
                    <a:pt x="485" y="618"/>
                  </a:lnTo>
                  <a:lnTo>
                    <a:pt x="455" y="632"/>
                  </a:lnTo>
                  <a:lnTo>
                    <a:pt x="426" y="642"/>
                  </a:lnTo>
                  <a:lnTo>
                    <a:pt x="410" y="646"/>
                  </a:lnTo>
                  <a:lnTo>
                    <a:pt x="395" y="650"/>
                  </a:lnTo>
                  <a:lnTo>
                    <a:pt x="378" y="653"/>
                  </a:lnTo>
                  <a:lnTo>
                    <a:pt x="361" y="656"/>
                  </a:lnTo>
                  <a:lnTo>
                    <a:pt x="345" y="657"/>
                  </a:lnTo>
                  <a:lnTo>
                    <a:pt x="328" y="657"/>
                  </a:lnTo>
                  <a:lnTo>
                    <a:pt x="328" y="657"/>
                  </a:lnTo>
                  <a:close/>
                  <a:moveTo>
                    <a:pt x="328" y="38"/>
                  </a:moveTo>
                  <a:lnTo>
                    <a:pt x="328" y="38"/>
                  </a:lnTo>
                  <a:lnTo>
                    <a:pt x="298" y="39"/>
                  </a:lnTo>
                  <a:lnTo>
                    <a:pt x="270" y="43"/>
                  </a:lnTo>
                  <a:lnTo>
                    <a:pt x="242" y="50"/>
                  </a:lnTo>
                  <a:lnTo>
                    <a:pt x="215" y="61"/>
                  </a:lnTo>
                  <a:lnTo>
                    <a:pt x="190" y="73"/>
                  </a:lnTo>
                  <a:lnTo>
                    <a:pt x="165" y="88"/>
                  </a:lnTo>
                  <a:lnTo>
                    <a:pt x="143" y="104"/>
                  </a:lnTo>
                  <a:lnTo>
                    <a:pt x="122" y="122"/>
                  </a:lnTo>
                  <a:lnTo>
                    <a:pt x="104" y="144"/>
                  </a:lnTo>
                  <a:lnTo>
                    <a:pt x="87" y="165"/>
                  </a:lnTo>
                  <a:lnTo>
                    <a:pt x="73" y="190"/>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7" y="492"/>
                  </a:lnTo>
                  <a:lnTo>
                    <a:pt x="104" y="513"/>
                  </a:lnTo>
                  <a:lnTo>
                    <a:pt x="122" y="535"/>
                  </a:lnTo>
                  <a:lnTo>
                    <a:pt x="143" y="554"/>
                  </a:lnTo>
                  <a:lnTo>
                    <a:pt x="165" y="570"/>
                  </a:lnTo>
                  <a:lnTo>
                    <a:pt x="190" y="585"/>
                  </a:lnTo>
                  <a:lnTo>
                    <a:pt x="215" y="597"/>
                  </a:lnTo>
                  <a:lnTo>
                    <a:pt x="242" y="606"/>
                  </a:lnTo>
                  <a:lnTo>
                    <a:pt x="270" y="614"/>
                  </a:lnTo>
                  <a:lnTo>
                    <a:pt x="298" y="618"/>
                  </a:lnTo>
                  <a:lnTo>
                    <a:pt x="328" y="619"/>
                  </a:lnTo>
                  <a:lnTo>
                    <a:pt x="328" y="619"/>
                  </a:lnTo>
                  <a:lnTo>
                    <a:pt x="357" y="618"/>
                  </a:lnTo>
                  <a:lnTo>
                    <a:pt x="387" y="614"/>
                  </a:lnTo>
                  <a:lnTo>
                    <a:pt x="415" y="606"/>
                  </a:lnTo>
                  <a:lnTo>
                    <a:pt x="442" y="597"/>
                  </a:lnTo>
                  <a:lnTo>
                    <a:pt x="468" y="585"/>
                  </a:lnTo>
                  <a:lnTo>
                    <a:pt x="490" y="570"/>
                  </a:lnTo>
                  <a:lnTo>
                    <a:pt x="513" y="554"/>
                  </a:lnTo>
                  <a:lnTo>
                    <a:pt x="533" y="535"/>
                  </a:lnTo>
                  <a:lnTo>
                    <a:pt x="552" y="513"/>
                  </a:lnTo>
                  <a:lnTo>
                    <a:pt x="570" y="492"/>
                  </a:lnTo>
                  <a:lnTo>
                    <a:pt x="584" y="468"/>
                  </a:lnTo>
                  <a:lnTo>
                    <a:pt x="597" y="442"/>
                  </a:lnTo>
                  <a:lnTo>
                    <a:pt x="606" y="415"/>
                  </a:lnTo>
                  <a:lnTo>
                    <a:pt x="614" y="387"/>
                  </a:lnTo>
                  <a:lnTo>
                    <a:pt x="618" y="359"/>
                  </a:lnTo>
                  <a:lnTo>
                    <a:pt x="619" y="328"/>
                  </a:lnTo>
                  <a:lnTo>
                    <a:pt x="619" y="328"/>
                  </a:lnTo>
                  <a:lnTo>
                    <a:pt x="618" y="298"/>
                  </a:lnTo>
                  <a:lnTo>
                    <a:pt x="614" y="270"/>
                  </a:lnTo>
                  <a:lnTo>
                    <a:pt x="606" y="242"/>
                  </a:lnTo>
                  <a:lnTo>
                    <a:pt x="597" y="215"/>
                  </a:lnTo>
                  <a:lnTo>
                    <a:pt x="584" y="190"/>
                  </a:lnTo>
                  <a:lnTo>
                    <a:pt x="570" y="165"/>
                  </a:lnTo>
                  <a:lnTo>
                    <a:pt x="552" y="144"/>
                  </a:lnTo>
                  <a:lnTo>
                    <a:pt x="533" y="122"/>
                  </a:lnTo>
                  <a:lnTo>
                    <a:pt x="513" y="104"/>
                  </a:lnTo>
                  <a:lnTo>
                    <a:pt x="490" y="88"/>
                  </a:lnTo>
                  <a:lnTo>
                    <a:pt x="468" y="73"/>
                  </a:lnTo>
                  <a:lnTo>
                    <a:pt x="442" y="61"/>
                  </a:lnTo>
                  <a:lnTo>
                    <a:pt x="415" y="50"/>
                  </a:lnTo>
                  <a:lnTo>
                    <a:pt x="387" y="43"/>
                  </a:lnTo>
                  <a:lnTo>
                    <a:pt x="357" y="39"/>
                  </a:lnTo>
                  <a:lnTo>
                    <a:pt x="328" y="38"/>
                  </a:lnTo>
                  <a:lnTo>
                    <a:pt x="32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378">
              <a:extLst>
                <a:ext uri="{FF2B5EF4-FFF2-40B4-BE49-F238E27FC236}">
                  <a16:creationId xmlns:a16="http://schemas.microsoft.com/office/drawing/2014/main" id="{8683BD79-669A-7A41-AAA7-65A1FB1EC01B}"/>
                </a:ext>
              </a:extLst>
            </p:cNvPr>
            <p:cNvSpPr>
              <a:spLocks/>
            </p:cNvSpPr>
            <p:nvPr/>
          </p:nvSpPr>
          <p:spPr bwMode="auto">
            <a:xfrm>
              <a:off x="7734301" y="3698875"/>
              <a:ext cx="41275" cy="14288"/>
            </a:xfrm>
            <a:custGeom>
              <a:avLst/>
              <a:gdLst>
                <a:gd name="T0" fmla="*/ 44 w 54"/>
                <a:gd name="T1" fmla="*/ 17 h 17"/>
                <a:gd name="T2" fmla="*/ 10 w 54"/>
                <a:gd name="T3" fmla="*/ 17 h 17"/>
                <a:gd name="T4" fmla="*/ 10 w 54"/>
                <a:gd name="T5" fmla="*/ 17 h 17"/>
                <a:gd name="T6" fmla="*/ 6 w 54"/>
                <a:gd name="T7" fmla="*/ 17 h 17"/>
                <a:gd name="T8" fmla="*/ 3 w 54"/>
                <a:gd name="T9" fmla="*/ 15 h 17"/>
                <a:gd name="T10" fmla="*/ 0 w 54"/>
                <a:gd name="T11" fmla="*/ 12 h 17"/>
                <a:gd name="T12" fmla="*/ 0 w 54"/>
                <a:gd name="T13" fmla="*/ 8 h 17"/>
                <a:gd name="T14" fmla="*/ 0 w 54"/>
                <a:gd name="T15" fmla="*/ 8 h 17"/>
                <a:gd name="T16" fmla="*/ 0 w 54"/>
                <a:gd name="T17" fmla="*/ 5 h 17"/>
                <a:gd name="T18" fmla="*/ 3 w 54"/>
                <a:gd name="T19" fmla="*/ 1 h 17"/>
                <a:gd name="T20" fmla="*/ 6 w 54"/>
                <a:gd name="T21" fmla="*/ 0 h 17"/>
                <a:gd name="T22" fmla="*/ 10 w 54"/>
                <a:gd name="T23" fmla="*/ 0 h 17"/>
                <a:gd name="T24" fmla="*/ 44 w 54"/>
                <a:gd name="T25" fmla="*/ 0 h 17"/>
                <a:gd name="T26" fmla="*/ 44 w 54"/>
                <a:gd name="T27" fmla="*/ 0 h 17"/>
                <a:gd name="T28" fmla="*/ 49 w 54"/>
                <a:gd name="T29" fmla="*/ 0 h 17"/>
                <a:gd name="T30" fmla="*/ 51 w 54"/>
                <a:gd name="T31" fmla="*/ 1 h 17"/>
                <a:gd name="T32" fmla="*/ 53 w 54"/>
                <a:gd name="T33" fmla="*/ 5 h 17"/>
                <a:gd name="T34" fmla="*/ 54 w 54"/>
                <a:gd name="T35" fmla="*/ 8 h 17"/>
                <a:gd name="T36" fmla="*/ 54 w 54"/>
                <a:gd name="T37" fmla="*/ 8 h 17"/>
                <a:gd name="T38" fmla="*/ 53 w 54"/>
                <a:gd name="T39" fmla="*/ 12 h 17"/>
                <a:gd name="T40" fmla="*/ 51 w 54"/>
                <a:gd name="T41" fmla="*/ 15 h 17"/>
                <a:gd name="T42" fmla="*/ 49 w 54"/>
                <a:gd name="T43" fmla="*/ 17 h 17"/>
                <a:gd name="T44" fmla="*/ 44 w 54"/>
                <a:gd name="T45" fmla="*/ 17 h 17"/>
                <a:gd name="T46" fmla="*/ 44 w 54"/>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17">
                  <a:moveTo>
                    <a:pt x="44" y="17"/>
                  </a:moveTo>
                  <a:lnTo>
                    <a:pt x="10" y="17"/>
                  </a:lnTo>
                  <a:lnTo>
                    <a:pt x="10" y="17"/>
                  </a:lnTo>
                  <a:lnTo>
                    <a:pt x="6" y="17"/>
                  </a:lnTo>
                  <a:lnTo>
                    <a:pt x="3" y="15"/>
                  </a:lnTo>
                  <a:lnTo>
                    <a:pt x="0" y="12"/>
                  </a:lnTo>
                  <a:lnTo>
                    <a:pt x="0" y="8"/>
                  </a:lnTo>
                  <a:lnTo>
                    <a:pt x="0" y="8"/>
                  </a:lnTo>
                  <a:lnTo>
                    <a:pt x="0" y="5"/>
                  </a:lnTo>
                  <a:lnTo>
                    <a:pt x="3" y="1"/>
                  </a:lnTo>
                  <a:lnTo>
                    <a:pt x="6" y="0"/>
                  </a:lnTo>
                  <a:lnTo>
                    <a:pt x="10" y="0"/>
                  </a:lnTo>
                  <a:lnTo>
                    <a:pt x="44" y="0"/>
                  </a:lnTo>
                  <a:lnTo>
                    <a:pt x="44" y="0"/>
                  </a:lnTo>
                  <a:lnTo>
                    <a:pt x="49" y="0"/>
                  </a:lnTo>
                  <a:lnTo>
                    <a:pt x="51" y="1"/>
                  </a:lnTo>
                  <a:lnTo>
                    <a:pt x="53" y="5"/>
                  </a:lnTo>
                  <a:lnTo>
                    <a:pt x="54" y="8"/>
                  </a:lnTo>
                  <a:lnTo>
                    <a:pt x="54" y="8"/>
                  </a:lnTo>
                  <a:lnTo>
                    <a:pt x="53" y="12"/>
                  </a:lnTo>
                  <a:lnTo>
                    <a:pt x="51" y="15"/>
                  </a:lnTo>
                  <a:lnTo>
                    <a:pt x="49" y="17"/>
                  </a:lnTo>
                  <a:lnTo>
                    <a:pt x="44" y="17"/>
                  </a:lnTo>
                  <a:lnTo>
                    <a:pt x="4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379">
              <a:extLst>
                <a:ext uri="{FF2B5EF4-FFF2-40B4-BE49-F238E27FC236}">
                  <a16:creationId xmlns:a16="http://schemas.microsoft.com/office/drawing/2014/main" id="{436A0934-8FAD-A849-8C55-D44DD4EA1308}"/>
                </a:ext>
              </a:extLst>
            </p:cNvPr>
            <p:cNvSpPr>
              <a:spLocks/>
            </p:cNvSpPr>
            <p:nvPr/>
          </p:nvSpPr>
          <p:spPr bwMode="auto">
            <a:xfrm>
              <a:off x="7831138" y="3697288"/>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8 h 20"/>
                <a:gd name="T10" fmla="*/ 0 w 169"/>
                <a:gd name="T11" fmla="*/ 15 h 20"/>
                <a:gd name="T12" fmla="*/ 0 w 169"/>
                <a:gd name="T13" fmla="*/ 11 h 20"/>
                <a:gd name="T14" fmla="*/ 0 w 169"/>
                <a:gd name="T15" fmla="*/ 11 h 20"/>
                <a:gd name="T16" fmla="*/ 0 w 169"/>
                <a:gd name="T17" fmla="*/ 7 h 20"/>
                <a:gd name="T18" fmla="*/ 1 w 169"/>
                <a:gd name="T19" fmla="*/ 4 h 20"/>
                <a:gd name="T20" fmla="*/ 5 w 169"/>
                <a:gd name="T21" fmla="*/ 2 h 20"/>
                <a:gd name="T22" fmla="*/ 10 w 169"/>
                <a:gd name="T23" fmla="*/ 0 h 20"/>
                <a:gd name="T24" fmla="*/ 157 w 169"/>
                <a:gd name="T25" fmla="*/ 0 h 20"/>
                <a:gd name="T26" fmla="*/ 157 w 169"/>
                <a:gd name="T27" fmla="*/ 0 h 20"/>
                <a:gd name="T28" fmla="*/ 164 w 169"/>
                <a:gd name="T29" fmla="*/ 2 h 20"/>
                <a:gd name="T30" fmla="*/ 166 w 169"/>
                <a:gd name="T31" fmla="*/ 4 h 20"/>
                <a:gd name="T32" fmla="*/ 168 w 169"/>
                <a:gd name="T33" fmla="*/ 7 h 20"/>
                <a:gd name="T34" fmla="*/ 169 w 169"/>
                <a:gd name="T35" fmla="*/ 11 h 20"/>
                <a:gd name="T36" fmla="*/ 169 w 169"/>
                <a:gd name="T37" fmla="*/ 11 h 20"/>
                <a:gd name="T38" fmla="*/ 168 w 169"/>
                <a:gd name="T39" fmla="*/ 15 h 20"/>
                <a:gd name="T40" fmla="*/ 166 w 169"/>
                <a:gd name="T41" fmla="*/ 18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8"/>
                  </a:lnTo>
                  <a:lnTo>
                    <a:pt x="0" y="15"/>
                  </a:lnTo>
                  <a:lnTo>
                    <a:pt x="0" y="11"/>
                  </a:lnTo>
                  <a:lnTo>
                    <a:pt x="0" y="11"/>
                  </a:lnTo>
                  <a:lnTo>
                    <a:pt x="0" y="7"/>
                  </a:lnTo>
                  <a:lnTo>
                    <a:pt x="1" y="4"/>
                  </a:lnTo>
                  <a:lnTo>
                    <a:pt x="5" y="2"/>
                  </a:lnTo>
                  <a:lnTo>
                    <a:pt x="10" y="0"/>
                  </a:lnTo>
                  <a:lnTo>
                    <a:pt x="157" y="0"/>
                  </a:lnTo>
                  <a:lnTo>
                    <a:pt x="157" y="0"/>
                  </a:lnTo>
                  <a:lnTo>
                    <a:pt x="164" y="2"/>
                  </a:lnTo>
                  <a:lnTo>
                    <a:pt x="166" y="4"/>
                  </a:lnTo>
                  <a:lnTo>
                    <a:pt x="168" y="7"/>
                  </a:lnTo>
                  <a:lnTo>
                    <a:pt x="169" y="11"/>
                  </a:lnTo>
                  <a:lnTo>
                    <a:pt x="169" y="11"/>
                  </a:lnTo>
                  <a:lnTo>
                    <a:pt x="168" y="15"/>
                  </a:lnTo>
                  <a:lnTo>
                    <a:pt x="166" y="18"/>
                  </a:lnTo>
                  <a:lnTo>
                    <a:pt x="164" y="19"/>
                  </a:lnTo>
                  <a:lnTo>
                    <a:pt x="157" y="20"/>
                  </a:lnTo>
                  <a:lnTo>
                    <a:pt x="15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380">
              <a:extLst>
                <a:ext uri="{FF2B5EF4-FFF2-40B4-BE49-F238E27FC236}">
                  <a16:creationId xmlns:a16="http://schemas.microsoft.com/office/drawing/2014/main" id="{94CDD7FA-BFF5-F140-9DA8-95A25B0C8A6E}"/>
                </a:ext>
              </a:extLst>
            </p:cNvPr>
            <p:cNvSpPr>
              <a:spLocks/>
            </p:cNvSpPr>
            <p:nvPr/>
          </p:nvSpPr>
          <p:spPr bwMode="auto">
            <a:xfrm>
              <a:off x="7734301" y="3573463"/>
              <a:ext cx="69850" cy="57150"/>
            </a:xfrm>
            <a:custGeom>
              <a:avLst/>
              <a:gdLst>
                <a:gd name="T0" fmla="*/ 86 w 89"/>
                <a:gd name="T1" fmla="*/ 15 h 71"/>
                <a:gd name="T2" fmla="*/ 34 w 89"/>
                <a:gd name="T3" fmla="*/ 68 h 71"/>
                <a:gd name="T4" fmla="*/ 34 w 89"/>
                <a:gd name="T5" fmla="*/ 68 h 71"/>
                <a:gd name="T6" fmla="*/ 30 w 89"/>
                <a:gd name="T7" fmla="*/ 71 h 71"/>
                <a:gd name="T8" fmla="*/ 27 w 89"/>
                <a:gd name="T9" fmla="*/ 71 h 71"/>
                <a:gd name="T10" fmla="*/ 27 w 89"/>
                <a:gd name="T11" fmla="*/ 71 h 71"/>
                <a:gd name="T12" fmla="*/ 23 w 89"/>
                <a:gd name="T13" fmla="*/ 71 h 71"/>
                <a:gd name="T14" fmla="*/ 20 w 89"/>
                <a:gd name="T15" fmla="*/ 68 h 71"/>
                <a:gd name="T16" fmla="*/ 3 w 89"/>
                <a:gd name="T17" fmla="*/ 51 h 71"/>
                <a:gd name="T18" fmla="*/ 3 w 89"/>
                <a:gd name="T19" fmla="*/ 51 h 71"/>
                <a:gd name="T20" fmla="*/ 0 w 89"/>
                <a:gd name="T21" fmla="*/ 48 h 71"/>
                <a:gd name="T22" fmla="*/ 0 w 89"/>
                <a:gd name="T23" fmla="*/ 44 h 71"/>
                <a:gd name="T24" fmla="*/ 0 w 89"/>
                <a:gd name="T25" fmla="*/ 41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49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9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1"/>
                  </a:lnTo>
                  <a:lnTo>
                    <a:pt x="27" y="71"/>
                  </a:lnTo>
                  <a:lnTo>
                    <a:pt x="27" y="71"/>
                  </a:lnTo>
                  <a:lnTo>
                    <a:pt x="23" y="71"/>
                  </a:lnTo>
                  <a:lnTo>
                    <a:pt x="20" y="68"/>
                  </a:lnTo>
                  <a:lnTo>
                    <a:pt x="3" y="51"/>
                  </a:lnTo>
                  <a:lnTo>
                    <a:pt x="3" y="51"/>
                  </a:lnTo>
                  <a:lnTo>
                    <a:pt x="0" y="48"/>
                  </a:lnTo>
                  <a:lnTo>
                    <a:pt x="0" y="44"/>
                  </a:lnTo>
                  <a:lnTo>
                    <a:pt x="0" y="41"/>
                  </a:lnTo>
                  <a:lnTo>
                    <a:pt x="3" y="37"/>
                  </a:lnTo>
                  <a:lnTo>
                    <a:pt x="3" y="37"/>
                  </a:lnTo>
                  <a:lnTo>
                    <a:pt x="6" y="36"/>
                  </a:lnTo>
                  <a:lnTo>
                    <a:pt x="10" y="35"/>
                  </a:lnTo>
                  <a:lnTo>
                    <a:pt x="12" y="36"/>
                  </a:lnTo>
                  <a:lnTo>
                    <a:pt x="15" y="37"/>
                  </a:lnTo>
                  <a:lnTo>
                    <a:pt x="27" y="49"/>
                  </a:lnTo>
                  <a:lnTo>
                    <a:pt x="74" y="2"/>
                  </a:lnTo>
                  <a:lnTo>
                    <a:pt x="74" y="2"/>
                  </a:lnTo>
                  <a:lnTo>
                    <a:pt x="77" y="0"/>
                  </a:lnTo>
                  <a:lnTo>
                    <a:pt x="81" y="0"/>
                  </a:lnTo>
                  <a:lnTo>
                    <a:pt x="83" y="0"/>
                  </a:lnTo>
                  <a:lnTo>
                    <a:pt x="86" y="2"/>
                  </a:lnTo>
                  <a:lnTo>
                    <a:pt x="86" y="2"/>
                  </a:lnTo>
                  <a:lnTo>
                    <a:pt x="89" y="5"/>
                  </a:lnTo>
                  <a:lnTo>
                    <a:pt x="89" y="9"/>
                  </a:lnTo>
                  <a:lnTo>
                    <a:pt x="89" y="12"/>
                  </a:lnTo>
                  <a:lnTo>
                    <a:pt x="86" y="15"/>
                  </a:lnTo>
                  <a:lnTo>
                    <a:pt x="8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381">
              <a:extLst>
                <a:ext uri="{FF2B5EF4-FFF2-40B4-BE49-F238E27FC236}">
                  <a16:creationId xmlns:a16="http://schemas.microsoft.com/office/drawing/2014/main" id="{5E2251FC-0AE5-EB40-B50C-1F5714FC374E}"/>
                </a:ext>
              </a:extLst>
            </p:cNvPr>
            <p:cNvSpPr>
              <a:spLocks/>
            </p:cNvSpPr>
            <p:nvPr/>
          </p:nvSpPr>
          <p:spPr bwMode="auto">
            <a:xfrm>
              <a:off x="7831138" y="3602038"/>
              <a:ext cx="134938" cy="14288"/>
            </a:xfrm>
            <a:custGeom>
              <a:avLst/>
              <a:gdLst>
                <a:gd name="T0" fmla="*/ 157 w 169"/>
                <a:gd name="T1" fmla="*/ 18 h 18"/>
                <a:gd name="T2" fmla="*/ 10 w 169"/>
                <a:gd name="T3" fmla="*/ 18 h 18"/>
                <a:gd name="T4" fmla="*/ 10 w 169"/>
                <a:gd name="T5" fmla="*/ 18 h 18"/>
                <a:gd name="T6" fmla="*/ 5 w 169"/>
                <a:gd name="T7" fmla="*/ 18 h 18"/>
                <a:gd name="T8" fmla="*/ 1 w 169"/>
                <a:gd name="T9" fmla="*/ 16 h 18"/>
                <a:gd name="T10" fmla="*/ 0 w 169"/>
                <a:gd name="T11" fmla="*/ 13 h 18"/>
                <a:gd name="T12" fmla="*/ 0 w 169"/>
                <a:gd name="T13" fmla="*/ 9 h 18"/>
                <a:gd name="T14" fmla="*/ 0 w 169"/>
                <a:gd name="T15" fmla="*/ 9 h 18"/>
                <a:gd name="T16" fmla="*/ 0 w 169"/>
                <a:gd name="T17" fmla="*/ 5 h 18"/>
                <a:gd name="T18" fmla="*/ 1 w 169"/>
                <a:gd name="T19" fmla="*/ 2 h 18"/>
                <a:gd name="T20" fmla="*/ 5 w 169"/>
                <a:gd name="T21" fmla="*/ 0 h 18"/>
                <a:gd name="T22" fmla="*/ 10 w 169"/>
                <a:gd name="T23" fmla="*/ 0 h 18"/>
                <a:gd name="T24" fmla="*/ 157 w 169"/>
                <a:gd name="T25" fmla="*/ 0 h 18"/>
                <a:gd name="T26" fmla="*/ 157 w 169"/>
                <a:gd name="T27" fmla="*/ 0 h 18"/>
                <a:gd name="T28" fmla="*/ 164 w 169"/>
                <a:gd name="T29" fmla="*/ 0 h 18"/>
                <a:gd name="T30" fmla="*/ 166 w 169"/>
                <a:gd name="T31" fmla="*/ 2 h 18"/>
                <a:gd name="T32" fmla="*/ 168 w 169"/>
                <a:gd name="T33" fmla="*/ 5 h 18"/>
                <a:gd name="T34" fmla="*/ 169 w 169"/>
                <a:gd name="T35" fmla="*/ 9 h 18"/>
                <a:gd name="T36" fmla="*/ 169 w 169"/>
                <a:gd name="T37" fmla="*/ 9 h 18"/>
                <a:gd name="T38" fmla="*/ 168 w 169"/>
                <a:gd name="T39" fmla="*/ 13 h 18"/>
                <a:gd name="T40" fmla="*/ 166 w 169"/>
                <a:gd name="T41" fmla="*/ 16 h 18"/>
                <a:gd name="T42" fmla="*/ 164 w 169"/>
                <a:gd name="T43" fmla="*/ 18 h 18"/>
                <a:gd name="T44" fmla="*/ 157 w 169"/>
                <a:gd name="T45" fmla="*/ 18 h 18"/>
                <a:gd name="T46" fmla="*/ 157 w 169"/>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18">
                  <a:moveTo>
                    <a:pt x="157" y="18"/>
                  </a:moveTo>
                  <a:lnTo>
                    <a:pt x="10" y="18"/>
                  </a:lnTo>
                  <a:lnTo>
                    <a:pt x="10" y="18"/>
                  </a:lnTo>
                  <a:lnTo>
                    <a:pt x="5" y="18"/>
                  </a:lnTo>
                  <a:lnTo>
                    <a:pt x="1" y="16"/>
                  </a:lnTo>
                  <a:lnTo>
                    <a:pt x="0" y="13"/>
                  </a:lnTo>
                  <a:lnTo>
                    <a:pt x="0" y="9"/>
                  </a:lnTo>
                  <a:lnTo>
                    <a:pt x="0" y="9"/>
                  </a:lnTo>
                  <a:lnTo>
                    <a:pt x="0" y="5"/>
                  </a:lnTo>
                  <a:lnTo>
                    <a:pt x="1" y="2"/>
                  </a:lnTo>
                  <a:lnTo>
                    <a:pt x="5" y="0"/>
                  </a:lnTo>
                  <a:lnTo>
                    <a:pt x="10" y="0"/>
                  </a:lnTo>
                  <a:lnTo>
                    <a:pt x="157" y="0"/>
                  </a:lnTo>
                  <a:lnTo>
                    <a:pt x="157" y="0"/>
                  </a:lnTo>
                  <a:lnTo>
                    <a:pt x="164" y="0"/>
                  </a:lnTo>
                  <a:lnTo>
                    <a:pt x="166" y="2"/>
                  </a:lnTo>
                  <a:lnTo>
                    <a:pt x="168" y="5"/>
                  </a:lnTo>
                  <a:lnTo>
                    <a:pt x="169" y="9"/>
                  </a:lnTo>
                  <a:lnTo>
                    <a:pt x="169" y="9"/>
                  </a:lnTo>
                  <a:lnTo>
                    <a:pt x="168" y="13"/>
                  </a:lnTo>
                  <a:lnTo>
                    <a:pt x="166" y="16"/>
                  </a:lnTo>
                  <a:lnTo>
                    <a:pt x="164" y="18"/>
                  </a:lnTo>
                  <a:lnTo>
                    <a:pt x="157" y="18"/>
                  </a:lnTo>
                  <a:lnTo>
                    <a:pt x="15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382">
              <a:extLst>
                <a:ext uri="{FF2B5EF4-FFF2-40B4-BE49-F238E27FC236}">
                  <a16:creationId xmlns:a16="http://schemas.microsoft.com/office/drawing/2014/main" id="{F43620B3-4833-C742-8D0A-2330725421DC}"/>
                </a:ext>
              </a:extLst>
            </p:cNvPr>
            <p:cNvSpPr>
              <a:spLocks/>
            </p:cNvSpPr>
            <p:nvPr/>
          </p:nvSpPr>
          <p:spPr bwMode="auto">
            <a:xfrm>
              <a:off x="7734301" y="3471863"/>
              <a:ext cx="69850" cy="55563"/>
            </a:xfrm>
            <a:custGeom>
              <a:avLst/>
              <a:gdLst>
                <a:gd name="T0" fmla="*/ 86 w 89"/>
                <a:gd name="T1" fmla="*/ 15 h 71"/>
                <a:gd name="T2" fmla="*/ 34 w 89"/>
                <a:gd name="T3" fmla="*/ 68 h 71"/>
                <a:gd name="T4" fmla="*/ 34 w 89"/>
                <a:gd name="T5" fmla="*/ 68 h 71"/>
                <a:gd name="T6" fmla="*/ 30 w 89"/>
                <a:gd name="T7" fmla="*/ 70 h 71"/>
                <a:gd name="T8" fmla="*/ 27 w 89"/>
                <a:gd name="T9" fmla="*/ 71 h 71"/>
                <a:gd name="T10" fmla="*/ 27 w 89"/>
                <a:gd name="T11" fmla="*/ 71 h 71"/>
                <a:gd name="T12" fmla="*/ 23 w 89"/>
                <a:gd name="T13" fmla="*/ 70 h 71"/>
                <a:gd name="T14" fmla="*/ 20 w 89"/>
                <a:gd name="T15" fmla="*/ 68 h 71"/>
                <a:gd name="T16" fmla="*/ 3 w 89"/>
                <a:gd name="T17" fmla="*/ 51 h 71"/>
                <a:gd name="T18" fmla="*/ 3 w 89"/>
                <a:gd name="T19" fmla="*/ 51 h 71"/>
                <a:gd name="T20" fmla="*/ 0 w 89"/>
                <a:gd name="T21" fmla="*/ 47 h 71"/>
                <a:gd name="T22" fmla="*/ 0 w 89"/>
                <a:gd name="T23" fmla="*/ 44 h 71"/>
                <a:gd name="T24" fmla="*/ 0 w 89"/>
                <a:gd name="T25" fmla="*/ 40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50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8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0"/>
                  </a:lnTo>
                  <a:lnTo>
                    <a:pt x="27" y="71"/>
                  </a:lnTo>
                  <a:lnTo>
                    <a:pt x="27" y="71"/>
                  </a:lnTo>
                  <a:lnTo>
                    <a:pt x="23" y="70"/>
                  </a:lnTo>
                  <a:lnTo>
                    <a:pt x="20" y="68"/>
                  </a:lnTo>
                  <a:lnTo>
                    <a:pt x="3" y="51"/>
                  </a:lnTo>
                  <a:lnTo>
                    <a:pt x="3" y="51"/>
                  </a:lnTo>
                  <a:lnTo>
                    <a:pt x="0" y="47"/>
                  </a:lnTo>
                  <a:lnTo>
                    <a:pt x="0" y="44"/>
                  </a:lnTo>
                  <a:lnTo>
                    <a:pt x="0" y="40"/>
                  </a:lnTo>
                  <a:lnTo>
                    <a:pt x="3" y="37"/>
                  </a:lnTo>
                  <a:lnTo>
                    <a:pt x="3" y="37"/>
                  </a:lnTo>
                  <a:lnTo>
                    <a:pt x="6" y="36"/>
                  </a:lnTo>
                  <a:lnTo>
                    <a:pt x="10" y="35"/>
                  </a:lnTo>
                  <a:lnTo>
                    <a:pt x="12" y="36"/>
                  </a:lnTo>
                  <a:lnTo>
                    <a:pt x="15" y="37"/>
                  </a:lnTo>
                  <a:lnTo>
                    <a:pt x="27" y="50"/>
                  </a:lnTo>
                  <a:lnTo>
                    <a:pt x="74" y="2"/>
                  </a:lnTo>
                  <a:lnTo>
                    <a:pt x="74" y="2"/>
                  </a:lnTo>
                  <a:lnTo>
                    <a:pt x="77" y="0"/>
                  </a:lnTo>
                  <a:lnTo>
                    <a:pt x="81" y="0"/>
                  </a:lnTo>
                  <a:lnTo>
                    <a:pt x="83" y="0"/>
                  </a:lnTo>
                  <a:lnTo>
                    <a:pt x="86" y="2"/>
                  </a:lnTo>
                  <a:lnTo>
                    <a:pt x="86" y="2"/>
                  </a:lnTo>
                  <a:lnTo>
                    <a:pt x="89" y="5"/>
                  </a:lnTo>
                  <a:lnTo>
                    <a:pt x="89" y="8"/>
                  </a:lnTo>
                  <a:lnTo>
                    <a:pt x="89" y="12"/>
                  </a:lnTo>
                  <a:lnTo>
                    <a:pt x="86" y="15"/>
                  </a:lnTo>
                  <a:lnTo>
                    <a:pt x="8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383">
              <a:extLst>
                <a:ext uri="{FF2B5EF4-FFF2-40B4-BE49-F238E27FC236}">
                  <a16:creationId xmlns:a16="http://schemas.microsoft.com/office/drawing/2014/main" id="{055013F6-6BB2-3F47-92D9-C37FF3F1A66E}"/>
                </a:ext>
              </a:extLst>
            </p:cNvPr>
            <p:cNvSpPr>
              <a:spLocks/>
            </p:cNvSpPr>
            <p:nvPr/>
          </p:nvSpPr>
          <p:spPr bwMode="auto">
            <a:xfrm>
              <a:off x="7831138" y="3498850"/>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7 h 20"/>
                <a:gd name="T10" fmla="*/ 0 w 169"/>
                <a:gd name="T11" fmla="*/ 15 h 20"/>
                <a:gd name="T12" fmla="*/ 0 w 169"/>
                <a:gd name="T13" fmla="*/ 10 h 20"/>
                <a:gd name="T14" fmla="*/ 0 w 169"/>
                <a:gd name="T15" fmla="*/ 10 h 20"/>
                <a:gd name="T16" fmla="*/ 0 w 169"/>
                <a:gd name="T17" fmla="*/ 6 h 20"/>
                <a:gd name="T18" fmla="*/ 1 w 169"/>
                <a:gd name="T19" fmla="*/ 4 h 20"/>
                <a:gd name="T20" fmla="*/ 5 w 169"/>
                <a:gd name="T21" fmla="*/ 1 h 20"/>
                <a:gd name="T22" fmla="*/ 10 w 169"/>
                <a:gd name="T23" fmla="*/ 0 h 20"/>
                <a:gd name="T24" fmla="*/ 157 w 169"/>
                <a:gd name="T25" fmla="*/ 0 h 20"/>
                <a:gd name="T26" fmla="*/ 157 w 169"/>
                <a:gd name="T27" fmla="*/ 0 h 20"/>
                <a:gd name="T28" fmla="*/ 164 w 169"/>
                <a:gd name="T29" fmla="*/ 1 h 20"/>
                <a:gd name="T30" fmla="*/ 166 w 169"/>
                <a:gd name="T31" fmla="*/ 4 h 20"/>
                <a:gd name="T32" fmla="*/ 168 w 169"/>
                <a:gd name="T33" fmla="*/ 6 h 20"/>
                <a:gd name="T34" fmla="*/ 169 w 169"/>
                <a:gd name="T35" fmla="*/ 10 h 20"/>
                <a:gd name="T36" fmla="*/ 169 w 169"/>
                <a:gd name="T37" fmla="*/ 10 h 20"/>
                <a:gd name="T38" fmla="*/ 168 w 169"/>
                <a:gd name="T39" fmla="*/ 15 h 20"/>
                <a:gd name="T40" fmla="*/ 166 w 169"/>
                <a:gd name="T41" fmla="*/ 17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7"/>
                  </a:lnTo>
                  <a:lnTo>
                    <a:pt x="0" y="15"/>
                  </a:lnTo>
                  <a:lnTo>
                    <a:pt x="0" y="10"/>
                  </a:lnTo>
                  <a:lnTo>
                    <a:pt x="0" y="10"/>
                  </a:lnTo>
                  <a:lnTo>
                    <a:pt x="0" y="6"/>
                  </a:lnTo>
                  <a:lnTo>
                    <a:pt x="1" y="4"/>
                  </a:lnTo>
                  <a:lnTo>
                    <a:pt x="5" y="1"/>
                  </a:lnTo>
                  <a:lnTo>
                    <a:pt x="10" y="0"/>
                  </a:lnTo>
                  <a:lnTo>
                    <a:pt x="157" y="0"/>
                  </a:lnTo>
                  <a:lnTo>
                    <a:pt x="157" y="0"/>
                  </a:lnTo>
                  <a:lnTo>
                    <a:pt x="164" y="1"/>
                  </a:lnTo>
                  <a:lnTo>
                    <a:pt x="166" y="4"/>
                  </a:lnTo>
                  <a:lnTo>
                    <a:pt x="168" y="6"/>
                  </a:lnTo>
                  <a:lnTo>
                    <a:pt x="169" y="10"/>
                  </a:lnTo>
                  <a:lnTo>
                    <a:pt x="169" y="10"/>
                  </a:lnTo>
                  <a:lnTo>
                    <a:pt x="168" y="15"/>
                  </a:lnTo>
                  <a:lnTo>
                    <a:pt x="166" y="17"/>
                  </a:lnTo>
                  <a:lnTo>
                    <a:pt x="164" y="19"/>
                  </a:lnTo>
                  <a:lnTo>
                    <a:pt x="157" y="20"/>
                  </a:lnTo>
                  <a:lnTo>
                    <a:pt x="15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TextBox 18">
            <a:extLst>
              <a:ext uri="{FF2B5EF4-FFF2-40B4-BE49-F238E27FC236}">
                <a16:creationId xmlns:a16="http://schemas.microsoft.com/office/drawing/2014/main" id="{1690D8BF-F310-B643-AA7D-D47459092D10}"/>
              </a:ext>
            </a:extLst>
          </p:cNvPr>
          <p:cNvSpPr txBox="1"/>
          <p:nvPr/>
        </p:nvSpPr>
        <p:spPr bwMode="gray">
          <a:xfrm>
            <a:off x="7494189" y="3466958"/>
            <a:ext cx="3188511" cy="1919363"/>
          </a:xfrm>
          <a:prstGeom prst="rect">
            <a:avLst/>
          </a:prstGeom>
          <a:noFill/>
        </p:spPr>
        <p:txBody>
          <a:bodyPr wrap="square" lIns="36000" tIns="36000" rIns="36000" bIns="36000" rtlCol="0">
            <a:spAutoFit/>
          </a:bodyPr>
          <a:lstStyle/>
          <a:p>
            <a:pPr lvl="0" algn="ctr" defTabSz="711200" eaLnBrk="1" fontAlgn="auto" hangingPunct="1">
              <a:spcBef>
                <a:spcPts val="1200"/>
              </a:spcBef>
              <a:spcAft>
                <a:spcPts val="0"/>
              </a:spcAft>
              <a:defRPr/>
            </a:pPr>
            <a:r>
              <a:rPr lang="en-GB" sz="1800">
                <a:solidFill>
                  <a:srgbClr val="053361"/>
                </a:solidFill>
                <a:latin typeface="Helvetica" pitchFamily="2" charset="0"/>
              </a:rPr>
              <a:t>business importing and exporting goods within the EU will have to comply with new rules.</a:t>
            </a:r>
          </a:p>
          <a:p>
            <a:pPr lvl="0" algn="ctr" defTabSz="711200" eaLnBrk="1" fontAlgn="auto" hangingPunct="1">
              <a:spcBef>
                <a:spcPts val="1200"/>
              </a:spcBef>
              <a:spcAft>
                <a:spcPts val="0"/>
              </a:spcAft>
              <a:defRPr/>
            </a:pPr>
            <a:r>
              <a:rPr lang="en-GB" sz="1800" b="1">
                <a:solidFill>
                  <a:srgbClr val="053361"/>
                </a:solidFill>
                <a:latin typeface="Helvetica" pitchFamily="2" charset="0"/>
              </a:rPr>
              <a:t>Declarations will be required</a:t>
            </a:r>
            <a:r>
              <a:rPr lang="en-GB" sz="2000">
                <a:solidFill>
                  <a:prstClr val="black"/>
                </a:solidFill>
                <a:latin typeface="Calibri"/>
              </a:rPr>
              <a:t>.</a:t>
            </a:r>
          </a:p>
        </p:txBody>
      </p:sp>
      <p:sp>
        <p:nvSpPr>
          <p:cNvPr id="20" name="Rectangle 19">
            <a:extLst>
              <a:ext uri="{FF2B5EF4-FFF2-40B4-BE49-F238E27FC236}">
                <a16:creationId xmlns:a16="http://schemas.microsoft.com/office/drawing/2014/main" id="{422B3E3F-3F3B-9849-B990-6F350B82D32E}"/>
              </a:ext>
            </a:extLst>
          </p:cNvPr>
          <p:cNvSpPr/>
          <p:nvPr/>
        </p:nvSpPr>
        <p:spPr>
          <a:xfrm>
            <a:off x="624254" y="5405876"/>
            <a:ext cx="10940316" cy="646331"/>
          </a:xfrm>
          <a:prstGeom prst="rect">
            <a:avLst/>
          </a:prstGeom>
        </p:spPr>
        <p:txBody>
          <a:bodyPr wrap="square">
            <a:spAutoFit/>
          </a:bodyPr>
          <a:lstStyle/>
          <a:p>
            <a:pPr algn="ctr"/>
            <a:r>
              <a:rPr lang="en-GB" altLang="en-US" sz="1800">
                <a:solidFill>
                  <a:srgbClr val="053361"/>
                </a:solidFill>
                <a:latin typeface="Helvetica" pitchFamily="2" charset="0"/>
              </a:rPr>
              <a:t>HMRC is committed to helping businesses understand these changes and actions they need to take to ensure that they remain compliant and can continue trading in the event of a No Deal EU Exit.</a:t>
            </a:r>
          </a:p>
        </p:txBody>
      </p:sp>
    </p:spTree>
    <p:extLst>
      <p:ext uri="{BB962C8B-B14F-4D97-AF65-F5344CB8AC3E}">
        <p14:creationId xmlns:p14="http://schemas.microsoft.com/office/powerpoint/2010/main" val="296743012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FBF84B-AF64-410F-B52A-0AC1A8064F69}"/>
              </a:ext>
            </a:extLst>
          </p:cNvPr>
          <p:cNvSpPr>
            <a:spLocks noGrp="1"/>
          </p:cNvSpPr>
          <p:nvPr>
            <p:ph type="ctrTitle"/>
          </p:nvPr>
        </p:nvSpPr>
        <p:spPr>
          <a:xfrm>
            <a:off x="489884" y="575251"/>
            <a:ext cx="10940317" cy="1152823"/>
          </a:xfrm>
        </p:spPr>
        <p:txBody>
          <a:bodyPr/>
          <a:lstStyle/>
          <a:p>
            <a:r>
              <a:rPr lang="en-US" sz="2400" b="1">
                <a:latin typeface="Helvetica" pitchFamily="2" charset="0"/>
              </a:rPr>
              <a:t>Importing to the UK through </a:t>
            </a:r>
            <a:r>
              <a:rPr lang="en-US" sz="2400" b="1" err="1">
                <a:latin typeface="Helvetica" pitchFamily="2" charset="0"/>
              </a:rPr>
              <a:t>RoRo</a:t>
            </a:r>
            <a:r>
              <a:rPr lang="en-US" sz="2400" b="1">
                <a:latin typeface="Helvetica" pitchFamily="2" charset="0"/>
              </a:rPr>
              <a:t> borders on Day 1</a:t>
            </a:r>
            <a:endParaRPr lang="en-GB" sz="2400">
              <a:latin typeface="Helvetica" pitchFamily="2" charset="0"/>
            </a:endParaRPr>
          </a:p>
        </p:txBody>
      </p:sp>
      <p:sp>
        <p:nvSpPr>
          <p:cNvPr id="4" name="Slide Number Placeholder 3">
            <a:extLst>
              <a:ext uri="{FF2B5EF4-FFF2-40B4-BE49-F238E27FC236}">
                <a16:creationId xmlns:a16="http://schemas.microsoft.com/office/drawing/2014/main" id="{844BC038-A074-4A6F-85BA-7274EA35ECE8}"/>
              </a:ext>
            </a:extLst>
          </p:cNvPr>
          <p:cNvSpPr>
            <a:spLocks noGrp="1"/>
          </p:cNvSpPr>
          <p:nvPr>
            <p:ph type="sldNum" sz="quarter" idx="10"/>
          </p:nvPr>
        </p:nvSpPr>
        <p:spPr/>
        <p:txBody>
          <a:bodyPr/>
          <a:lstStyle/>
          <a:p>
            <a:pPr>
              <a:defRPr/>
            </a:pPr>
            <a:fld id="{33932FC1-F83D-4223-BCC6-34681F250449}" type="slidenum">
              <a:rPr lang="en-US" smtClean="0"/>
              <a:pPr>
                <a:defRPr/>
              </a:pPr>
              <a:t>28</a:t>
            </a:fld>
            <a:endParaRPr lang="en-US"/>
          </a:p>
        </p:txBody>
      </p:sp>
      <p:pic>
        <p:nvPicPr>
          <p:cNvPr id="7" name="Picture 6">
            <a:extLst>
              <a:ext uri="{FF2B5EF4-FFF2-40B4-BE49-F238E27FC236}">
                <a16:creationId xmlns:a16="http://schemas.microsoft.com/office/drawing/2014/main" id="{497813A4-2A8E-2041-AABF-BDBD95943D4F}"/>
              </a:ext>
            </a:extLst>
          </p:cNvPr>
          <p:cNvPicPr>
            <a:picLocks noChangeAspect="1"/>
          </p:cNvPicPr>
          <p:nvPr/>
        </p:nvPicPr>
        <p:blipFill>
          <a:blip r:embed="rId2"/>
          <a:stretch>
            <a:fillRect/>
          </a:stretch>
        </p:blipFill>
        <p:spPr>
          <a:xfrm>
            <a:off x="1176646" y="1911850"/>
            <a:ext cx="8452207" cy="3761129"/>
          </a:xfrm>
          <a:prstGeom prst="rect">
            <a:avLst/>
          </a:prstGeom>
        </p:spPr>
      </p:pic>
    </p:spTree>
    <p:extLst>
      <p:ext uri="{BB962C8B-B14F-4D97-AF65-F5344CB8AC3E}">
        <p14:creationId xmlns:p14="http://schemas.microsoft.com/office/powerpoint/2010/main" val="271866531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BC038-A074-4A6F-85BA-7274EA35ECE8}"/>
              </a:ext>
            </a:extLst>
          </p:cNvPr>
          <p:cNvSpPr>
            <a:spLocks noGrp="1"/>
          </p:cNvSpPr>
          <p:nvPr>
            <p:ph type="sldNum" sz="quarter" idx="10"/>
          </p:nvPr>
        </p:nvSpPr>
        <p:spPr/>
        <p:txBody>
          <a:bodyPr/>
          <a:lstStyle/>
          <a:p>
            <a:pPr>
              <a:defRPr/>
            </a:pPr>
            <a:fld id="{33932FC1-F83D-4223-BCC6-34681F250449}" type="slidenum">
              <a:rPr lang="en-US" smtClean="0"/>
              <a:pPr>
                <a:defRPr/>
              </a:pPr>
              <a:t>29</a:t>
            </a:fld>
            <a:endParaRPr lang="en-US"/>
          </a:p>
        </p:txBody>
      </p:sp>
      <p:pic>
        <p:nvPicPr>
          <p:cNvPr id="7" name="Picture 6">
            <a:extLst>
              <a:ext uri="{FF2B5EF4-FFF2-40B4-BE49-F238E27FC236}">
                <a16:creationId xmlns:a16="http://schemas.microsoft.com/office/drawing/2014/main" id="{0C2907D1-BA00-AA40-A057-1A28960FFE40}"/>
              </a:ext>
            </a:extLst>
          </p:cNvPr>
          <p:cNvPicPr>
            <a:picLocks noChangeAspect="1"/>
          </p:cNvPicPr>
          <p:nvPr/>
        </p:nvPicPr>
        <p:blipFill>
          <a:blip r:embed="rId2"/>
          <a:stretch>
            <a:fillRect/>
          </a:stretch>
        </p:blipFill>
        <p:spPr>
          <a:xfrm>
            <a:off x="1259743" y="2012039"/>
            <a:ext cx="8453438" cy="3951046"/>
          </a:xfrm>
          <a:prstGeom prst="rect">
            <a:avLst/>
          </a:prstGeom>
        </p:spPr>
      </p:pic>
      <p:sp>
        <p:nvSpPr>
          <p:cNvPr id="2" name="Rectangle 1">
            <a:extLst>
              <a:ext uri="{FF2B5EF4-FFF2-40B4-BE49-F238E27FC236}">
                <a16:creationId xmlns:a16="http://schemas.microsoft.com/office/drawing/2014/main" id="{151BB1A4-F477-F848-A97D-89465E1A4EDF}"/>
              </a:ext>
            </a:extLst>
          </p:cNvPr>
          <p:cNvSpPr/>
          <p:nvPr/>
        </p:nvSpPr>
        <p:spPr>
          <a:xfrm>
            <a:off x="246185" y="1321717"/>
            <a:ext cx="8453437" cy="461665"/>
          </a:xfrm>
          <a:prstGeom prst="rect">
            <a:avLst/>
          </a:prstGeom>
        </p:spPr>
        <p:txBody>
          <a:bodyPr wrap="square">
            <a:spAutoFit/>
          </a:bodyPr>
          <a:lstStyle/>
          <a:p>
            <a:r>
              <a:rPr lang="en-US" b="1">
                <a:solidFill>
                  <a:srgbClr val="053361"/>
                </a:solidFill>
                <a:latin typeface="Helvetica" pitchFamily="2" charset="0"/>
              </a:rPr>
              <a:t>Exporting from the UK through </a:t>
            </a:r>
            <a:r>
              <a:rPr lang="en-US" b="1" err="1">
                <a:solidFill>
                  <a:srgbClr val="053361"/>
                </a:solidFill>
                <a:latin typeface="Helvetica" pitchFamily="2" charset="0"/>
              </a:rPr>
              <a:t>RoRo</a:t>
            </a:r>
            <a:r>
              <a:rPr lang="en-US" b="1">
                <a:solidFill>
                  <a:srgbClr val="053361"/>
                </a:solidFill>
                <a:latin typeface="Helvetica" pitchFamily="2" charset="0"/>
              </a:rPr>
              <a:t> borders on Day 1</a:t>
            </a:r>
            <a:endParaRPr lang="en-US">
              <a:solidFill>
                <a:srgbClr val="053361"/>
              </a:solidFill>
              <a:latin typeface="Helvetica" pitchFamily="2" charset="0"/>
            </a:endParaRPr>
          </a:p>
        </p:txBody>
      </p:sp>
    </p:spTree>
    <p:extLst>
      <p:ext uri="{BB962C8B-B14F-4D97-AF65-F5344CB8AC3E}">
        <p14:creationId xmlns:p14="http://schemas.microsoft.com/office/powerpoint/2010/main" val="324601664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A14A-725E-48FE-A8FA-60553B5569E5}"/>
              </a:ext>
            </a:extLst>
          </p:cNvPr>
          <p:cNvSpPr>
            <a:spLocks noGrp="1"/>
          </p:cNvSpPr>
          <p:nvPr>
            <p:ph type="title"/>
          </p:nvPr>
        </p:nvSpPr>
        <p:spPr/>
        <p:txBody>
          <a:bodyPr/>
          <a:lstStyle/>
          <a:p>
            <a:r>
              <a:rPr lang="en-GB"/>
              <a:t>Introduction to the Office for Life Sciences</a:t>
            </a:r>
          </a:p>
        </p:txBody>
      </p:sp>
      <p:sp>
        <p:nvSpPr>
          <p:cNvPr id="3" name="Content Placeholder 2">
            <a:extLst>
              <a:ext uri="{FF2B5EF4-FFF2-40B4-BE49-F238E27FC236}">
                <a16:creationId xmlns:a16="http://schemas.microsoft.com/office/drawing/2014/main" id="{96661084-D1EE-4776-B05E-46DFE78088B8}"/>
              </a:ext>
            </a:extLst>
          </p:cNvPr>
          <p:cNvSpPr>
            <a:spLocks noGrp="1"/>
          </p:cNvSpPr>
          <p:nvPr>
            <p:ph idx="1"/>
          </p:nvPr>
        </p:nvSpPr>
        <p:spPr/>
        <p:txBody>
          <a:bodyPr/>
          <a:lstStyle/>
          <a:p>
            <a:r>
              <a:rPr lang="en-GB" sz="1800"/>
              <a:t>The Office for Life Sciences (OLS) </a:t>
            </a:r>
            <a:r>
              <a:rPr lang="en-GB" sz="1800" b="1"/>
              <a:t>is a joint unit </a:t>
            </a:r>
            <a:r>
              <a:rPr lang="en-GB" sz="1800"/>
              <a:t>between the Department for Business, Energy and Industrial Strategy (BEIS) and the Department for Health and Social Care (DHSC).</a:t>
            </a:r>
          </a:p>
          <a:p>
            <a:endParaRPr lang="en-GB" sz="1800"/>
          </a:p>
          <a:p>
            <a:r>
              <a:rPr lang="en-GB" sz="1800"/>
              <a:t>We are the </a:t>
            </a:r>
            <a:r>
              <a:rPr lang="en-GB" sz="1800" b="1"/>
              <a:t>“Sector team” </a:t>
            </a:r>
            <a:r>
              <a:rPr lang="en-GB" sz="1800"/>
              <a:t>in BEIS, responsible for the </a:t>
            </a:r>
            <a:r>
              <a:rPr lang="en-GB" sz="1800" b="1"/>
              <a:t>Life Sciences Industrial Strategy and Sector Deals.</a:t>
            </a:r>
          </a:p>
          <a:p>
            <a:endParaRPr lang="en-GB" sz="1800"/>
          </a:p>
          <a:p>
            <a:r>
              <a:rPr lang="en-GB" sz="1800"/>
              <a:t>One of our key responsibilities </a:t>
            </a:r>
            <a:r>
              <a:rPr lang="en-GB" sz="1800" b="1"/>
              <a:t>is engaging with business </a:t>
            </a:r>
            <a:r>
              <a:rPr lang="en-GB" sz="1800"/>
              <a:t>to help you prepare for EU exit and listen to your issues and feedback so that we can </a:t>
            </a:r>
            <a:r>
              <a:rPr lang="en-GB" sz="1800" b="1"/>
              <a:t>help Government respond</a:t>
            </a:r>
            <a:r>
              <a:rPr lang="en-GB" sz="1800"/>
              <a:t>.</a:t>
            </a:r>
          </a:p>
          <a:p>
            <a:endParaRPr lang="en-GB" sz="1800"/>
          </a:p>
          <a:p>
            <a:r>
              <a:rPr lang="en-GB" sz="1800"/>
              <a:t>OLS have </a:t>
            </a:r>
            <a:r>
              <a:rPr lang="en-GB" sz="1800" b="1"/>
              <a:t>a team dedicated to EU Exit and International Trade</a:t>
            </a:r>
            <a:r>
              <a:rPr lang="en-GB" sz="1800"/>
              <a:t> and we are focussed on the opportunities and challenges of Brexit.</a:t>
            </a:r>
          </a:p>
          <a:p>
            <a:endParaRPr lang="en-GB" sz="1800"/>
          </a:p>
        </p:txBody>
      </p:sp>
      <p:sp>
        <p:nvSpPr>
          <p:cNvPr id="4" name="Slide Number Placeholder 3">
            <a:extLst>
              <a:ext uri="{FF2B5EF4-FFF2-40B4-BE49-F238E27FC236}">
                <a16:creationId xmlns:a16="http://schemas.microsoft.com/office/drawing/2014/main" id="{AD8ED49C-EE5F-4389-9291-A5C01F938AFC}"/>
              </a:ext>
            </a:extLst>
          </p:cNvPr>
          <p:cNvSpPr>
            <a:spLocks noGrp="1"/>
          </p:cNvSpPr>
          <p:nvPr>
            <p:ph type="sldNum" sz="quarter" idx="10"/>
          </p:nvPr>
        </p:nvSpPr>
        <p:spPr/>
        <p:txBody>
          <a:bodyPr/>
          <a:lstStyle/>
          <a:p>
            <a:pPr>
              <a:defRPr/>
            </a:pPr>
            <a:fld id="{33932FC1-F83D-4223-BCC6-34681F250449}" type="slidenum">
              <a:rPr lang="en-US" smtClean="0"/>
              <a:pPr>
                <a:defRPr/>
              </a:pPr>
              <a:t>3</a:t>
            </a:fld>
            <a:endParaRPr lang="en-US"/>
          </a:p>
        </p:txBody>
      </p:sp>
    </p:spTree>
    <p:extLst>
      <p:ext uri="{BB962C8B-B14F-4D97-AF65-F5344CB8AC3E}">
        <p14:creationId xmlns:p14="http://schemas.microsoft.com/office/powerpoint/2010/main" val="421917745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CB815-8CCD-4F42-AAF2-6BC571538740}"/>
              </a:ext>
            </a:extLst>
          </p:cNvPr>
          <p:cNvSpPr>
            <a:spLocks noGrp="1"/>
          </p:cNvSpPr>
          <p:nvPr>
            <p:ph type="title"/>
          </p:nvPr>
        </p:nvSpPr>
        <p:spPr/>
        <p:txBody>
          <a:bodyPr/>
          <a:lstStyle/>
          <a:p>
            <a:r>
              <a:rPr lang="en-GB" b="1" u="sng"/>
              <a:t>Trader readiness and additional measures to support industry</a:t>
            </a:r>
            <a:br>
              <a:rPr lang="en-GB"/>
            </a:br>
            <a:endParaRPr lang="en-GB"/>
          </a:p>
        </p:txBody>
      </p:sp>
      <p:sp>
        <p:nvSpPr>
          <p:cNvPr id="5" name="Content Placeholder 4">
            <a:extLst>
              <a:ext uri="{FF2B5EF4-FFF2-40B4-BE49-F238E27FC236}">
                <a16:creationId xmlns:a16="http://schemas.microsoft.com/office/drawing/2014/main" id="{1BF44652-A66E-49A0-A05C-D94FAE23114A}"/>
              </a:ext>
            </a:extLst>
          </p:cNvPr>
          <p:cNvSpPr>
            <a:spLocks noGrp="1"/>
          </p:cNvSpPr>
          <p:nvPr>
            <p:ph idx="1"/>
          </p:nvPr>
        </p:nvSpPr>
        <p:spPr/>
        <p:txBody>
          <a:bodyPr/>
          <a:lstStyle/>
          <a:p>
            <a:pPr marL="269875" indent="-269875"/>
            <a:r>
              <a:rPr lang="en-GB"/>
              <a:t>The Department’s multi-layered approach includes an ask of companies to be trader ready – ready for new customs and border arrangements that will come into place from Day One, should the UK leave the EU without a deal. </a:t>
            </a:r>
            <a:endParaRPr lang="en-US"/>
          </a:p>
          <a:p>
            <a:pPr marL="269875" indent="-269875"/>
            <a:r>
              <a:rPr lang="en-GB"/>
              <a:t>The launch of a dedicated unit for companies supplying to the health and social care sector will help to increase business preparedness for customs registrations and paperwork ahead of 31st October.</a:t>
            </a:r>
          </a:p>
          <a:p>
            <a:pPr marL="269875" indent="-269875"/>
            <a:r>
              <a:rPr lang="en-GB"/>
              <a:t>The contact email address for the team is: BeTraderReady@dhsc.gov.uk</a:t>
            </a:r>
          </a:p>
        </p:txBody>
      </p:sp>
    </p:spTree>
    <p:extLst>
      <p:ext uri="{BB962C8B-B14F-4D97-AF65-F5344CB8AC3E}">
        <p14:creationId xmlns:p14="http://schemas.microsoft.com/office/powerpoint/2010/main" val="37349083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FBF84B-AF64-410F-B52A-0AC1A8064F69}"/>
              </a:ext>
            </a:extLst>
          </p:cNvPr>
          <p:cNvSpPr>
            <a:spLocks noGrp="1"/>
          </p:cNvSpPr>
          <p:nvPr>
            <p:ph type="ctrTitle"/>
          </p:nvPr>
        </p:nvSpPr>
        <p:spPr>
          <a:xfrm>
            <a:off x="1946619" y="1850243"/>
            <a:ext cx="10409503" cy="1152823"/>
          </a:xfrm>
        </p:spPr>
        <p:txBody>
          <a:bodyPr/>
          <a:lstStyle/>
          <a:p>
            <a:pPr marL="171450" indent="-171450">
              <a:buFont typeface="Arial" panose="020B0604020202020204" pitchFamily="34" charset="0"/>
              <a:buChar char="•"/>
            </a:pPr>
            <a:r>
              <a:rPr lang="en-GB" sz="1600">
                <a:latin typeface="Helvetica" pitchFamily="2" charset="0"/>
              </a:rPr>
              <a:t>We expect EU member states will apply Rest of World rules to the UK for exports and other EU VAT processes</a:t>
            </a:r>
            <a:br>
              <a:rPr lang="en-US" sz="1600">
                <a:latin typeface="Helvetica" pitchFamily="2" charset="0"/>
              </a:rPr>
            </a:br>
            <a:endParaRPr lang="en-GB" sz="1600">
              <a:latin typeface="Helvetica" pitchFamily="2" charset="0"/>
            </a:endParaRPr>
          </a:p>
        </p:txBody>
      </p:sp>
      <p:sp>
        <p:nvSpPr>
          <p:cNvPr id="6" name="Subtitle 5">
            <a:extLst>
              <a:ext uri="{FF2B5EF4-FFF2-40B4-BE49-F238E27FC236}">
                <a16:creationId xmlns:a16="http://schemas.microsoft.com/office/drawing/2014/main" id="{E483D77D-9C4D-412C-B67C-9C75B21D56AA}"/>
              </a:ext>
            </a:extLst>
          </p:cNvPr>
          <p:cNvSpPr>
            <a:spLocks noGrp="1"/>
          </p:cNvSpPr>
          <p:nvPr>
            <p:ph type="subTitle" idx="1"/>
          </p:nvPr>
        </p:nvSpPr>
        <p:spPr>
          <a:xfrm>
            <a:off x="1946619" y="3523073"/>
            <a:ext cx="10409502" cy="1037527"/>
          </a:xfrm>
        </p:spPr>
        <p:txBody>
          <a:bodyPr/>
          <a:lstStyle/>
          <a:p>
            <a:pPr marL="285750" indent="-285750">
              <a:buFont typeface="Arial" panose="020B0604020202020204" pitchFamily="34" charset="0"/>
              <a:buChar char="•"/>
            </a:pPr>
            <a:r>
              <a:rPr lang="en-GB" sz="1600">
                <a:latin typeface="Helvetica" pitchFamily="2" charset="0"/>
              </a:rPr>
              <a:t>For parcels sent by overseas businesses, Low Value Consignment Relief will be abolished, and an online service will collect VAT from businesses for parcels up to £135.</a:t>
            </a:r>
            <a:endParaRPr lang="en-US" sz="1600">
              <a:latin typeface="Helvetica" pitchFamily="2" charset="0"/>
            </a:endParaRPr>
          </a:p>
          <a:p>
            <a:endParaRPr lang="en-GB"/>
          </a:p>
        </p:txBody>
      </p:sp>
      <p:sp>
        <p:nvSpPr>
          <p:cNvPr id="4" name="Slide Number Placeholder 3">
            <a:extLst>
              <a:ext uri="{FF2B5EF4-FFF2-40B4-BE49-F238E27FC236}">
                <a16:creationId xmlns:a16="http://schemas.microsoft.com/office/drawing/2014/main" id="{844BC038-A074-4A6F-85BA-7274EA35ECE8}"/>
              </a:ext>
            </a:extLst>
          </p:cNvPr>
          <p:cNvSpPr>
            <a:spLocks noGrp="1"/>
          </p:cNvSpPr>
          <p:nvPr>
            <p:ph type="sldNum" sz="quarter" idx="10"/>
          </p:nvPr>
        </p:nvSpPr>
        <p:spPr/>
        <p:txBody>
          <a:bodyPr/>
          <a:lstStyle/>
          <a:p>
            <a:pPr>
              <a:defRPr/>
            </a:pPr>
            <a:fld id="{33932FC1-F83D-4223-BCC6-34681F250449}" type="slidenum">
              <a:rPr lang="en-US" smtClean="0"/>
              <a:pPr>
                <a:defRPr/>
              </a:pPr>
              <a:t>31</a:t>
            </a:fld>
            <a:endParaRPr lang="en-US"/>
          </a:p>
        </p:txBody>
      </p:sp>
      <p:sp>
        <p:nvSpPr>
          <p:cNvPr id="3" name="Rectangle 2">
            <a:extLst>
              <a:ext uri="{FF2B5EF4-FFF2-40B4-BE49-F238E27FC236}">
                <a16:creationId xmlns:a16="http://schemas.microsoft.com/office/drawing/2014/main" id="{D90334F7-BBC3-C643-8375-274E37ED733F}"/>
              </a:ext>
            </a:extLst>
          </p:cNvPr>
          <p:cNvSpPr/>
          <p:nvPr/>
        </p:nvSpPr>
        <p:spPr>
          <a:xfrm>
            <a:off x="265477" y="1271967"/>
            <a:ext cx="3680238" cy="461665"/>
          </a:xfrm>
          <a:prstGeom prst="rect">
            <a:avLst/>
          </a:prstGeom>
        </p:spPr>
        <p:txBody>
          <a:bodyPr wrap="none">
            <a:spAutoFit/>
          </a:bodyPr>
          <a:lstStyle/>
          <a:p>
            <a:r>
              <a:rPr lang="en-US" b="1">
                <a:solidFill>
                  <a:srgbClr val="053361"/>
                </a:solidFill>
                <a:latin typeface="Helvetica" pitchFamily="2" charset="0"/>
              </a:rPr>
              <a:t>VAT – what’s changing?</a:t>
            </a:r>
            <a:endParaRPr lang="en-US">
              <a:solidFill>
                <a:srgbClr val="053361"/>
              </a:solidFill>
              <a:latin typeface="Helvetica" pitchFamily="2" charset="0"/>
            </a:endParaRPr>
          </a:p>
        </p:txBody>
      </p:sp>
      <p:pic>
        <p:nvPicPr>
          <p:cNvPr id="7" name="Picture 5">
            <a:extLst>
              <a:ext uri="{FF2B5EF4-FFF2-40B4-BE49-F238E27FC236}">
                <a16:creationId xmlns:a16="http://schemas.microsoft.com/office/drawing/2014/main" id="{840C00D0-6A2E-384F-AFA1-307D70D53616}"/>
              </a:ext>
            </a:extLst>
          </p:cNvPr>
          <p:cNvPicPr>
            <a:picLocks noChangeAspect="1"/>
          </p:cNvPicPr>
          <p:nvPr/>
        </p:nvPicPr>
        <p:blipFill>
          <a:blip r:embed="rId2"/>
          <a:stretch>
            <a:fillRect/>
          </a:stretch>
        </p:blipFill>
        <p:spPr>
          <a:xfrm>
            <a:off x="668613" y="1902162"/>
            <a:ext cx="1090737" cy="1062711"/>
          </a:xfrm>
          <a:prstGeom prst="rect">
            <a:avLst/>
          </a:prstGeom>
        </p:spPr>
      </p:pic>
      <p:pic>
        <p:nvPicPr>
          <p:cNvPr id="8" name="Picture 8">
            <a:extLst>
              <a:ext uri="{FF2B5EF4-FFF2-40B4-BE49-F238E27FC236}">
                <a16:creationId xmlns:a16="http://schemas.microsoft.com/office/drawing/2014/main" id="{184D9334-585C-6B4A-8607-7729E9B0EBF0}"/>
              </a:ext>
            </a:extLst>
          </p:cNvPr>
          <p:cNvPicPr>
            <a:picLocks noChangeAspect="1"/>
          </p:cNvPicPr>
          <p:nvPr/>
        </p:nvPicPr>
        <p:blipFill>
          <a:blip r:embed="rId3"/>
          <a:stretch>
            <a:fillRect/>
          </a:stretch>
        </p:blipFill>
        <p:spPr>
          <a:xfrm>
            <a:off x="668613" y="3258627"/>
            <a:ext cx="1090736" cy="1037527"/>
          </a:xfrm>
          <a:prstGeom prst="rect">
            <a:avLst/>
          </a:prstGeom>
        </p:spPr>
      </p:pic>
      <p:pic>
        <p:nvPicPr>
          <p:cNvPr id="9" name="Picture 13">
            <a:extLst>
              <a:ext uri="{FF2B5EF4-FFF2-40B4-BE49-F238E27FC236}">
                <a16:creationId xmlns:a16="http://schemas.microsoft.com/office/drawing/2014/main" id="{5D61BEB6-6392-D74D-8591-E32C9AFF5D6C}"/>
              </a:ext>
            </a:extLst>
          </p:cNvPr>
          <p:cNvPicPr>
            <a:picLocks noChangeAspect="1"/>
          </p:cNvPicPr>
          <p:nvPr/>
        </p:nvPicPr>
        <p:blipFill>
          <a:blip r:embed="rId4"/>
          <a:stretch>
            <a:fillRect/>
          </a:stretch>
        </p:blipFill>
        <p:spPr>
          <a:xfrm>
            <a:off x="668613" y="4589908"/>
            <a:ext cx="1077564" cy="1062711"/>
          </a:xfrm>
          <a:prstGeom prst="rect">
            <a:avLst/>
          </a:prstGeom>
        </p:spPr>
      </p:pic>
      <p:sp>
        <p:nvSpPr>
          <p:cNvPr id="10" name="Rectangle 9">
            <a:extLst>
              <a:ext uri="{FF2B5EF4-FFF2-40B4-BE49-F238E27FC236}">
                <a16:creationId xmlns:a16="http://schemas.microsoft.com/office/drawing/2014/main" id="{DCC8A364-53B8-5F4D-9B16-F2D8E016D2E8}"/>
              </a:ext>
            </a:extLst>
          </p:cNvPr>
          <p:cNvSpPr/>
          <p:nvPr/>
        </p:nvSpPr>
        <p:spPr>
          <a:xfrm>
            <a:off x="1946620" y="4746381"/>
            <a:ext cx="9393748" cy="584775"/>
          </a:xfrm>
          <a:prstGeom prst="rect">
            <a:avLst/>
          </a:prstGeom>
        </p:spPr>
        <p:txBody>
          <a:bodyPr wrap="square">
            <a:spAutoFit/>
          </a:bodyPr>
          <a:lstStyle/>
          <a:p>
            <a:pPr marL="285750" indent="-285750">
              <a:buFont typeface="Arial" panose="020B0604020202020204" pitchFamily="34" charset="0"/>
              <a:buChar char="•"/>
            </a:pPr>
            <a:r>
              <a:rPr lang="en-GB" sz="1600">
                <a:solidFill>
                  <a:srgbClr val="053361"/>
                </a:solidFill>
                <a:latin typeface="Helvetica" pitchFamily="2" charset="0"/>
              </a:rPr>
              <a:t>In a no deal scenario, postponed accounting will be introduced for imports from the EU and Rest of World.</a:t>
            </a:r>
            <a:endParaRPr lang="en-US" sz="1600">
              <a:solidFill>
                <a:srgbClr val="053361"/>
              </a:solidFill>
              <a:latin typeface="Helvetica" pitchFamily="2" charset="0"/>
            </a:endParaRPr>
          </a:p>
        </p:txBody>
      </p:sp>
    </p:spTree>
    <p:extLst>
      <p:ext uri="{BB962C8B-B14F-4D97-AF65-F5344CB8AC3E}">
        <p14:creationId xmlns:p14="http://schemas.microsoft.com/office/powerpoint/2010/main" val="69452093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72CFB9-F710-8F40-BB07-FFD40D376CA2}"/>
              </a:ext>
            </a:extLst>
          </p:cNvPr>
          <p:cNvSpPr/>
          <p:nvPr/>
        </p:nvSpPr>
        <p:spPr>
          <a:xfrm>
            <a:off x="307726" y="1409636"/>
            <a:ext cx="8390797" cy="830997"/>
          </a:xfrm>
          <a:prstGeom prst="rect">
            <a:avLst/>
          </a:prstGeom>
        </p:spPr>
        <p:txBody>
          <a:bodyPr wrap="square">
            <a:spAutoFit/>
          </a:bodyPr>
          <a:lstStyle/>
          <a:p>
            <a:pPr>
              <a:lnSpc>
                <a:spcPct val="100000"/>
              </a:lnSpc>
              <a:defRPr/>
            </a:pPr>
            <a:r>
              <a:rPr lang="en-US" b="1">
                <a:solidFill>
                  <a:srgbClr val="053361"/>
                </a:solidFill>
                <a:latin typeface="Helvetica" pitchFamily="2" charset="0"/>
              </a:rPr>
              <a:t>Postponed accounting will be introduced for imports from the EU and Rest of World</a:t>
            </a:r>
          </a:p>
        </p:txBody>
      </p:sp>
      <p:sp>
        <p:nvSpPr>
          <p:cNvPr id="4" name="TextBox 3">
            <a:extLst>
              <a:ext uri="{FF2B5EF4-FFF2-40B4-BE49-F238E27FC236}">
                <a16:creationId xmlns:a16="http://schemas.microsoft.com/office/drawing/2014/main" id="{6D74820C-904D-6B44-9FBD-FB87C05746B3}"/>
              </a:ext>
            </a:extLst>
          </p:cNvPr>
          <p:cNvSpPr txBox="1"/>
          <p:nvPr/>
        </p:nvSpPr>
        <p:spPr>
          <a:xfrm>
            <a:off x="1834090" y="2701458"/>
            <a:ext cx="9735058" cy="3054682"/>
          </a:xfrm>
          <a:prstGeom prst="rect">
            <a:avLst/>
          </a:prstGeom>
          <a:noFill/>
        </p:spPr>
        <p:txBody>
          <a:bodyPr wrap="square" rtlCol="0">
            <a:spAutoFit/>
          </a:bodyPr>
          <a:lstStyle/>
          <a:p>
            <a:pPr marL="177800" marR="0" lvl="0" indent="-177800" algn="l" defTabSz="711200" rtl="0" eaLnBrk="1" fontAlgn="auto" latinLnBrk="0" hangingPunct="1">
              <a:lnSpc>
                <a:spcPct val="100000"/>
              </a:lnSpc>
              <a:spcBef>
                <a:spcPts val="1200"/>
              </a:spcBef>
              <a:spcAft>
                <a:spcPts val="900"/>
              </a:spcAft>
              <a:buClrTx/>
              <a:buSzTx/>
              <a:buFontTx/>
              <a:buChar char="•"/>
              <a:tabLst/>
              <a:defRPr/>
            </a:pPr>
            <a:r>
              <a:rPr kumimoji="0" lang="en-GB" sz="2000" b="0" i="0" u="none" strike="noStrike" kern="1200" cap="none" spc="0" normalizeH="0" baseline="0" noProof="0">
                <a:ln>
                  <a:noFill/>
                </a:ln>
                <a:solidFill>
                  <a:srgbClr val="053361"/>
                </a:solidFill>
                <a:effectLst/>
                <a:uLnTx/>
                <a:uFillTx/>
                <a:latin typeface="Helvetica" pitchFamily="2" charset="0"/>
                <a:ea typeface="+mn-ea"/>
              </a:rPr>
              <a:t>Business will not need to register to use postponed accounting. They will make the appropriate entry and provide their VAT registration number on their customs declaration</a:t>
            </a:r>
          </a:p>
          <a:p>
            <a:pPr marL="177800" marR="0" lvl="0" indent="-177800" algn="l" defTabSz="711200" rtl="0" eaLnBrk="1" fontAlgn="auto" latinLnBrk="0" hangingPunct="1">
              <a:lnSpc>
                <a:spcPct val="100000"/>
              </a:lnSpc>
              <a:spcBef>
                <a:spcPts val="1200"/>
              </a:spcBef>
              <a:spcAft>
                <a:spcPts val="900"/>
              </a:spcAft>
              <a:buClrTx/>
              <a:buSzTx/>
              <a:buFontTx/>
              <a:buChar char="•"/>
              <a:tabLst/>
              <a:defRPr/>
            </a:pPr>
            <a:r>
              <a:rPr kumimoji="0" lang="en-GB" sz="2000" b="0" i="0" u="none" strike="noStrike" kern="1200" cap="none" spc="0" normalizeH="0" baseline="0" noProof="0">
                <a:ln>
                  <a:noFill/>
                </a:ln>
                <a:solidFill>
                  <a:srgbClr val="053361"/>
                </a:solidFill>
                <a:effectLst/>
                <a:uLnTx/>
                <a:uFillTx/>
                <a:latin typeface="Helvetica" pitchFamily="2" charset="0"/>
                <a:ea typeface="+mn-ea"/>
              </a:rPr>
              <a:t>An online monthly statement will show the VAT that’s been postponed. This will provide the evidence to declare/ recover import VAT on your VAT return</a:t>
            </a:r>
          </a:p>
          <a:p>
            <a:pPr marL="177800" marR="0" lvl="0" indent="-177800" algn="l" defTabSz="711200" rtl="0" eaLnBrk="1" fontAlgn="auto" latinLnBrk="0" hangingPunct="1">
              <a:lnSpc>
                <a:spcPct val="100000"/>
              </a:lnSpc>
              <a:spcBef>
                <a:spcPts val="1200"/>
              </a:spcBef>
              <a:spcAft>
                <a:spcPts val="900"/>
              </a:spcAft>
              <a:buClrTx/>
              <a:buSzTx/>
              <a:buFontTx/>
              <a:buChar char="•"/>
              <a:tabLst/>
              <a:defRPr/>
            </a:pPr>
            <a:r>
              <a:rPr kumimoji="0" lang="en-GB" sz="2000" b="0" i="0" u="none" strike="noStrike" kern="1200" cap="none" spc="0" normalizeH="0" baseline="0" noProof="0">
                <a:ln>
                  <a:noFill/>
                </a:ln>
                <a:solidFill>
                  <a:srgbClr val="053361"/>
                </a:solidFill>
                <a:effectLst/>
                <a:uLnTx/>
                <a:uFillTx/>
                <a:latin typeface="Helvetica" pitchFamily="2" charset="0"/>
                <a:ea typeface="+mn-ea"/>
              </a:rPr>
              <a:t>Postponed accounting won’t be available for postal goods of £135 or less</a:t>
            </a:r>
          </a:p>
          <a:p>
            <a:pPr marL="177800" marR="0" lvl="0" indent="-177800" algn="l" defTabSz="711200" rtl="0" eaLnBrk="1" fontAlgn="auto" latinLnBrk="0" hangingPunct="1">
              <a:lnSpc>
                <a:spcPct val="100000"/>
              </a:lnSpc>
              <a:spcBef>
                <a:spcPts val="1200"/>
              </a:spcBef>
              <a:spcAft>
                <a:spcPts val="900"/>
              </a:spcAft>
              <a:buClrTx/>
              <a:buSzTx/>
              <a:buFontTx/>
              <a:buChar char="•"/>
              <a:tabLst/>
              <a:defRPr/>
            </a:pPr>
            <a:r>
              <a:rPr kumimoji="0" lang="en-GB" sz="2000" b="0" i="0" u="none" strike="noStrike" kern="1200" cap="none" spc="0" normalizeH="0" baseline="0" noProof="0">
                <a:ln>
                  <a:noFill/>
                </a:ln>
                <a:solidFill>
                  <a:srgbClr val="053361"/>
                </a:solidFill>
                <a:effectLst/>
                <a:uLnTx/>
                <a:uFillTx/>
                <a:latin typeface="Helvetica" pitchFamily="2" charset="0"/>
                <a:ea typeface="+mn-ea"/>
              </a:rPr>
              <a:t>Postponed accounting won’t be available for non-VAT registered businesses</a:t>
            </a:r>
            <a:endParaRPr kumimoji="0" lang="en-GB" sz="2000" b="0" i="0" u="none" strike="noStrike" kern="0" cap="none" spc="0" normalizeH="0" baseline="0" noProof="0">
              <a:ln>
                <a:noFill/>
              </a:ln>
              <a:solidFill>
                <a:srgbClr val="053361"/>
              </a:solidFill>
              <a:effectLst/>
              <a:uLnTx/>
              <a:uFillTx/>
              <a:latin typeface="Helvetica" pitchFamily="2" charset="0"/>
              <a:cs typeface="Arial"/>
            </a:endParaRPr>
          </a:p>
        </p:txBody>
      </p:sp>
      <p:grpSp>
        <p:nvGrpSpPr>
          <p:cNvPr id="5" name="Group 4">
            <a:extLst>
              <a:ext uri="{FF2B5EF4-FFF2-40B4-BE49-F238E27FC236}">
                <a16:creationId xmlns:a16="http://schemas.microsoft.com/office/drawing/2014/main" id="{7CEE5861-BEB0-AD4F-A275-6D3284F453C6}"/>
              </a:ext>
            </a:extLst>
          </p:cNvPr>
          <p:cNvGrpSpPr>
            <a:grpSpLocks noChangeAspect="1"/>
          </p:cNvGrpSpPr>
          <p:nvPr/>
        </p:nvGrpSpPr>
        <p:grpSpPr>
          <a:xfrm>
            <a:off x="379531" y="2700130"/>
            <a:ext cx="1080000" cy="1074746"/>
            <a:chOff x="7594601" y="3342323"/>
            <a:chExt cx="522288" cy="522288"/>
          </a:xfrm>
          <a:solidFill>
            <a:schemeClr val="accent3"/>
          </a:solidFill>
        </p:grpSpPr>
        <p:sp>
          <p:nvSpPr>
            <p:cNvPr id="6" name="Freeform 50">
              <a:extLst>
                <a:ext uri="{FF2B5EF4-FFF2-40B4-BE49-F238E27FC236}">
                  <a16:creationId xmlns:a16="http://schemas.microsoft.com/office/drawing/2014/main" id="{33787F1F-91B1-7047-AD98-5EC60CC7B3BA}"/>
                </a:ext>
              </a:extLst>
            </p:cNvPr>
            <p:cNvSpPr>
              <a:spLocks noEditPoints="1"/>
            </p:cNvSpPr>
            <p:nvPr/>
          </p:nvSpPr>
          <p:spPr bwMode="auto">
            <a:xfrm>
              <a:off x="7594601" y="3342323"/>
              <a:ext cx="522288" cy="522288"/>
            </a:xfrm>
            <a:custGeom>
              <a:avLst/>
              <a:gdLst>
                <a:gd name="T0" fmla="*/ 312 w 659"/>
                <a:gd name="T1" fmla="*/ 658 h 659"/>
                <a:gd name="T2" fmla="*/ 262 w 659"/>
                <a:gd name="T3" fmla="*/ 652 h 659"/>
                <a:gd name="T4" fmla="*/ 202 w 659"/>
                <a:gd name="T5" fmla="*/ 632 h 659"/>
                <a:gd name="T6" fmla="*/ 120 w 659"/>
                <a:gd name="T7" fmla="*/ 584 h 659"/>
                <a:gd name="T8" fmla="*/ 57 w 659"/>
                <a:gd name="T9" fmla="*/ 514 h 659"/>
                <a:gd name="T10" fmla="*/ 15 w 659"/>
                <a:gd name="T11" fmla="*/ 428 h 659"/>
                <a:gd name="T12" fmla="*/ 4 w 659"/>
                <a:gd name="T13" fmla="*/ 379 h 659"/>
                <a:gd name="T14" fmla="*/ 0 w 659"/>
                <a:gd name="T15" fmla="*/ 330 h 659"/>
                <a:gd name="T16" fmla="*/ 2 w 659"/>
                <a:gd name="T17" fmla="*/ 296 h 659"/>
                <a:gd name="T18" fmla="*/ 11 w 659"/>
                <a:gd name="T19" fmla="*/ 248 h 659"/>
                <a:gd name="T20" fmla="*/ 41 w 659"/>
                <a:gd name="T21" fmla="*/ 172 h 659"/>
                <a:gd name="T22" fmla="*/ 97 w 659"/>
                <a:gd name="T23" fmla="*/ 97 h 659"/>
                <a:gd name="T24" fmla="*/ 172 w 659"/>
                <a:gd name="T25" fmla="*/ 41 h 659"/>
                <a:gd name="T26" fmla="*/ 248 w 659"/>
                <a:gd name="T27" fmla="*/ 11 h 659"/>
                <a:gd name="T28" fmla="*/ 296 w 659"/>
                <a:gd name="T29" fmla="*/ 2 h 659"/>
                <a:gd name="T30" fmla="*/ 330 w 659"/>
                <a:gd name="T31" fmla="*/ 0 h 659"/>
                <a:gd name="T32" fmla="*/ 379 w 659"/>
                <a:gd name="T33" fmla="*/ 4 h 659"/>
                <a:gd name="T34" fmla="*/ 426 w 659"/>
                <a:gd name="T35" fmla="*/ 15 h 659"/>
                <a:gd name="T36" fmla="*/ 514 w 659"/>
                <a:gd name="T37" fmla="*/ 57 h 659"/>
                <a:gd name="T38" fmla="*/ 584 w 659"/>
                <a:gd name="T39" fmla="*/ 120 h 659"/>
                <a:gd name="T40" fmla="*/ 632 w 659"/>
                <a:gd name="T41" fmla="*/ 202 h 659"/>
                <a:gd name="T42" fmla="*/ 652 w 659"/>
                <a:gd name="T43" fmla="*/ 264 h 659"/>
                <a:gd name="T44" fmla="*/ 658 w 659"/>
                <a:gd name="T45" fmla="*/ 312 h 659"/>
                <a:gd name="T46" fmla="*/ 658 w 659"/>
                <a:gd name="T47" fmla="*/ 347 h 659"/>
                <a:gd name="T48" fmla="*/ 652 w 659"/>
                <a:gd name="T49" fmla="*/ 396 h 659"/>
                <a:gd name="T50" fmla="*/ 632 w 659"/>
                <a:gd name="T51" fmla="*/ 457 h 659"/>
                <a:gd name="T52" fmla="*/ 584 w 659"/>
                <a:gd name="T53" fmla="*/ 539 h 659"/>
                <a:gd name="T54" fmla="*/ 514 w 659"/>
                <a:gd name="T55" fmla="*/ 603 h 659"/>
                <a:gd name="T56" fmla="*/ 426 w 659"/>
                <a:gd name="T57" fmla="*/ 644 h 659"/>
                <a:gd name="T58" fmla="*/ 379 w 659"/>
                <a:gd name="T59" fmla="*/ 655 h 659"/>
                <a:gd name="T60" fmla="*/ 330 w 659"/>
                <a:gd name="T61" fmla="*/ 659 h 659"/>
                <a:gd name="T62" fmla="*/ 330 w 659"/>
                <a:gd name="T63" fmla="*/ 38 h 659"/>
                <a:gd name="T64" fmla="*/ 242 w 659"/>
                <a:gd name="T65" fmla="*/ 51 h 659"/>
                <a:gd name="T66" fmla="*/ 167 w 659"/>
                <a:gd name="T67" fmla="*/ 88 h 659"/>
                <a:gd name="T68" fmla="*/ 105 w 659"/>
                <a:gd name="T69" fmla="*/ 144 h 659"/>
                <a:gd name="T70" fmla="*/ 61 w 659"/>
                <a:gd name="T71" fmla="*/ 217 h 659"/>
                <a:gd name="T72" fmla="*/ 39 w 659"/>
                <a:gd name="T73" fmla="*/ 300 h 659"/>
                <a:gd name="T74" fmla="*/ 39 w 659"/>
                <a:gd name="T75" fmla="*/ 359 h 659"/>
                <a:gd name="T76" fmla="*/ 61 w 659"/>
                <a:gd name="T77" fmla="*/ 443 h 659"/>
                <a:gd name="T78" fmla="*/ 105 w 659"/>
                <a:gd name="T79" fmla="*/ 515 h 659"/>
                <a:gd name="T80" fmla="*/ 167 w 659"/>
                <a:gd name="T81" fmla="*/ 572 h 659"/>
                <a:gd name="T82" fmla="*/ 242 w 659"/>
                <a:gd name="T83" fmla="*/ 608 h 659"/>
                <a:gd name="T84" fmla="*/ 330 w 659"/>
                <a:gd name="T85" fmla="*/ 621 h 659"/>
                <a:gd name="T86" fmla="*/ 387 w 659"/>
                <a:gd name="T87" fmla="*/ 615 h 659"/>
                <a:gd name="T88" fmla="*/ 468 w 659"/>
                <a:gd name="T89" fmla="*/ 586 h 659"/>
                <a:gd name="T90" fmla="*/ 535 w 659"/>
                <a:gd name="T91" fmla="*/ 535 h 659"/>
                <a:gd name="T92" fmla="*/ 585 w 659"/>
                <a:gd name="T93" fmla="*/ 468 h 659"/>
                <a:gd name="T94" fmla="*/ 614 w 659"/>
                <a:gd name="T95" fmla="*/ 389 h 659"/>
                <a:gd name="T96" fmla="*/ 621 w 659"/>
                <a:gd name="T97" fmla="*/ 330 h 659"/>
                <a:gd name="T98" fmla="*/ 608 w 659"/>
                <a:gd name="T99" fmla="*/ 244 h 659"/>
                <a:gd name="T100" fmla="*/ 570 w 659"/>
                <a:gd name="T101" fmla="*/ 167 h 659"/>
                <a:gd name="T102" fmla="*/ 515 w 659"/>
                <a:gd name="T103" fmla="*/ 105 h 659"/>
                <a:gd name="T104" fmla="*/ 442 w 659"/>
                <a:gd name="T105" fmla="*/ 61 h 659"/>
                <a:gd name="T106" fmla="*/ 359 w 659"/>
                <a:gd name="T107" fmla="*/ 3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9">
                  <a:moveTo>
                    <a:pt x="330" y="659"/>
                  </a:moveTo>
                  <a:lnTo>
                    <a:pt x="330" y="659"/>
                  </a:lnTo>
                  <a:lnTo>
                    <a:pt x="312" y="658"/>
                  </a:lnTo>
                  <a:lnTo>
                    <a:pt x="296" y="656"/>
                  </a:lnTo>
                  <a:lnTo>
                    <a:pt x="280" y="655"/>
                  </a:lnTo>
                  <a:lnTo>
                    <a:pt x="262" y="652"/>
                  </a:lnTo>
                  <a:lnTo>
                    <a:pt x="248" y="648"/>
                  </a:lnTo>
                  <a:lnTo>
                    <a:pt x="231" y="644"/>
                  </a:lnTo>
                  <a:lnTo>
                    <a:pt x="202" y="632"/>
                  </a:lnTo>
                  <a:lnTo>
                    <a:pt x="172" y="619"/>
                  </a:lnTo>
                  <a:lnTo>
                    <a:pt x="145" y="603"/>
                  </a:lnTo>
                  <a:lnTo>
                    <a:pt x="120" y="584"/>
                  </a:lnTo>
                  <a:lnTo>
                    <a:pt x="97" y="562"/>
                  </a:lnTo>
                  <a:lnTo>
                    <a:pt x="76" y="539"/>
                  </a:lnTo>
                  <a:lnTo>
                    <a:pt x="57" y="514"/>
                  </a:lnTo>
                  <a:lnTo>
                    <a:pt x="41" y="487"/>
                  </a:lnTo>
                  <a:lnTo>
                    <a:pt x="26" y="457"/>
                  </a:lnTo>
                  <a:lnTo>
                    <a:pt x="15" y="428"/>
                  </a:lnTo>
                  <a:lnTo>
                    <a:pt x="11" y="412"/>
                  </a:lnTo>
                  <a:lnTo>
                    <a:pt x="7" y="396"/>
                  </a:lnTo>
                  <a:lnTo>
                    <a:pt x="4" y="379"/>
                  </a:lnTo>
                  <a:lnTo>
                    <a:pt x="2" y="363"/>
                  </a:lnTo>
                  <a:lnTo>
                    <a:pt x="0" y="347"/>
                  </a:lnTo>
                  <a:lnTo>
                    <a:pt x="0" y="330"/>
                  </a:lnTo>
                  <a:lnTo>
                    <a:pt x="0" y="330"/>
                  </a:lnTo>
                  <a:lnTo>
                    <a:pt x="0" y="312"/>
                  </a:lnTo>
                  <a:lnTo>
                    <a:pt x="2" y="296"/>
                  </a:lnTo>
                  <a:lnTo>
                    <a:pt x="4" y="280"/>
                  </a:lnTo>
                  <a:lnTo>
                    <a:pt x="7" y="264"/>
                  </a:lnTo>
                  <a:lnTo>
                    <a:pt x="11" y="248"/>
                  </a:lnTo>
                  <a:lnTo>
                    <a:pt x="15" y="232"/>
                  </a:lnTo>
                  <a:lnTo>
                    <a:pt x="26" y="202"/>
                  </a:lnTo>
                  <a:lnTo>
                    <a:pt x="41" y="172"/>
                  </a:lnTo>
                  <a:lnTo>
                    <a:pt x="57" y="146"/>
                  </a:lnTo>
                  <a:lnTo>
                    <a:pt x="76" y="120"/>
                  </a:lnTo>
                  <a:lnTo>
                    <a:pt x="97" y="97"/>
                  </a:lnTo>
                  <a:lnTo>
                    <a:pt x="120" y="76"/>
                  </a:lnTo>
                  <a:lnTo>
                    <a:pt x="145" y="57"/>
                  </a:lnTo>
                  <a:lnTo>
                    <a:pt x="172" y="41"/>
                  </a:lnTo>
                  <a:lnTo>
                    <a:pt x="202" y="26"/>
                  </a:lnTo>
                  <a:lnTo>
                    <a:pt x="231" y="15"/>
                  </a:lnTo>
                  <a:lnTo>
                    <a:pt x="248" y="11"/>
                  </a:lnTo>
                  <a:lnTo>
                    <a:pt x="262" y="7"/>
                  </a:lnTo>
                  <a:lnTo>
                    <a:pt x="280" y="4"/>
                  </a:lnTo>
                  <a:lnTo>
                    <a:pt x="296" y="2"/>
                  </a:lnTo>
                  <a:lnTo>
                    <a:pt x="312" y="2"/>
                  </a:lnTo>
                  <a:lnTo>
                    <a:pt x="330" y="0"/>
                  </a:lnTo>
                  <a:lnTo>
                    <a:pt x="330" y="0"/>
                  </a:lnTo>
                  <a:lnTo>
                    <a:pt x="346" y="2"/>
                  </a:lnTo>
                  <a:lnTo>
                    <a:pt x="363" y="2"/>
                  </a:lnTo>
                  <a:lnTo>
                    <a:pt x="379" y="4"/>
                  </a:lnTo>
                  <a:lnTo>
                    <a:pt x="395" y="7"/>
                  </a:lnTo>
                  <a:lnTo>
                    <a:pt x="412" y="11"/>
                  </a:lnTo>
                  <a:lnTo>
                    <a:pt x="426" y="15"/>
                  </a:lnTo>
                  <a:lnTo>
                    <a:pt x="457" y="26"/>
                  </a:lnTo>
                  <a:lnTo>
                    <a:pt x="485" y="41"/>
                  </a:lnTo>
                  <a:lnTo>
                    <a:pt x="514" y="57"/>
                  </a:lnTo>
                  <a:lnTo>
                    <a:pt x="538" y="76"/>
                  </a:lnTo>
                  <a:lnTo>
                    <a:pt x="562" y="97"/>
                  </a:lnTo>
                  <a:lnTo>
                    <a:pt x="584" y="120"/>
                  </a:lnTo>
                  <a:lnTo>
                    <a:pt x="602" y="146"/>
                  </a:lnTo>
                  <a:lnTo>
                    <a:pt x="619" y="172"/>
                  </a:lnTo>
                  <a:lnTo>
                    <a:pt x="632" y="202"/>
                  </a:lnTo>
                  <a:lnTo>
                    <a:pt x="643" y="232"/>
                  </a:lnTo>
                  <a:lnTo>
                    <a:pt x="648" y="248"/>
                  </a:lnTo>
                  <a:lnTo>
                    <a:pt x="652" y="264"/>
                  </a:lnTo>
                  <a:lnTo>
                    <a:pt x="655" y="280"/>
                  </a:lnTo>
                  <a:lnTo>
                    <a:pt x="656" y="296"/>
                  </a:lnTo>
                  <a:lnTo>
                    <a:pt x="658" y="312"/>
                  </a:lnTo>
                  <a:lnTo>
                    <a:pt x="659" y="330"/>
                  </a:lnTo>
                  <a:lnTo>
                    <a:pt x="659" y="330"/>
                  </a:lnTo>
                  <a:lnTo>
                    <a:pt x="658" y="347"/>
                  </a:lnTo>
                  <a:lnTo>
                    <a:pt x="656" y="363"/>
                  </a:lnTo>
                  <a:lnTo>
                    <a:pt x="655" y="379"/>
                  </a:lnTo>
                  <a:lnTo>
                    <a:pt x="652" y="396"/>
                  </a:lnTo>
                  <a:lnTo>
                    <a:pt x="648" y="412"/>
                  </a:lnTo>
                  <a:lnTo>
                    <a:pt x="643" y="428"/>
                  </a:lnTo>
                  <a:lnTo>
                    <a:pt x="632" y="457"/>
                  </a:lnTo>
                  <a:lnTo>
                    <a:pt x="619" y="487"/>
                  </a:lnTo>
                  <a:lnTo>
                    <a:pt x="602" y="514"/>
                  </a:lnTo>
                  <a:lnTo>
                    <a:pt x="584" y="539"/>
                  </a:lnTo>
                  <a:lnTo>
                    <a:pt x="562" y="562"/>
                  </a:lnTo>
                  <a:lnTo>
                    <a:pt x="538" y="584"/>
                  </a:lnTo>
                  <a:lnTo>
                    <a:pt x="514" y="603"/>
                  </a:lnTo>
                  <a:lnTo>
                    <a:pt x="485" y="619"/>
                  </a:lnTo>
                  <a:lnTo>
                    <a:pt x="457" y="632"/>
                  </a:lnTo>
                  <a:lnTo>
                    <a:pt x="426" y="644"/>
                  </a:lnTo>
                  <a:lnTo>
                    <a:pt x="412" y="648"/>
                  </a:lnTo>
                  <a:lnTo>
                    <a:pt x="395" y="652"/>
                  </a:lnTo>
                  <a:lnTo>
                    <a:pt x="379" y="655"/>
                  </a:lnTo>
                  <a:lnTo>
                    <a:pt x="363" y="656"/>
                  </a:lnTo>
                  <a:lnTo>
                    <a:pt x="346" y="658"/>
                  </a:lnTo>
                  <a:lnTo>
                    <a:pt x="330" y="659"/>
                  </a:lnTo>
                  <a:lnTo>
                    <a:pt x="330" y="659"/>
                  </a:lnTo>
                  <a:close/>
                  <a:moveTo>
                    <a:pt x="330" y="38"/>
                  </a:moveTo>
                  <a:lnTo>
                    <a:pt x="330" y="38"/>
                  </a:lnTo>
                  <a:lnTo>
                    <a:pt x="300" y="39"/>
                  </a:lnTo>
                  <a:lnTo>
                    <a:pt x="270" y="45"/>
                  </a:lnTo>
                  <a:lnTo>
                    <a:pt x="242" y="51"/>
                  </a:lnTo>
                  <a:lnTo>
                    <a:pt x="215" y="61"/>
                  </a:lnTo>
                  <a:lnTo>
                    <a:pt x="191" y="73"/>
                  </a:lnTo>
                  <a:lnTo>
                    <a:pt x="167" y="88"/>
                  </a:lnTo>
                  <a:lnTo>
                    <a:pt x="144" y="105"/>
                  </a:lnTo>
                  <a:lnTo>
                    <a:pt x="124" y="124"/>
                  </a:lnTo>
                  <a:lnTo>
                    <a:pt x="105" y="144"/>
                  </a:lnTo>
                  <a:lnTo>
                    <a:pt x="88" y="167"/>
                  </a:lnTo>
                  <a:lnTo>
                    <a:pt x="73" y="191"/>
                  </a:lnTo>
                  <a:lnTo>
                    <a:pt x="61" y="217"/>
                  </a:lnTo>
                  <a:lnTo>
                    <a:pt x="51" y="244"/>
                  </a:lnTo>
                  <a:lnTo>
                    <a:pt x="43" y="271"/>
                  </a:lnTo>
                  <a:lnTo>
                    <a:pt x="39" y="300"/>
                  </a:lnTo>
                  <a:lnTo>
                    <a:pt x="38" y="330"/>
                  </a:lnTo>
                  <a:lnTo>
                    <a:pt x="38" y="330"/>
                  </a:lnTo>
                  <a:lnTo>
                    <a:pt x="39" y="359"/>
                  </a:lnTo>
                  <a:lnTo>
                    <a:pt x="43" y="389"/>
                  </a:lnTo>
                  <a:lnTo>
                    <a:pt x="51" y="416"/>
                  </a:lnTo>
                  <a:lnTo>
                    <a:pt x="61" y="443"/>
                  </a:lnTo>
                  <a:lnTo>
                    <a:pt x="73" y="468"/>
                  </a:lnTo>
                  <a:lnTo>
                    <a:pt x="88" y="492"/>
                  </a:lnTo>
                  <a:lnTo>
                    <a:pt x="105" y="515"/>
                  </a:lnTo>
                  <a:lnTo>
                    <a:pt x="124" y="535"/>
                  </a:lnTo>
                  <a:lnTo>
                    <a:pt x="144" y="554"/>
                  </a:lnTo>
                  <a:lnTo>
                    <a:pt x="167" y="572"/>
                  </a:lnTo>
                  <a:lnTo>
                    <a:pt x="191" y="586"/>
                  </a:lnTo>
                  <a:lnTo>
                    <a:pt x="215" y="598"/>
                  </a:lnTo>
                  <a:lnTo>
                    <a:pt x="242" y="608"/>
                  </a:lnTo>
                  <a:lnTo>
                    <a:pt x="270" y="615"/>
                  </a:lnTo>
                  <a:lnTo>
                    <a:pt x="300" y="620"/>
                  </a:lnTo>
                  <a:lnTo>
                    <a:pt x="330" y="621"/>
                  </a:lnTo>
                  <a:lnTo>
                    <a:pt x="330" y="621"/>
                  </a:lnTo>
                  <a:lnTo>
                    <a:pt x="359" y="620"/>
                  </a:lnTo>
                  <a:lnTo>
                    <a:pt x="387" y="615"/>
                  </a:lnTo>
                  <a:lnTo>
                    <a:pt x="416" y="608"/>
                  </a:lnTo>
                  <a:lnTo>
                    <a:pt x="442" y="598"/>
                  </a:lnTo>
                  <a:lnTo>
                    <a:pt x="468" y="586"/>
                  </a:lnTo>
                  <a:lnTo>
                    <a:pt x="492" y="572"/>
                  </a:lnTo>
                  <a:lnTo>
                    <a:pt x="515" y="554"/>
                  </a:lnTo>
                  <a:lnTo>
                    <a:pt x="535" y="535"/>
                  </a:lnTo>
                  <a:lnTo>
                    <a:pt x="554" y="515"/>
                  </a:lnTo>
                  <a:lnTo>
                    <a:pt x="570" y="492"/>
                  </a:lnTo>
                  <a:lnTo>
                    <a:pt x="585" y="468"/>
                  </a:lnTo>
                  <a:lnTo>
                    <a:pt x="597" y="443"/>
                  </a:lnTo>
                  <a:lnTo>
                    <a:pt x="608" y="416"/>
                  </a:lnTo>
                  <a:lnTo>
                    <a:pt x="614" y="389"/>
                  </a:lnTo>
                  <a:lnTo>
                    <a:pt x="619" y="359"/>
                  </a:lnTo>
                  <a:lnTo>
                    <a:pt x="621" y="330"/>
                  </a:lnTo>
                  <a:lnTo>
                    <a:pt x="621" y="330"/>
                  </a:lnTo>
                  <a:lnTo>
                    <a:pt x="619" y="300"/>
                  </a:lnTo>
                  <a:lnTo>
                    <a:pt x="614" y="271"/>
                  </a:lnTo>
                  <a:lnTo>
                    <a:pt x="608" y="244"/>
                  </a:lnTo>
                  <a:lnTo>
                    <a:pt x="597" y="217"/>
                  </a:lnTo>
                  <a:lnTo>
                    <a:pt x="585" y="191"/>
                  </a:lnTo>
                  <a:lnTo>
                    <a:pt x="570" y="167"/>
                  </a:lnTo>
                  <a:lnTo>
                    <a:pt x="554" y="144"/>
                  </a:lnTo>
                  <a:lnTo>
                    <a:pt x="535" y="124"/>
                  </a:lnTo>
                  <a:lnTo>
                    <a:pt x="515" y="105"/>
                  </a:lnTo>
                  <a:lnTo>
                    <a:pt x="492" y="88"/>
                  </a:lnTo>
                  <a:lnTo>
                    <a:pt x="468" y="73"/>
                  </a:lnTo>
                  <a:lnTo>
                    <a:pt x="442" y="61"/>
                  </a:lnTo>
                  <a:lnTo>
                    <a:pt x="416" y="51"/>
                  </a:lnTo>
                  <a:lnTo>
                    <a:pt x="387" y="45"/>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250">
              <a:extLst>
                <a:ext uri="{FF2B5EF4-FFF2-40B4-BE49-F238E27FC236}">
                  <a16:creationId xmlns:a16="http://schemas.microsoft.com/office/drawing/2014/main" id="{4440CD3B-62DA-BB4F-93D2-52B6D5F8B314}"/>
                </a:ext>
              </a:extLst>
            </p:cNvPr>
            <p:cNvSpPr>
              <a:spLocks/>
            </p:cNvSpPr>
            <p:nvPr/>
          </p:nvSpPr>
          <p:spPr bwMode="auto">
            <a:xfrm>
              <a:off x="7727951" y="3569335"/>
              <a:ext cx="50800" cy="149225"/>
            </a:xfrm>
            <a:custGeom>
              <a:avLst/>
              <a:gdLst>
                <a:gd name="T0" fmla="*/ 58 w 63"/>
                <a:gd name="T1" fmla="*/ 0 h 188"/>
                <a:gd name="T2" fmla="*/ 6 w 63"/>
                <a:gd name="T3" fmla="*/ 0 h 188"/>
                <a:gd name="T4" fmla="*/ 6 w 63"/>
                <a:gd name="T5" fmla="*/ 0 h 188"/>
                <a:gd name="T6" fmla="*/ 3 w 63"/>
                <a:gd name="T7" fmla="*/ 0 h 188"/>
                <a:gd name="T8" fmla="*/ 2 w 63"/>
                <a:gd name="T9" fmla="*/ 1 h 188"/>
                <a:gd name="T10" fmla="*/ 0 w 63"/>
                <a:gd name="T11" fmla="*/ 2 h 188"/>
                <a:gd name="T12" fmla="*/ 0 w 63"/>
                <a:gd name="T13" fmla="*/ 5 h 188"/>
                <a:gd name="T14" fmla="*/ 0 w 63"/>
                <a:gd name="T15" fmla="*/ 182 h 188"/>
                <a:gd name="T16" fmla="*/ 0 w 63"/>
                <a:gd name="T17" fmla="*/ 182 h 188"/>
                <a:gd name="T18" fmla="*/ 0 w 63"/>
                <a:gd name="T19" fmla="*/ 185 h 188"/>
                <a:gd name="T20" fmla="*/ 2 w 63"/>
                <a:gd name="T21" fmla="*/ 186 h 188"/>
                <a:gd name="T22" fmla="*/ 3 w 63"/>
                <a:gd name="T23" fmla="*/ 188 h 188"/>
                <a:gd name="T24" fmla="*/ 6 w 63"/>
                <a:gd name="T25" fmla="*/ 188 h 188"/>
                <a:gd name="T26" fmla="*/ 58 w 63"/>
                <a:gd name="T27" fmla="*/ 188 h 188"/>
                <a:gd name="T28" fmla="*/ 58 w 63"/>
                <a:gd name="T29" fmla="*/ 188 h 188"/>
                <a:gd name="T30" fmla="*/ 59 w 63"/>
                <a:gd name="T31" fmla="*/ 188 h 188"/>
                <a:gd name="T32" fmla="*/ 61 w 63"/>
                <a:gd name="T33" fmla="*/ 186 h 188"/>
                <a:gd name="T34" fmla="*/ 62 w 63"/>
                <a:gd name="T35" fmla="*/ 185 h 188"/>
                <a:gd name="T36" fmla="*/ 63 w 63"/>
                <a:gd name="T37" fmla="*/ 182 h 188"/>
                <a:gd name="T38" fmla="*/ 63 w 63"/>
                <a:gd name="T39" fmla="*/ 5 h 188"/>
                <a:gd name="T40" fmla="*/ 63 w 63"/>
                <a:gd name="T41" fmla="*/ 5 h 188"/>
                <a:gd name="T42" fmla="*/ 62 w 63"/>
                <a:gd name="T43" fmla="*/ 2 h 188"/>
                <a:gd name="T44" fmla="*/ 61 w 63"/>
                <a:gd name="T45" fmla="*/ 1 h 188"/>
                <a:gd name="T46" fmla="*/ 59 w 63"/>
                <a:gd name="T47" fmla="*/ 0 h 188"/>
                <a:gd name="T48" fmla="*/ 58 w 63"/>
                <a:gd name="T49" fmla="*/ 0 h 188"/>
                <a:gd name="T50" fmla="*/ 58 w 63"/>
                <a:gd name="T5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88">
                  <a:moveTo>
                    <a:pt x="58" y="0"/>
                  </a:moveTo>
                  <a:lnTo>
                    <a:pt x="6" y="0"/>
                  </a:lnTo>
                  <a:lnTo>
                    <a:pt x="6" y="0"/>
                  </a:lnTo>
                  <a:lnTo>
                    <a:pt x="3" y="0"/>
                  </a:lnTo>
                  <a:lnTo>
                    <a:pt x="2" y="1"/>
                  </a:lnTo>
                  <a:lnTo>
                    <a:pt x="0" y="2"/>
                  </a:lnTo>
                  <a:lnTo>
                    <a:pt x="0" y="5"/>
                  </a:lnTo>
                  <a:lnTo>
                    <a:pt x="0" y="182"/>
                  </a:lnTo>
                  <a:lnTo>
                    <a:pt x="0" y="182"/>
                  </a:lnTo>
                  <a:lnTo>
                    <a:pt x="0" y="185"/>
                  </a:lnTo>
                  <a:lnTo>
                    <a:pt x="2" y="186"/>
                  </a:lnTo>
                  <a:lnTo>
                    <a:pt x="3" y="188"/>
                  </a:lnTo>
                  <a:lnTo>
                    <a:pt x="6" y="188"/>
                  </a:lnTo>
                  <a:lnTo>
                    <a:pt x="58" y="188"/>
                  </a:lnTo>
                  <a:lnTo>
                    <a:pt x="58" y="188"/>
                  </a:lnTo>
                  <a:lnTo>
                    <a:pt x="59" y="188"/>
                  </a:lnTo>
                  <a:lnTo>
                    <a:pt x="61" y="186"/>
                  </a:lnTo>
                  <a:lnTo>
                    <a:pt x="62" y="185"/>
                  </a:lnTo>
                  <a:lnTo>
                    <a:pt x="63" y="182"/>
                  </a:lnTo>
                  <a:lnTo>
                    <a:pt x="63" y="5"/>
                  </a:lnTo>
                  <a:lnTo>
                    <a:pt x="63" y="5"/>
                  </a:lnTo>
                  <a:lnTo>
                    <a:pt x="62" y="2"/>
                  </a:lnTo>
                  <a:lnTo>
                    <a:pt x="61" y="1"/>
                  </a:lnTo>
                  <a:lnTo>
                    <a:pt x="59" y="0"/>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251">
              <a:extLst>
                <a:ext uri="{FF2B5EF4-FFF2-40B4-BE49-F238E27FC236}">
                  <a16:creationId xmlns:a16="http://schemas.microsoft.com/office/drawing/2014/main" id="{E6E62AE0-A8C8-AF4F-A546-0F67BF471C4F}"/>
                </a:ext>
              </a:extLst>
            </p:cNvPr>
            <p:cNvSpPr>
              <a:spLocks/>
            </p:cNvSpPr>
            <p:nvPr/>
          </p:nvSpPr>
          <p:spPr bwMode="auto">
            <a:xfrm>
              <a:off x="7794626" y="3462973"/>
              <a:ext cx="200025" cy="255588"/>
            </a:xfrm>
            <a:custGeom>
              <a:avLst/>
              <a:gdLst>
                <a:gd name="T0" fmla="*/ 216 w 252"/>
                <a:gd name="T1" fmla="*/ 124 h 323"/>
                <a:gd name="T2" fmla="*/ 137 w 252"/>
                <a:gd name="T3" fmla="*/ 124 h 323"/>
                <a:gd name="T4" fmla="*/ 137 w 252"/>
                <a:gd name="T5" fmla="*/ 77 h 323"/>
                <a:gd name="T6" fmla="*/ 137 w 252"/>
                <a:gd name="T7" fmla="*/ 77 h 323"/>
                <a:gd name="T8" fmla="*/ 135 w 252"/>
                <a:gd name="T9" fmla="*/ 65 h 323"/>
                <a:gd name="T10" fmla="*/ 134 w 252"/>
                <a:gd name="T11" fmla="*/ 53 h 323"/>
                <a:gd name="T12" fmla="*/ 129 w 252"/>
                <a:gd name="T13" fmla="*/ 42 h 323"/>
                <a:gd name="T14" fmla="*/ 123 w 252"/>
                <a:gd name="T15" fmla="*/ 31 h 323"/>
                <a:gd name="T16" fmla="*/ 115 w 252"/>
                <a:gd name="T17" fmla="*/ 20 h 323"/>
                <a:gd name="T18" fmla="*/ 107 w 252"/>
                <a:gd name="T19" fmla="*/ 12 h 323"/>
                <a:gd name="T20" fmla="*/ 96 w 252"/>
                <a:gd name="T21" fmla="*/ 6 h 323"/>
                <a:gd name="T22" fmla="*/ 84 w 252"/>
                <a:gd name="T23" fmla="*/ 0 h 323"/>
                <a:gd name="T24" fmla="*/ 84 w 252"/>
                <a:gd name="T25" fmla="*/ 0 h 323"/>
                <a:gd name="T26" fmla="*/ 79 w 252"/>
                <a:gd name="T27" fmla="*/ 0 h 323"/>
                <a:gd name="T28" fmla="*/ 79 w 252"/>
                <a:gd name="T29" fmla="*/ 0 h 323"/>
                <a:gd name="T30" fmla="*/ 72 w 252"/>
                <a:gd name="T31" fmla="*/ 0 h 323"/>
                <a:gd name="T32" fmla="*/ 68 w 252"/>
                <a:gd name="T33" fmla="*/ 4 h 323"/>
                <a:gd name="T34" fmla="*/ 64 w 252"/>
                <a:gd name="T35" fmla="*/ 10 h 323"/>
                <a:gd name="T36" fmla="*/ 63 w 252"/>
                <a:gd name="T37" fmla="*/ 15 h 323"/>
                <a:gd name="T38" fmla="*/ 63 w 252"/>
                <a:gd name="T39" fmla="*/ 74 h 323"/>
                <a:gd name="T40" fmla="*/ 0 w 252"/>
                <a:gd name="T41" fmla="*/ 156 h 323"/>
                <a:gd name="T42" fmla="*/ 0 w 252"/>
                <a:gd name="T43" fmla="*/ 295 h 323"/>
                <a:gd name="T44" fmla="*/ 28 w 252"/>
                <a:gd name="T45" fmla="*/ 308 h 323"/>
                <a:gd name="T46" fmla="*/ 28 w 252"/>
                <a:gd name="T47" fmla="*/ 308 h 323"/>
                <a:gd name="T48" fmla="*/ 43 w 252"/>
                <a:gd name="T49" fmla="*/ 315 h 323"/>
                <a:gd name="T50" fmla="*/ 57 w 252"/>
                <a:gd name="T51" fmla="*/ 320 h 323"/>
                <a:gd name="T52" fmla="*/ 74 w 252"/>
                <a:gd name="T53" fmla="*/ 323 h 323"/>
                <a:gd name="T54" fmla="*/ 90 w 252"/>
                <a:gd name="T55" fmla="*/ 323 h 323"/>
                <a:gd name="T56" fmla="*/ 195 w 252"/>
                <a:gd name="T57" fmla="*/ 323 h 323"/>
                <a:gd name="T58" fmla="*/ 195 w 252"/>
                <a:gd name="T59" fmla="*/ 323 h 323"/>
                <a:gd name="T60" fmla="*/ 203 w 252"/>
                <a:gd name="T61" fmla="*/ 323 h 323"/>
                <a:gd name="T62" fmla="*/ 209 w 252"/>
                <a:gd name="T63" fmla="*/ 320 h 323"/>
                <a:gd name="T64" fmla="*/ 216 w 252"/>
                <a:gd name="T65" fmla="*/ 317 h 323"/>
                <a:gd name="T66" fmla="*/ 221 w 252"/>
                <a:gd name="T67" fmla="*/ 313 h 323"/>
                <a:gd name="T68" fmla="*/ 227 w 252"/>
                <a:gd name="T69" fmla="*/ 308 h 323"/>
                <a:gd name="T70" fmla="*/ 231 w 252"/>
                <a:gd name="T71" fmla="*/ 301 h 323"/>
                <a:gd name="T72" fmla="*/ 235 w 252"/>
                <a:gd name="T73" fmla="*/ 295 h 323"/>
                <a:gd name="T74" fmla="*/ 236 w 252"/>
                <a:gd name="T75" fmla="*/ 287 h 323"/>
                <a:gd name="T76" fmla="*/ 252 w 252"/>
                <a:gd name="T77" fmla="*/ 162 h 323"/>
                <a:gd name="T78" fmla="*/ 252 w 252"/>
                <a:gd name="T79" fmla="*/ 160 h 323"/>
                <a:gd name="T80" fmla="*/ 252 w 252"/>
                <a:gd name="T81" fmla="*/ 160 h 323"/>
                <a:gd name="T82" fmla="*/ 252 w 252"/>
                <a:gd name="T83" fmla="*/ 153 h 323"/>
                <a:gd name="T84" fmla="*/ 250 w 252"/>
                <a:gd name="T85" fmla="*/ 145 h 323"/>
                <a:gd name="T86" fmla="*/ 246 w 252"/>
                <a:gd name="T87" fmla="*/ 140 h 323"/>
                <a:gd name="T88" fmla="*/ 242 w 252"/>
                <a:gd name="T89" fmla="*/ 135 h 323"/>
                <a:gd name="T90" fmla="*/ 236 w 252"/>
                <a:gd name="T91" fmla="*/ 129 h 323"/>
                <a:gd name="T92" fmla="*/ 229 w 252"/>
                <a:gd name="T93" fmla="*/ 127 h 323"/>
                <a:gd name="T94" fmla="*/ 223 w 252"/>
                <a:gd name="T95" fmla="*/ 124 h 323"/>
                <a:gd name="T96" fmla="*/ 216 w 252"/>
                <a:gd name="T97" fmla="*/ 124 h 323"/>
                <a:gd name="T98" fmla="*/ 216 w 252"/>
                <a:gd name="T99" fmla="*/ 12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 h="323">
                  <a:moveTo>
                    <a:pt x="216" y="124"/>
                  </a:moveTo>
                  <a:lnTo>
                    <a:pt x="137" y="124"/>
                  </a:lnTo>
                  <a:lnTo>
                    <a:pt x="137" y="77"/>
                  </a:lnTo>
                  <a:lnTo>
                    <a:pt x="137" y="77"/>
                  </a:lnTo>
                  <a:lnTo>
                    <a:pt x="135" y="65"/>
                  </a:lnTo>
                  <a:lnTo>
                    <a:pt x="134" y="53"/>
                  </a:lnTo>
                  <a:lnTo>
                    <a:pt x="129" y="42"/>
                  </a:lnTo>
                  <a:lnTo>
                    <a:pt x="123" y="31"/>
                  </a:lnTo>
                  <a:lnTo>
                    <a:pt x="115" y="20"/>
                  </a:lnTo>
                  <a:lnTo>
                    <a:pt x="107" y="12"/>
                  </a:lnTo>
                  <a:lnTo>
                    <a:pt x="96" y="6"/>
                  </a:lnTo>
                  <a:lnTo>
                    <a:pt x="84" y="0"/>
                  </a:lnTo>
                  <a:lnTo>
                    <a:pt x="84" y="0"/>
                  </a:lnTo>
                  <a:lnTo>
                    <a:pt x="79" y="0"/>
                  </a:lnTo>
                  <a:lnTo>
                    <a:pt x="79" y="0"/>
                  </a:lnTo>
                  <a:lnTo>
                    <a:pt x="72" y="0"/>
                  </a:lnTo>
                  <a:lnTo>
                    <a:pt x="68" y="4"/>
                  </a:lnTo>
                  <a:lnTo>
                    <a:pt x="64" y="10"/>
                  </a:lnTo>
                  <a:lnTo>
                    <a:pt x="63" y="15"/>
                  </a:lnTo>
                  <a:lnTo>
                    <a:pt x="63" y="74"/>
                  </a:lnTo>
                  <a:lnTo>
                    <a:pt x="0" y="156"/>
                  </a:lnTo>
                  <a:lnTo>
                    <a:pt x="0" y="295"/>
                  </a:lnTo>
                  <a:lnTo>
                    <a:pt x="28" y="308"/>
                  </a:lnTo>
                  <a:lnTo>
                    <a:pt x="28" y="308"/>
                  </a:lnTo>
                  <a:lnTo>
                    <a:pt x="43" y="315"/>
                  </a:lnTo>
                  <a:lnTo>
                    <a:pt x="57" y="320"/>
                  </a:lnTo>
                  <a:lnTo>
                    <a:pt x="74" y="323"/>
                  </a:lnTo>
                  <a:lnTo>
                    <a:pt x="90" y="323"/>
                  </a:lnTo>
                  <a:lnTo>
                    <a:pt x="195" y="323"/>
                  </a:lnTo>
                  <a:lnTo>
                    <a:pt x="195" y="323"/>
                  </a:lnTo>
                  <a:lnTo>
                    <a:pt x="203" y="323"/>
                  </a:lnTo>
                  <a:lnTo>
                    <a:pt x="209" y="320"/>
                  </a:lnTo>
                  <a:lnTo>
                    <a:pt x="216" y="317"/>
                  </a:lnTo>
                  <a:lnTo>
                    <a:pt x="221" y="313"/>
                  </a:lnTo>
                  <a:lnTo>
                    <a:pt x="227" y="308"/>
                  </a:lnTo>
                  <a:lnTo>
                    <a:pt x="231" y="301"/>
                  </a:lnTo>
                  <a:lnTo>
                    <a:pt x="235" y="295"/>
                  </a:lnTo>
                  <a:lnTo>
                    <a:pt x="236" y="287"/>
                  </a:lnTo>
                  <a:lnTo>
                    <a:pt x="252" y="162"/>
                  </a:lnTo>
                  <a:lnTo>
                    <a:pt x="252" y="160"/>
                  </a:lnTo>
                  <a:lnTo>
                    <a:pt x="252" y="160"/>
                  </a:lnTo>
                  <a:lnTo>
                    <a:pt x="252" y="153"/>
                  </a:lnTo>
                  <a:lnTo>
                    <a:pt x="250" y="145"/>
                  </a:lnTo>
                  <a:lnTo>
                    <a:pt x="246" y="140"/>
                  </a:lnTo>
                  <a:lnTo>
                    <a:pt x="242" y="135"/>
                  </a:lnTo>
                  <a:lnTo>
                    <a:pt x="236" y="129"/>
                  </a:lnTo>
                  <a:lnTo>
                    <a:pt x="229" y="127"/>
                  </a:lnTo>
                  <a:lnTo>
                    <a:pt x="223" y="124"/>
                  </a:lnTo>
                  <a:lnTo>
                    <a:pt x="216" y="124"/>
                  </a:lnTo>
                  <a:lnTo>
                    <a:pt x="216"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05099594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158A-DD51-42E3-A3AA-24186D378454}"/>
              </a:ext>
            </a:extLst>
          </p:cNvPr>
          <p:cNvSpPr>
            <a:spLocks noGrp="1"/>
          </p:cNvSpPr>
          <p:nvPr>
            <p:ph type="ctrTitle"/>
          </p:nvPr>
        </p:nvSpPr>
        <p:spPr>
          <a:xfrm>
            <a:off x="2171600" y="1977962"/>
            <a:ext cx="9631950" cy="3284083"/>
          </a:xfrm>
        </p:spPr>
        <p:txBody>
          <a:bodyPr vert="horz" wrap="square" lIns="91416" tIns="45708" rIns="91416" bIns="45708" numCol="1" rtlCol="0" anchor="ctr" anchorCtr="0" compatLnSpc="1">
            <a:prstTxWarp prst="textNoShape">
              <a:avLst/>
            </a:prstTxWarp>
            <a:noAutofit/>
          </a:bodyPr>
          <a:lstStyle/>
          <a:p>
            <a:r>
              <a:rPr lang="en-GB" sz="2100">
                <a:latin typeface="Helvetica" pitchFamily="2" charset="0"/>
              </a:rPr>
              <a:t>1. Apply for an</a:t>
            </a:r>
            <a:r>
              <a:rPr lang="en-GB" sz="2100" b="1">
                <a:latin typeface="Helvetica" pitchFamily="2" charset="0"/>
              </a:rPr>
              <a:t> EORI number (UK &amp; EU)</a:t>
            </a:r>
            <a:r>
              <a:rPr lang="en-US" sz="2100">
                <a:latin typeface="Helvetica" pitchFamily="2" charset="0"/>
              </a:rPr>
              <a:t>​</a:t>
            </a:r>
            <a:br>
              <a:rPr lang="en-US" sz="2100">
                <a:latin typeface="Helvetica" pitchFamily="2" charset="0"/>
              </a:rPr>
            </a:br>
            <a:r>
              <a:rPr lang="en-US" sz="2100">
                <a:latin typeface="Helvetica" pitchFamily="2" charset="0"/>
              </a:rPr>
              <a:t>2. </a:t>
            </a:r>
            <a:r>
              <a:rPr lang="en-GB" sz="2100">
                <a:latin typeface="Helvetica" pitchFamily="2" charset="0"/>
              </a:rPr>
              <a:t>Consider registering for </a:t>
            </a:r>
            <a:r>
              <a:rPr lang="en-GB" sz="2100" b="1">
                <a:latin typeface="Helvetica" pitchFamily="2" charset="0"/>
              </a:rPr>
              <a:t>TSP if you are established in the UK.</a:t>
            </a:r>
            <a:r>
              <a:rPr lang="en-US" sz="2100">
                <a:latin typeface="Helvetica" pitchFamily="2" charset="0"/>
              </a:rPr>
              <a:t>​</a:t>
            </a:r>
            <a:br>
              <a:rPr lang="en-US" sz="2100">
                <a:latin typeface="Helvetica" pitchFamily="2" charset="0"/>
              </a:rPr>
            </a:br>
            <a:r>
              <a:rPr lang="en-US" sz="2100">
                <a:latin typeface="Helvetica" pitchFamily="2" charset="0"/>
              </a:rPr>
              <a:t>3. </a:t>
            </a:r>
            <a:r>
              <a:rPr lang="en-GB" sz="2100">
                <a:latin typeface="Helvetica" pitchFamily="2" charset="0"/>
              </a:rPr>
              <a:t>Confirm you can complete each </a:t>
            </a:r>
            <a:r>
              <a:rPr lang="en-GB" sz="2100" b="1">
                <a:latin typeface="Helvetica" pitchFamily="2" charset="0"/>
              </a:rPr>
              <a:t>data</a:t>
            </a:r>
            <a:r>
              <a:rPr lang="en-GB" sz="2100">
                <a:latin typeface="Helvetica" pitchFamily="2" charset="0"/>
              </a:rPr>
              <a:t> </a:t>
            </a:r>
            <a:r>
              <a:rPr lang="en-GB" sz="2100" b="1">
                <a:latin typeface="Helvetica" pitchFamily="2" charset="0"/>
              </a:rPr>
              <a:t>field </a:t>
            </a:r>
            <a:r>
              <a:rPr lang="en-GB" sz="2100">
                <a:latin typeface="Helvetica" pitchFamily="2" charset="0"/>
              </a:rPr>
              <a:t>in the declaration.</a:t>
            </a:r>
            <a:r>
              <a:rPr lang="en-US" sz="2100">
                <a:latin typeface="Helvetica" pitchFamily="2" charset="0"/>
              </a:rPr>
              <a:t>​</a:t>
            </a:r>
            <a:br>
              <a:rPr lang="en-US" sz="2100">
                <a:latin typeface="Helvetica" pitchFamily="2" charset="0"/>
              </a:rPr>
            </a:br>
            <a:r>
              <a:rPr lang="en-US" sz="2100">
                <a:latin typeface="Helvetica" pitchFamily="2" charset="0"/>
              </a:rPr>
              <a:t>4. </a:t>
            </a:r>
            <a:r>
              <a:rPr lang="en-GB" sz="2100">
                <a:latin typeface="Helvetica" pitchFamily="2" charset="0"/>
              </a:rPr>
              <a:t>Agree responsibilities with your </a:t>
            </a:r>
            <a:r>
              <a:rPr lang="en-GB" sz="2100" b="1">
                <a:latin typeface="Helvetica" pitchFamily="2" charset="0"/>
              </a:rPr>
              <a:t>customs agent and logistics provider </a:t>
            </a:r>
            <a:r>
              <a:rPr lang="en-GB" sz="2100">
                <a:latin typeface="Helvetica" pitchFamily="2" charset="0"/>
              </a:rPr>
              <a:t>for each part of the process and update your contracts to reflect this.</a:t>
            </a:r>
            <a:r>
              <a:rPr lang="en-US" sz="2100">
                <a:latin typeface="Helvetica" pitchFamily="2" charset="0"/>
              </a:rPr>
              <a:t>​</a:t>
            </a:r>
            <a:br>
              <a:rPr lang="en-US" sz="2100">
                <a:latin typeface="Helvetica" pitchFamily="2" charset="0"/>
              </a:rPr>
            </a:br>
            <a:r>
              <a:rPr lang="en-US" sz="2100">
                <a:latin typeface="Helvetica" pitchFamily="2" charset="0"/>
              </a:rPr>
              <a:t>5. </a:t>
            </a:r>
            <a:r>
              <a:rPr lang="en-GB" sz="2100">
                <a:latin typeface="Helvetica" pitchFamily="2" charset="0"/>
              </a:rPr>
              <a:t>Identify </a:t>
            </a:r>
            <a:r>
              <a:rPr lang="en-GB" sz="2100" b="1">
                <a:latin typeface="Helvetica" pitchFamily="2" charset="0"/>
              </a:rPr>
              <a:t>software </a:t>
            </a:r>
            <a:r>
              <a:rPr lang="en-GB" sz="2100">
                <a:latin typeface="Helvetica" pitchFamily="2" charset="0"/>
              </a:rPr>
              <a:t>for submitting documents, if you do not use a customs agent.</a:t>
            </a:r>
            <a:br>
              <a:rPr lang="en-GB">
                <a:latin typeface="Helvetica" pitchFamily="2" charset="0"/>
              </a:rPr>
            </a:br>
            <a:endParaRPr lang="en-US" sz="1800" kern="1200">
              <a:latin typeface="Helvetica" pitchFamily="2" charset="0"/>
              <a:cs typeface="+mj-cs"/>
            </a:endParaRPr>
          </a:p>
        </p:txBody>
      </p:sp>
      <p:sp>
        <p:nvSpPr>
          <p:cNvPr id="7" name="Rectangle 6">
            <a:extLst>
              <a:ext uri="{FF2B5EF4-FFF2-40B4-BE49-F238E27FC236}">
                <a16:creationId xmlns:a16="http://schemas.microsoft.com/office/drawing/2014/main" id="{2430C279-DC8E-534C-B7DB-C5CE345DF644}"/>
              </a:ext>
            </a:extLst>
          </p:cNvPr>
          <p:cNvSpPr/>
          <p:nvPr/>
        </p:nvSpPr>
        <p:spPr>
          <a:xfrm>
            <a:off x="624259" y="1214624"/>
            <a:ext cx="4169731" cy="461665"/>
          </a:xfrm>
          <a:prstGeom prst="rect">
            <a:avLst/>
          </a:prstGeom>
        </p:spPr>
        <p:txBody>
          <a:bodyPr wrap="none">
            <a:spAutoFit/>
          </a:bodyPr>
          <a:lstStyle/>
          <a:p>
            <a:r>
              <a:rPr lang="en-US" b="1">
                <a:solidFill>
                  <a:srgbClr val="053361"/>
                </a:solidFill>
                <a:latin typeface="Helvetica" pitchFamily="2" charset="0"/>
              </a:rPr>
              <a:t>Key actions for businesses</a:t>
            </a:r>
            <a:endParaRPr lang="en-US">
              <a:solidFill>
                <a:srgbClr val="053361"/>
              </a:solidFill>
              <a:latin typeface="Helvetica" pitchFamily="2" charset="0"/>
            </a:endParaRPr>
          </a:p>
        </p:txBody>
      </p:sp>
      <p:sp>
        <p:nvSpPr>
          <p:cNvPr id="8" name="Freeform 12">
            <a:extLst>
              <a:ext uri="{FF2B5EF4-FFF2-40B4-BE49-F238E27FC236}">
                <a16:creationId xmlns:a16="http://schemas.microsoft.com/office/drawing/2014/main" id="{C8C89CD1-44C6-E04C-94FA-081F5A607129}"/>
              </a:ext>
            </a:extLst>
          </p:cNvPr>
          <p:cNvSpPr>
            <a:spLocks noEditPoints="1"/>
          </p:cNvSpPr>
          <p:nvPr/>
        </p:nvSpPr>
        <p:spPr bwMode="auto">
          <a:xfrm>
            <a:off x="853782" y="1811205"/>
            <a:ext cx="804583" cy="832751"/>
          </a:xfrm>
          <a:custGeom>
            <a:avLst/>
            <a:gdLst>
              <a:gd name="T0" fmla="*/ 312 w 657"/>
              <a:gd name="T1" fmla="*/ 657 h 657"/>
              <a:gd name="T2" fmla="*/ 262 w 657"/>
              <a:gd name="T3" fmla="*/ 651 h 657"/>
              <a:gd name="T4" fmla="*/ 200 w 657"/>
              <a:gd name="T5" fmla="*/ 632 h 657"/>
              <a:gd name="T6" fmla="*/ 120 w 657"/>
              <a:gd name="T7" fmla="*/ 582 h 657"/>
              <a:gd name="T8" fmla="*/ 55 w 657"/>
              <a:gd name="T9" fmla="*/ 512 h 657"/>
              <a:gd name="T10" fmla="*/ 15 w 657"/>
              <a:gd name="T11" fmla="*/ 426 h 657"/>
              <a:gd name="T12" fmla="*/ 3 w 657"/>
              <a:gd name="T13" fmla="*/ 379 h 657"/>
              <a:gd name="T14" fmla="*/ 0 w 657"/>
              <a:gd name="T15" fmla="*/ 330 h 657"/>
              <a:gd name="T16" fmla="*/ 2 w 657"/>
              <a:gd name="T17" fmla="*/ 296 h 657"/>
              <a:gd name="T18" fmla="*/ 10 w 657"/>
              <a:gd name="T19" fmla="*/ 248 h 657"/>
              <a:gd name="T20" fmla="*/ 39 w 657"/>
              <a:gd name="T21" fmla="*/ 172 h 657"/>
              <a:gd name="T22" fmla="*/ 96 w 657"/>
              <a:gd name="T23" fmla="*/ 97 h 657"/>
              <a:gd name="T24" fmla="*/ 172 w 657"/>
              <a:gd name="T25" fmla="*/ 39 h 657"/>
              <a:gd name="T26" fmla="*/ 246 w 657"/>
              <a:gd name="T27" fmla="*/ 11 h 657"/>
              <a:gd name="T28" fmla="*/ 294 w 657"/>
              <a:gd name="T29" fmla="*/ 2 h 657"/>
              <a:gd name="T30" fmla="*/ 328 w 657"/>
              <a:gd name="T31" fmla="*/ 0 h 657"/>
              <a:gd name="T32" fmla="*/ 378 w 657"/>
              <a:gd name="T33" fmla="*/ 5 h 657"/>
              <a:gd name="T34" fmla="*/ 426 w 657"/>
              <a:gd name="T35" fmla="*/ 15 h 657"/>
              <a:gd name="T36" fmla="*/ 512 w 657"/>
              <a:gd name="T37" fmla="*/ 57 h 657"/>
              <a:gd name="T38" fmla="*/ 582 w 657"/>
              <a:gd name="T39" fmla="*/ 120 h 657"/>
              <a:gd name="T40" fmla="*/ 632 w 657"/>
              <a:gd name="T41" fmla="*/ 201 h 657"/>
              <a:gd name="T42" fmla="*/ 650 w 657"/>
              <a:gd name="T43" fmla="*/ 262 h 657"/>
              <a:gd name="T44" fmla="*/ 657 w 657"/>
              <a:gd name="T45" fmla="*/ 312 h 657"/>
              <a:gd name="T46" fmla="*/ 657 w 657"/>
              <a:gd name="T47" fmla="*/ 346 h 657"/>
              <a:gd name="T48" fmla="*/ 650 w 657"/>
              <a:gd name="T49" fmla="*/ 395 h 657"/>
              <a:gd name="T50" fmla="*/ 632 w 657"/>
              <a:gd name="T51" fmla="*/ 457 h 657"/>
              <a:gd name="T52" fmla="*/ 582 w 657"/>
              <a:gd name="T53" fmla="*/ 538 h 657"/>
              <a:gd name="T54" fmla="*/ 512 w 657"/>
              <a:gd name="T55" fmla="*/ 602 h 657"/>
              <a:gd name="T56" fmla="*/ 426 w 657"/>
              <a:gd name="T57" fmla="*/ 643 h 657"/>
              <a:gd name="T58" fmla="*/ 378 w 657"/>
              <a:gd name="T59" fmla="*/ 655 h 657"/>
              <a:gd name="T60" fmla="*/ 328 w 657"/>
              <a:gd name="T61" fmla="*/ 657 h 657"/>
              <a:gd name="T62" fmla="*/ 328 w 657"/>
              <a:gd name="T63" fmla="*/ 38 h 657"/>
              <a:gd name="T64" fmla="*/ 242 w 657"/>
              <a:gd name="T65" fmla="*/ 52 h 657"/>
              <a:gd name="T66" fmla="*/ 165 w 657"/>
              <a:gd name="T67" fmla="*/ 88 h 657"/>
              <a:gd name="T68" fmla="*/ 104 w 657"/>
              <a:gd name="T69" fmla="*/ 144 h 657"/>
              <a:gd name="T70" fmla="*/ 61 w 657"/>
              <a:gd name="T71" fmla="*/ 215 h 657"/>
              <a:gd name="T72" fmla="*/ 39 w 657"/>
              <a:gd name="T73" fmla="*/ 300 h 657"/>
              <a:gd name="T74" fmla="*/ 39 w 657"/>
              <a:gd name="T75" fmla="*/ 359 h 657"/>
              <a:gd name="T76" fmla="*/ 61 w 657"/>
              <a:gd name="T77" fmla="*/ 442 h 657"/>
              <a:gd name="T78" fmla="*/ 104 w 657"/>
              <a:gd name="T79" fmla="*/ 514 h 657"/>
              <a:gd name="T80" fmla="*/ 165 w 657"/>
              <a:gd name="T81" fmla="*/ 570 h 657"/>
              <a:gd name="T82" fmla="*/ 242 w 657"/>
              <a:gd name="T83" fmla="*/ 608 h 657"/>
              <a:gd name="T84" fmla="*/ 328 w 657"/>
              <a:gd name="T85" fmla="*/ 620 h 657"/>
              <a:gd name="T86" fmla="*/ 387 w 657"/>
              <a:gd name="T87" fmla="*/ 614 h 657"/>
              <a:gd name="T88" fmla="*/ 468 w 657"/>
              <a:gd name="T89" fmla="*/ 585 h 657"/>
              <a:gd name="T90" fmla="*/ 533 w 657"/>
              <a:gd name="T91" fmla="*/ 535 h 657"/>
              <a:gd name="T92" fmla="*/ 585 w 657"/>
              <a:gd name="T93" fmla="*/ 468 h 657"/>
              <a:gd name="T94" fmla="*/ 614 w 657"/>
              <a:gd name="T95" fmla="*/ 387 h 657"/>
              <a:gd name="T96" fmla="*/ 619 w 657"/>
              <a:gd name="T97" fmla="*/ 330 h 657"/>
              <a:gd name="T98" fmla="*/ 606 w 657"/>
              <a:gd name="T99" fmla="*/ 242 h 657"/>
              <a:gd name="T100" fmla="*/ 570 w 657"/>
              <a:gd name="T101" fmla="*/ 167 h 657"/>
              <a:gd name="T102" fmla="*/ 513 w 657"/>
              <a:gd name="T103" fmla="*/ 104 h 657"/>
              <a:gd name="T104" fmla="*/ 442 w 657"/>
              <a:gd name="T105" fmla="*/ 61 h 657"/>
              <a:gd name="T106" fmla="*/ 358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4" y="656"/>
                </a:lnTo>
                <a:lnTo>
                  <a:pt x="278" y="655"/>
                </a:lnTo>
                <a:lnTo>
                  <a:pt x="262" y="651"/>
                </a:lnTo>
                <a:lnTo>
                  <a:pt x="246" y="648"/>
                </a:lnTo>
                <a:lnTo>
                  <a:pt x="231" y="643"/>
                </a:lnTo>
                <a:lnTo>
                  <a:pt x="200" y="632"/>
                </a:lnTo>
                <a:lnTo>
                  <a:pt x="172" y="618"/>
                </a:lnTo>
                <a:lnTo>
                  <a:pt x="145" y="602"/>
                </a:lnTo>
                <a:lnTo>
                  <a:pt x="120" y="582"/>
                </a:lnTo>
                <a:lnTo>
                  <a:pt x="96" y="562"/>
                </a:lnTo>
                <a:lnTo>
                  <a:pt x="74" y="538"/>
                </a:lnTo>
                <a:lnTo>
                  <a:pt x="55" y="512"/>
                </a:lnTo>
                <a:lnTo>
                  <a:pt x="39" y="485"/>
                </a:lnTo>
                <a:lnTo>
                  <a:pt x="26" y="457"/>
                </a:lnTo>
                <a:lnTo>
                  <a:pt x="15" y="426"/>
                </a:lnTo>
                <a:lnTo>
                  <a:pt x="10" y="411"/>
                </a:lnTo>
                <a:lnTo>
                  <a:pt x="6" y="395"/>
                </a:lnTo>
                <a:lnTo>
                  <a:pt x="3" y="379"/>
                </a:lnTo>
                <a:lnTo>
                  <a:pt x="2" y="363"/>
                </a:lnTo>
                <a:lnTo>
                  <a:pt x="0" y="346"/>
                </a:lnTo>
                <a:lnTo>
                  <a:pt x="0" y="330"/>
                </a:lnTo>
                <a:lnTo>
                  <a:pt x="0" y="330"/>
                </a:lnTo>
                <a:lnTo>
                  <a:pt x="0" y="312"/>
                </a:lnTo>
                <a:lnTo>
                  <a:pt x="2" y="296"/>
                </a:lnTo>
                <a:lnTo>
                  <a:pt x="3" y="279"/>
                </a:lnTo>
                <a:lnTo>
                  <a:pt x="6" y="262"/>
                </a:lnTo>
                <a:lnTo>
                  <a:pt x="10" y="248"/>
                </a:lnTo>
                <a:lnTo>
                  <a:pt x="15" y="232"/>
                </a:lnTo>
                <a:lnTo>
                  <a:pt x="26" y="201"/>
                </a:lnTo>
                <a:lnTo>
                  <a:pt x="39" y="172"/>
                </a:lnTo>
                <a:lnTo>
                  <a:pt x="55" y="146"/>
                </a:lnTo>
                <a:lnTo>
                  <a:pt x="74" y="120"/>
                </a:lnTo>
                <a:lnTo>
                  <a:pt x="96" y="97"/>
                </a:lnTo>
                <a:lnTo>
                  <a:pt x="120" y="76"/>
                </a:lnTo>
                <a:lnTo>
                  <a:pt x="145" y="57"/>
                </a:lnTo>
                <a:lnTo>
                  <a:pt x="172" y="39"/>
                </a:lnTo>
                <a:lnTo>
                  <a:pt x="200" y="26"/>
                </a:lnTo>
                <a:lnTo>
                  <a:pt x="231" y="15"/>
                </a:lnTo>
                <a:lnTo>
                  <a:pt x="246" y="11"/>
                </a:lnTo>
                <a:lnTo>
                  <a:pt x="262" y="7"/>
                </a:lnTo>
                <a:lnTo>
                  <a:pt x="278" y="5"/>
                </a:lnTo>
                <a:lnTo>
                  <a:pt x="294" y="2"/>
                </a:lnTo>
                <a:lnTo>
                  <a:pt x="312" y="0"/>
                </a:lnTo>
                <a:lnTo>
                  <a:pt x="328" y="0"/>
                </a:lnTo>
                <a:lnTo>
                  <a:pt x="328" y="0"/>
                </a:lnTo>
                <a:lnTo>
                  <a:pt x="345" y="0"/>
                </a:lnTo>
                <a:lnTo>
                  <a:pt x="362" y="2"/>
                </a:lnTo>
                <a:lnTo>
                  <a:pt x="378" y="5"/>
                </a:lnTo>
                <a:lnTo>
                  <a:pt x="395" y="7"/>
                </a:lnTo>
                <a:lnTo>
                  <a:pt x="410" y="11"/>
                </a:lnTo>
                <a:lnTo>
                  <a:pt x="426" y="15"/>
                </a:lnTo>
                <a:lnTo>
                  <a:pt x="456" y="26"/>
                </a:lnTo>
                <a:lnTo>
                  <a:pt x="485" y="39"/>
                </a:lnTo>
                <a:lnTo>
                  <a:pt x="512" y="57"/>
                </a:lnTo>
                <a:lnTo>
                  <a:pt x="538" y="76"/>
                </a:lnTo>
                <a:lnTo>
                  <a:pt x="560" y="97"/>
                </a:lnTo>
                <a:lnTo>
                  <a:pt x="582" y="120"/>
                </a:lnTo>
                <a:lnTo>
                  <a:pt x="601" y="146"/>
                </a:lnTo>
                <a:lnTo>
                  <a:pt x="617" y="172"/>
                </a:lnTo>
                <a:lnTo>
                  <a:pt x="632" y="201"/>
                </a:lnTo>
                <a:lnTo>
                  <a:pt x="642" y="232"/>
                </a:lnTo>
                <a:lnTo>
                  <a:pt x="646" y="248"/>
                </a:lnTo>
                <a:lnTo>
                  <a:pt x="650" y="262"/>
                </a:lnTo>
                <a:lnTo>
                  <a:pt x="653" y="279"/>
                </a:lnTo>
                <a:lnTo>
                  <a:pt x="656" y="296"/>
                </a:lnTo>
                <a:lnTo>
                  <a:pt x="657" y="312"/>
                </a:lnTo>
                <a:lnTo>
                  <a:pt x="657" y="330"/>
                </a:lnTo>
                <a:lnTo>
                  <a:pt x="657" y="330"/>
                </a:lnTo>
                <a:lnTo>
                  <a:pt x="657" y="346"/>
                </a:lnTo>
                <a:lnTo>
                  <a:pt x="656" y="363"/>
                </a:lnTo>
                <a:lnTo>
                  <a:pt x="653" y="379"/>
                </a:lnTo>
                <a:lnTo>
                  <a:pt x="650" y="395"/>
                </a:lnTo>
                <a:lnTo>
                  <a:pt x="646" y="411"/>
                </a:lnTo>
                <a:lnTo>
                  <a:pt x="642" y="426"/>
                </a:lnTo>
                <a:lnTo>
                  <a:pt x="632" y="457"/>
                </a:lnTo>
                <a:lnTo>
                  <a:pt x="617" y="485"/>
                </a:lnTo>
                <a:lnTo>
                  <a:pt x="601" y="512"/>
                </a:lnTo>
                <a:lnTo>
                  <a:pt x="582" y="538"/>
                </a:lnTo>
                <a:lnTo>
                  <a:pt x="560" y="562"/>
                </a:lnTo>
                <a:lnTo>
                  <a:pt x="538" y="582"/>
                </a:lnTo>
                <a:lnTo>
                  <a:pt x="512" y="602"/>
                </a:lnTo>
                <a:lnTo>
                  <a:pt x="485" y="618"/>
                </a:lnTo>
                <a:lnTo>
                  <a:pt x="456" y="632"/>
                </a:lnTo>
                <a:lnTo>
                  <a:pt x="426" y="643"/>
                </a:lnTo>
                <a:lnTo>
                  <a:pt x="410" y="648"/>
                </a:lnTo>
                <a:lnTo>
                  <a:pt x="395" y="651"/>
                </a:lnTo>
                <a:lnTo>
                  <a:pt x="378" y="655"/>
                </a:lnTo>
                <a:lnTo>
                  <a:pt x="362" y="656"/>
                </a:lnTo>
                <a:lnTo>
                  <a:pt x="345" y="657"/>
                </a:lnTo>
                <a:lnTo>
                  <a:pt x="328" y="657"/>
                </a:lnTo>
                <a:lnTo>
                  <a:pt x="328" y="657"/>
                </a:lnTo>
                <a:close/>
                <a:moveTo>
                  <a:pt x="328" y="38"/>
                </a:moveTo>
                <a:lnTo>
                  <a:pt x="328" y="38"/>
                </a:lnTo>
                <a:lnTo>
                  <a:pt x="298" y="39"/>
                </a:lnTo>
                <a:lnTo>
                  <a:pt x="270" y="43"/>
                </a:lnTo>
                <a:lnTo>
                  <a:pt x="242" y="52"/>
                </a:lnTo>
                <a:lnTo>
                  <a:pt x="215" y="61"/>
                </a:lnTo>
                <a:lnTo>
                  <a:pt x="190" y="73"/>
                </a:lnTo>
                <a:lnTo>
                  <a:pt x="165" y="88"/>
                </a:lnTo>
                <a:lnTo>
                  <a:pt x="143" y="104"/>
                </a:lnTo>
                <a:lnTo>
                  <a:pt x="122" y="123"/>
                </a:lnTo>
                <a:lnTo>
                  <a:pt x="104" y="144"/>
                </a:lnTo>
                <a:lnTo>
                  <a:pt x="88" y="167"/>
                </a:lnTo>
                <a:lnTo>
                  <a:pt x="73" y="190"/>
                </a:lnTo>
                <a:lnTo>
                  <a:pt x="61" y="215"/>
                </a:lnTo>
                <a:lnTo>
                  <a:pt x="50" y="242"/>
                </a:lnTo>
                <a:lnTo>
                  <a:pt x="43" y="270"/>
                </a:lnTo>
                <a:lnTo>
                  <a:pt x="39" y="300"/>
                </a:lnTo>
                <a:lnTo>
                  <a:pt x="38" y="330"/>
                </a:lnTo>
                <a:lnTo>
                  <a:pt x="38" y="330"/>
                </a:lnTo>
                <a:lnTo>
                  <a:pt x="39" y="359"/>
                </a:lnTo>
                <a:lnTo>
                  <a:pt x="43" y="387"/>
                </a:lnTo>
                <a:lnTo>
                  <a:pt x="50" y="416"/>
                </a:lnTo>
                <a:lnTo>
                  <a:pt x="61" y="442"/>
                </a:lnTo>
                <a:lnTo>
                  <a:pt x="73" y="468"/>
                </a:lnTo>
                <a:lnTo>
                  <a:pt x="88" y="492"/>
                </a:lnTo>
                <a:lnTo>
                  <a:pt x="104" y="514"/>
                </a:lnTo>
                <a:lnTo>
                  <a:pt x="122" y="535"/>
                </a:lnTo>
                <a:lnTo>
                  <a:pt x="143" y="554"/>
                </a:lnTo>
                <a:lnTo>
                  <a:pt x="165" y="570"/>
                </a:lnTo>
                <a:lnTo>
                  <a:pt x="190" y="585"/>
                </a:lnTo>
                <a:lnTo>
                  <a:pt x="215" y="597"/>
                </a:lnTo>
                <a:lnTo>
                  <a:pt x="242" y="608"/>
                </a:lnTo>
                <a:lnTo>
                  <a:pt x="270" y="614"/>
                </a:lnTo>
                <a:lnTo>
                  <a:pt x="298" y="618"/>
                </a:lnTo>
                <a:lnTo>
                  <a:pt x="328" y="620"/>
                </a:lnTo>
                <a:lnTo>
                  <a:pt x="328" y="620"/>
                </a:lnTo>
                <a:lnTo>
                  <a:pt x="358" y="618"/>
                </a:lnTo>
                <a:lnTo>
                  <a:pt x="387" y="614"/>
                </a:lnTo>
                <a:lnTo>
                  <a:pt x="415" y="608"/>
                </a:lnTo>
                <a:lnTo>
                  <a:pt x="442" y="597"/>
                </a:lnTo>
                <a:lnTo>
                  <a:pt x="468" y="585"/>
                </a:lnTo>
                <a:lnTo>
                  <a:pt x="490" y="570"/>
                </a:lnTo>
                <a:lnTo>
                  <a:pt x="513" y="554"/>
                </a:lnTo>
                <a:lnTo>
                  <a:pt x="533" y="535"/>
                </a:lnTo>
                <a:lnTo>
                  <a:pt x="552" y="514"/>
                </a:lnTo>
                <a:lnTo>
                  <a:pt x="570" y="492"/>
                </a:lnTo>
                <a:lnTo>
                  <a:pt x="585" y="468"/>
                </a:lnTo>
                <a:lnTo>
                  <a:pt x="597" y="442"/>
                </a:lnTo>
                <a:lnTo>
                  <a:pt x="606" y="416"/>
                </a:lnTo>
                <a:lnTo>
                  <a:pt x="614" y="387"/>
                </a:lnTo>
                <a:lnTo>
                  <a:pt x="618" y="359"/>
                </a:lnTo>
                <a:lnTo>
                  <a:pt x="619" y="330"/>
                </a:lnTo>
                <a:lnTo>
                  <a:pt x="619" y="330"/>
                </a:lnTo>
                <a:lnTo>
                  <a:pt x="618" y="300"/>
                </a:lnTo>
                <a:lnTo>
                  <a:pt x="614" y="270"/>
                </a:lnTo>
                <a:lnTo>
                  <a:pt x="606" y="242"/>
                </a:lnTo>
                <a:lnTo>
                  <a:pt x="597" y="215"/>
                </a:lnTo>
                <a:lnTo>
                  <a:pt x="585" y="190"/>
                </a:lnTo>
                <a:lnTo>
                  <a:pt x="570" y="167"/>
                </a:lnTo>
                <a:lnTo>
                  <a:pt x="552" y="144"/>
                </a:lnTo>
                <a:lnTo>
                  <a:pt x="533" y="123"/>
                </a:lnTo>
                <a:lnTo>
                  <a:pt x="513" y="104"/>
                </a:lnTo>
                <a:lnTo>
                  <a:pt x="490" y="88"/>
                </a:lnTo>
                <a:lnTo>
                  <a:pt x="468" y="73"/>
                </a:lnTo>
                <a:lnTo>
                  <a:pt x="442" y="61"/>
                </a:lnTo>
                <a:lnTo>
                  <a:pt x="415" y="52"/>
                </a:lnTo>
                <a:lnTo>
                  <a:pt x="387" y="43"/>
                </a:lnTo>
                <a:lnTo>
                  <a:pt x="358" y="39"/>
                </a:lnTo>
                <a:lnTo>
                  <a:pt x="328" y="38"/>
                </a:lnTo>
                <a:lnTo>
                  <a:pt x="328" y="38"/>
                </a:ln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a:ln>
                  <a:noFill/>
                </a:ln>
                <a:solidFill>
                  <a:srgbClr val="166BB8"/>
                </a:solidFill>
                <a:effectLst/>
                <a:uLnTx/>
                <a:uFillTx/>
                <a:latin typeface="Calibri"/>
                <a:ea typeface="+mn-ea"/>
                <a:cs typeface="+mn-cs"/>
              </a:rPr>
              <a:t>1 2 3  4 5 6</a:t>
            </a:r>
          </a:p>
        </p:txBody>
      </p:sp>
      <p:grpSp>
        <p:nvGrpSpPr>
          <p:cNvPr id="9" name="Group 8">
            <a:extLst>
              <a:ext uri="{FF2B5EF4-FFF2-40B4-BE49-F238E27FC236}">
                <a16:creationId xmlns:a16="http://schemas.microsoft.com/office/drawing/2014/main" id="{8A99A21E-79B6-484B-AA59-AC9D47CA2DD3}"/>
              </a:ext>
            </a:extLst>
          </p:cNvPr>
          <p:cNvGrpSpPr>
            <a:grpSpLocks noChangeAspect="1"/>
          </p:cNvGrpSpPr>
          <p:nvPr/>
        </p:nvGrpSpPr>
        <p:grpSpPr>
          <a:xfrm>
            <a:off x="864353" y="2705380"/>
            <a:ext cx="807039" cy="804584"/>
            <a:chOff x="6716713" y="5860098"/>
            <a:chExt cx="522288" cy="520700"/>
          </a:xfrm>
          <a:solidFill>
            <a:schemeClr val="accent3"/>
          </a:solidFill>
        </p:grpSpPr>
        <p:sp>
          <p:nvSpPr>
            <p:cNvPr id="10" name="Freeform 83">
              <a:extLst>
                <a:ext uri="{FF2B5EF4-FFF2-40B4-BE49-F238E27FC236}">
                  <a16:creationId xmlns:a16="http://schemas.microsoft.com/office/drawing/2014/main" id="{46737183-EEF5-B542-8E0B-DC9F1B015D34}"/>
                </a:ext>
              </a:extLst>
            </p:cNvPr>
            <p:cNvSpPr>
              <a:spLocks noEditPoints="1"/>
            </p:cNvSpPr>
            <p:nvPr/>
          </p:nvSpPr>
          <p:spPr bwMode="auto">
            <a:xfrm>
              <a:off x="6716713" y="5860098"/>
              <a:ext cx="522288" cy="520700"/>
            </a:xfrm>
            <a:custGeom>
              <a:avLst/>
              <a:gdLst>
                <a:gd name="T0" fmla="*/ 313 w 659"/>
                <a:gd name="T1" fmla="*/ 658 h 658"/>
                <a:gd name="T2" fmla="*/ 264 w 659"/>
                <a:gd name="T3" fmla="*/ 651 h 658"/>
                <a:gd name="T4" fmla="*/ 202 w 659"/>
                <a:gd name="T5" fmla="*/ 632 h 658"/>
                <a:gd name="T6" fmla="*/ 121 w 659"/>
                <a:gd name="T7" fmla="*/ 582 h 658"/>
                <a:gd name="T8" fmla="*/ 57 w 659"/>
                <a:gd name="T9" fmla="*/ 512 h 658"/>
                <a:gd name="T10" fmla="*/ 15 w 659"/>
                <a:gd name="T11" fmla="*/ 426 h 658"/>
                <a:gd name="T12" fmla="*/ 4 w 659"/>
                <a:gd name="T13" fmla="*/ 379 h 658"/>
                <a:gd name="T14" fmla="*/ 0 w 659"/>
                <a:gd name="T15" fmla="*/ 328 h 658"/>
                <a:gd name="T16" fmla="*/ 3 w 659"/>
                <a:gd name="T17" fmla="*/ 295 h 658"/>
                <a:gd name="T18" fmla="*/ 11 w 659"/>
                <a:gd name="T19" fmla="*/ 246 h 658"/>
                <a:gd name="T20" fmla="*/ 41 w 659"/>
                <a:gd name="T21" fmla="*/ 172 h 658"/>
                <a:gd name="T22" fmla="*/ 97 w 659"/>
                <a:gd name="T23" fmla="*/ 96 h 658"/>
                <a:gd name="T24" fmla="*/ 174 w 659"/>
                <a:gd name="T25" fmla="*/ 39 h 658"/>
                <a:gd name="T26" fmla="*/ 247 w 659"/>
                <a:gd name="T27" fmla="*/ 10 h 658"/>
                <a:gd name="T28" fmla="*/ 296 w 659"/>
                <a:gd name="T29" fmla="*/ 2 h 658"/>
                <a:gd name="T30" fmla="*/ 329 w 659"/>
                <a:gd name="T31" fmla="*/ 0 h 658"/>
                <a:gd name="T32" fmla="*/ 379 w 659"/>
                <a:gd name="T33" fmla="*/ 3 h 658"/>
                <a:gd name="T34" fmla="*/ 428 w 659"/>
                <a:gd name="T35" fmla="*/ 15 h 658"/>
                <a:gd name="T36" fmla="*/ 514 w 659"/>
                <a:gd name="T37" fmla="*/ 56 h 658"/>
                <a:gd name="T38" fmla="*/ 583 w 659"/>
                <a:gd name="T39" fmla="*/ 120 h 658"/>
                <a:gd name="T40" fmla="*/ 633 w 659"/>
                <a:gd name="T41" fmla="*/ 201 h 658"/>
                <a:gd name="T42" fmla="*/ 652 w 659"/>
                <a:gd name="T43" fmla="*/ 262 h 658"/>
                <a:gd name="T44" fmla="*/ 659 w 659"/>
                <a:gd name="T45" fmla="*/ 312 h 658"/>
                <a:gd name="T46" fmla="*/ 659 w 659"/>
                <a:gd name="T47" fmla="*/ 346 h 658"/>
                <a:gd name="T48" fmla="*/ 652 w 659"/>
                <a:gd name="T49" fmla="*/ 396 h 658"/>
                <a:gd name="T50" fmla="*/ 633 w 659"/>
                <a:gd name="T51" fmla="*/ 456 h 658"/>
                <a:gd name="T52" fmla="*/ 583 w 659"/>
                <a:gd name="T53" fmla="*/ 538 h 658"/>
                <a:gd name="T54" fmla="*/ 514 w 659"/>
                <a:gd name="T55" fmla="*/ 601 h 658"/>
                <a:gd name="T56" fmla="*/ 428 w 659"/>
                <a:gd name="T57" fmla="*/ 643 h 658"/>
                <a:gd name="T58" fmla="*/ 379 w 659"/>
                <a:gd name="T59" fmla="*/ 654 h 658"/>
                <a:gd name="T60" fmla="*/ 329 w 659"/>
                <a:gd name="T61" fmla="*/ 658 h 658"/>
                <a:gd name="T62" fmla="*/ 329 w 659"/>
                <a:gd name="T63" fmla="*/ 38 h 658"/>
                <a:gd name="T64" fmla="*/ 243 w 659"/>
                <a:gd name="T65" fmla="*/ 50 h 658"/>
                <a:gd name="T66" fmla="*/ 167 w 659"/>
                <a:gd name="T67" fmla="*/ 88 h 658"/>
                <a:gd name="T68" fmla="*/ 105 w 659"/>
                <a:gd name="T69" fmla="*/ 143 h 658"/>
                <a:gd name="T70" fmla="*/ 61 w 659"/>
                <a:gd name="T71" fmla="*/ 215 h 658"/>
                <a:gd name="T72" fmla="*/ 41 w 659"/>
                <a:gd name="T73" fmla="*/ 299 h 658"/>
                <a:gd name="T74" fmla="*/ 41 w 659"/>
                <a:gd name="T75" fmla="*/ 358 h 658"/>
                <a:gd name="T76" fmla="*/ 61 w 659"/>
                <a:gd name="T77" fmla="*/ 443 h 658"/>
                <a:gd name="T78" fmla="*/ 105 w 659"/>
                <a:gd name="T79" fmla="*/ 514 h 658"/>
                <a:gd name="T80" fmla="*/ 167 w 659"/>
                <a:gd name="T81" fmla="*/ 570 h 658"/>
                <a:gd name="T82" fmla="*/ 243 w 659"/>
                <a:gd name="T83" fmla="*/ 607 h 658"/>
                <a:gd name="T84" fmla="*/ 329 w 659"/>
                <a:gd name="T85" fmla="*/ 620 h 658"/>
                <a:gd name="T86" fmla="*/ 389 w 659"/>
                <a:gd name="T87" fmla="*/ 615 h 658"/>
                <a:gd name="T88" fmla="*/ 468 w 659"/>
                <a:gd name="T89" fmla="*/ 585 h 658"/>
                <a:gd name="T90" fmla="*/ 535 w 659"/>
                <a:gd name="T91" fmla="*/ 535 h 658"/>
                <a:gd name="T92" fmla="*/ 586 w 659"/>
                <a:gd name="T93" fmla="*/ 468 h 658"/>
                <a:gd name="T94" fmla="*/ 616 w 659"/>
                <a:gd name="T95" fmla="*/ 387 h 658"/>
                <a:gd name="T96" fmla="*/ 621 w 659"/>
                <a:gd name="T97" fmla="*/ 328 h 658"/>
                <a:gd name="T98" fmla="*/ 608 w 659"/>
                <a:gd name="T99" fmla="*/ 242 h 658"/>
                <a:gd name="T100" fmla="*/ 571 w 659"/>
                <a:gd name="T101" fmla="*/ 166 h 658"/>
                <a:gd name="T102" fmla="*/ 515 w 659"/>
                <a:gd name="T103" fmla="*/ 104 h 658"/>
                <a:gd name="T104" fmla="*/ 442 w 659"/>
                <a:gd name="T105" fmla="*/ 61 h 658"/>
                <a:gd name="T106" fmla="*/ 359 w 659"/>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29" y="658"/>
                  </a:moveTo>
                  <a:lnTo>
                    <a:pt x="329" y="658"/>
                  </a:lnTo>
                  <a:lnTo>
                    <a:pt x="313" y="658"/>
                  </a:lnTo>
                  <a:lnTo>
                    <a:pt x="296" y="656"/>
                  </a:lnTo>
                  <a:lnTo>
                    <a:pt x="280" y="654"/>
                  </a:lnTo>
                  <a:lnTo>
                    <a:pt x="264" y="651"/>
                  </a:lnTo>
                  <a:lnTo>
                    <a:pt x="247" y="647"/>
                  </a:lnTo>
                  <a:lnTo>
                    <a:pt x="231" y="643"/>
                  </a:lnTo>
                  <a:lnTo>
                    <a:pt x="202" y="632"/>
                  </a:lnTo>
                  <a:lnTo>
                    <a:pt x="174" y="617"/>
                  </a:lnTo>
                  <a:lnTo>
                    <a:pt x="145" y="601"/>
                  </a:lnTo>
                  <a:lnTo>
                    <a:pt x="121" y="582"/>
                  </a:lnTo>
                  <a:lnTo>
                    <a:pt x="97" y="561"/>
                  </a:lnTo>
                  <a:lnTo>
                    <a:pt x="75" y="538"/>
                  </a:lnTo>
                  <a:lnTo>
                    <a:pt x="57" y="512"/>
                  </a:lnTo>
                  <a:lnTo>
                    <a:pt x="41" y="486"/>
                  </a:lnTo>
                  <a:lnTo>
                    <a:pt x="27" y="456"/>
                  </a:lnTo>
                  <a:lnTo>
                    <a:pt x="15" y="426"/>
                  </a:lnTo>
                  <a:lnTo>
                    <a:pt x="11" y="410"/>
                  </a:lnTo>
                  <a:lnTo>
                    <a:pt x="7" y="396"/>
                  </a:lnTo>
                  <a:lnTo>
                    <a:pt x="4" y="379"/>
                  </a:lnTo>
                  <a:lnTo>
                    <a:pt x="3" y="362"/>
                  </a:lnTo>
                  <a:lnTo>
                    <a:pt x="2" y="346"/>
                  </a:lnTo>
                  <a:lnTo>
                    <a:pt x="0" y="328"/>
                  </a:lnTo>
                  <a:lnTo>
                    <a:pt x="0" y="328"/>
                  </a:lnTo>
                  <a:lnTo>
                    <a:pt x="2" y="312"/>
                  </a:lnTo>
                  <a:lnTo>
                    <a:pt x="3" y="295"/>
                  </a:lnTo>
                  <a:lnTo>
                    <a:pt x="4" y="279"/>
                  </a:lnTo>
                  <a:lnTo>
                    <a:pt x="7" y="262"/>
                  </a:lnTo>
                  <a:lnTo>
                    <a:pt x="11" y="246"/>
                  </a:lnTo>
                  <a:lnTo>
                    <a:pt x="15" y="232"/>
                  </a:lnTo>
                  <a:lnTo>
                    <a:pt x="27" y="201"/>
                  </a:lnTo>
                  <a:lnTo>
                    <a:pt x="41" y="172"/>
                  </a:lnTo>
                  <a:lnTo>
                    <a:pt x="57" y="146"/>
                  </a:lnTo>
                  <a:lnTo>
                    <a:pt x="75" y="120"/>
                  </a:lnTo>
                  <a:lnTo>
                    <a:pt x="97" y="96"/>
                  </a:lnTo>
                  <a:lnTo>
                    <a:pt x="121" y="74"/>
                  </a:lnTo>
                  <a:lnTo>
                    <a:pt x="145" y="56"/>
                  </a:lnTo>
                  <a:lnTo>
                    <a:pt x="174" y="39"/>
                  </a:lnTo>
                  <a:lnTo>
                    <a:pt x="202" y="26"/>
                  </a:lnTo>
                  <a:lnTo>
                    <a:pt x="231" y="15"/>
                  </a:lnTo>
                  <a:lnTo>
                    <a:pt x="247" y="10"/>
                  </a:lnTo>
                  <a:lnTo>
                    <a:pt x="264" y="7"/>
                  </a:lnTo>
                  <a:lnTo>
                    <a:pt x="280" y="3"/>
                  </a:lnTo>
                  <a:lnTo>
                    <a:pt x="296" y="2"/>
                  </a:lnTo>
                  <a:lnTo>
                    <a:pt x="313" y="0"/>
                  </a:lnTo>
                  <a:lnTo>
                    <a:pt x="329" y="0"/>
                  </a:lnTo>
                  <a:lnTo>
                    <a:pt x="329" y="0"/>
                  </a:lnTo>
                  <a:lnTo>
                    <a:pt x="347" y="0"/>
                  </a:lnTo>
                  <a:lnTo>
                    <a:pt x="363" y="2"/>
                  </a:lnTo>
                  <a:lnTo>
                    <a:pt x="379" y="3"/>
                  </a:lnTo>
                  <a:lnTo>
                    <a:pt x="395" y="7"/>
                  </a:lnTo>
                  <a:lnTo>
                    <a:pt x="411" y="10"/>
                  </a:lnTo>
                  <a:lnTo>
                    <a:pt x="428" y="15"/>
                  </a:lnTo>
                  <a:lnTo>
                    <a:pt x="457" y="26"/>
                  </a:lnTo>
                  <a:lnTo>
                    <a:pt x="487" y="39"/>
                  </a:lnTo>
                  <a:lnTo>
                    <a:pt x="514" y="56"/>
                  </a:lnTo>
                  <a:lnTo>
                    <a:pt x="539" y="74"/>
                  </a:lnTo>
                  <a:lnTo>
                    <a:pt x="562" y="96"/>
                  </a:lnTo>
                  <a:lnTo>
                    <a:pt x="583" y="120"/>
                  </a:lnTo>
                  <a:lnTo>
                    <a:pt x="602" y="146"/>
                  </a:lnTo>
                  <a:lnTo>
                    <a:pt x="618" y="172"/>
                  </a:lnTo>
                  <a:lnTo>
                    <a:pt x="633" y="201"/>
                  </a:lnTo>
                  <a:lnTo>
                    <a:pt x="644" y="232"/>
                  </a:lnTo>
                  <a:lnTo>
                    <a:pt x="648" y="246"/>
                  </a:lnTo>
                  <a:lnTo>
                    <a:pt x="652" y="262"/>
                  </a:lnTo>
                  <a:lnTo>
                    <a:pt x="655" y="279"/>
                  </a:lnTo>
                  <a:lnTo>
                    <a:pt x="657" y="295"/>
                  </a:lnTo>
                  <a:lnTo>
                    <a:pt x="659" y="312"/>
                  </a:lnTo>
                  <a:lnTo>
                    <a:pt x="659" y="328"/>
                  </a:lnTo>
                  <a:lnTo>
                    <a:pt x="659" y="328"/>
                  </a:lnTo>
                  <a:lnTo>
                    <a:pt x="659" y="346"/>
                  </a:lnTo>
                  <a:lnTo>
                    <a:pt x="657" y="362"/>
                  </a:lnTo>
                  <a:lnTo>
                    <a:pt x="655" y="379"/>
                  </a:lnTo>
                  <a:lnTo>
                    <a:pt x="652" y="396"/>
                  </a:lnTo>
                  <a:lnTo>
                    <a:pt x="648" y="410"/>
                  </a:lnTo>
                  <a:lnTo>
                    <a:pt x="644" y="426"/>
                  </a:lnTo>
                  <a:lnTo>
                    <a:pt x="633" y="456"/>
                  </a:lnTo>
                  <a:lnTo>
                    <a:pt x="618" y="486"/>
                  </a:lnTo>
                  <a:lnTo>
                    <a:pt x="602" y="512"/>
                  </a:lnTo>
                  <a:lnTo>
                    <a:pt x="583" y="538"/>
                  </a:lnTo>
                  <a:lnTo>
                    <a:pt x="562" y="561"/>
                  </a:lnTo>
                  <a:lnTo>
                    <a:pt x="539" y="582"/>
                  </a:lnTo>
                  <a:lnTo>
                    <a:pt x="514" y="601"/>
                  </a:lnTo>
                  <a:lnTo>
                    <a:pt x="487" y="617"/>
                  </a:lnTo>
                  <a:lnTo>
                    <a:pt x="457" y="632"/>
                  </a:lnTo>
                  <a:lnTo>
                    <a:pt x="428" y="643"/>
                  </a:lnTo>
                  <a:lnTo>
                    <a:pt x="411" y="647"/>
                  </a:lnTo>
                  <a:lnTo>
                    <a:pt x="395" y="651"/>
                  </a:lnTo>
                  <a:lnTo>
                    <a:pt x="379" y="654"/>
                  </a:lnTo>
                  <a:lnTo>
                    <a:pt x="363" y="656"/>
                  </a:lnTo>
                  <a:lnTo>
                    <a:pt x="347" y="658"/>
                  </a:lnTo>
                  <a:lnTo>
                    <a:pt x="329" y="658"/>
                  </a:lnTo>
                  <a:lnTo>
                    <a:pt x="329" y="658"/>
                  </a:lnTo>
                  <a:close/>
                  <a:moveTo>
                    <a:pt x="329" y="38"/>
                  </a:moveTo>
                  <a:lnTo>
                    <a:pt x="329" y="38"/>
                  </a:lnTo>
                  <a:lnTo>
                    <a:pt x="300" y="39"/>
                  </a:lnTo>
                  <a:lnTo>
                    <a:pt x="272" y="43"/>
                  </a:lnTo>
                  <a:lnTo>
                    <a:pt x="243" y="50"/>
                  </a:lnTo>
                  <a:lnTo>
                    <a:pt x="217" y="61"/>
                  </a:lnTo>
                  <a:lnTo>
                    <a:pt x="191" y="73"/>
                  </a:lnTo>
                  <a:lnTo>
                    <a:pt x="167" y="88"/>
                  </a:lnTo>
                  <a:lnTo>
                    <a:pt x="144" y="104"/>
                  </a:lnTo>
                  <a:lnTo>
                    <a:pt x="124" y="123"/>
                  </a:lnTo>
                  <a:lnTo>
                    <a:pt x="105" y="143"/>
                  </a:lnTo>
                  <a:lnTo>
                    <a:pt x="89" y="166"/>
                  </a:lnTo>
                  <a:lnTo>
                    <a:pt x="74" y="190"/>
                  </a:lnTo>
                  <a:lnTo>
                    <a:pt x="61" y="215"/>
                  </a:lnTo>
                  <a:lnTo>
                    <a:pt x="51" y="242"/>
                  </a:lnTo>
                  <a:lnTo>
                    <a:pt x="45" y="271"/>
                  </a:lnTo>
                  <a:lnTo>
                    <a:pt x="41" y="299"/>
                  </a:lnTo>
                  <a:lnTo>
                    <a:pt x="38" y="328"/>
                  </a:lnTo>
                  <a:lnTo>
                    <a:pt x="38" y="328"/>
                  </a:lnTo>
                  <a:lnTo>
                    <a:pt x="41" y="358"/>
                  </a:lnTo>
                  <a:lnTo>
                    <a:pt x="45" y="387"/>
                  </a:lnTo>
                  <a:lnTo>
                    <a:pt x="51" y="416"/>
                  </a:lnTo>
                  <a:lnTo>
                    <a:pt x="61" y="443"/>
                  </a:lnTo>
                  <a:lnTo>
                    <a:pt x="74" y="468"/>
                  </a:lnTo>
                  <a:lnTo>
                    <a:pt x="89" y="491"/>
                  </a:lnTo>
                  <a:lnTo>
                    <a:pt x="105" y="514"/>
                  </a:lnTo>
                  <a:lnTo>
                    <a:pt x="124" y="535"/>
                  </a:lnTo>
                  <a:lnTo>
                    <a:pt x="144" y="554"/>
                  </a:lnTo>
                  <a:lnTo>
                    <a:pt x="167" y="570"/>
                  </a:lnTo>
                  <a:lnTo>
                    <a:pt x="191" y="585"/>
                  </a:lnTo>
                  <a:lnTo>
                    <a:pt x="217" y="597"/>
                  </a:lnTo>
                  <a:lnTo>
                    <a:pt x="243" y="607"/>
                  </a:lnTo>
                  <a:lnTo>
                    <a:pt x="272" y="615"/>
                  </a:lnTo>
                  <a:lnTo>
                    <a:pt x="300" y="619"/>
                  </a:lnTo>
                  <a:lnTo>
                    <a:pt x="329" y="620"/>
                  </a:lnTo>
                  <a:lnTo>
                    <a:pt x="329" y="620"/>
                  </a:lnTo>
                  <a:lnTo>
                    <a:pt x="359" y="619"/>
                  </a:lnTo>
                  <a:lnTo>
                    <a:pt x="389" y="615"/>
                  </a:lnTo>
                  <a:lnTo>
                    <a:pt x="417" y="607"/>
                  </a:lnTo>
                  <a:lnTo>
                    <a:pt x="442" y="597"/>
                  </a:lnTo>
                  <a:lnTo>
                    <a:pt x="468" y="585"/>
                  </a:lnTo>
                  <a:lnTo>
                    <a:pt x="492" y="570"/>
                  </a:lnTo>
                  <a:lnTo>
                    <a:pt x="515" y="554"/>
                  </a:lnTo>
                  <a:lnTo>
                    <a:pt x="535" y="535"/>
                  </a:lnTo>
                  <a:lnTo>
                    <a:pt x="554" y="514"/>
                  </a:lnTo>
                  <a:lnTo>
                    <a:pt x="571" y="491"/>
                  </a:lnTo>
                  <a:lnTo>
                    <a:pt x="586" y="468"/>
                  </a:lnTo>
                  <a:lnTo>
                    <a:pt x="598" y="443"/>
                  </a:lnTo>
                  <a:lnTo>
                    <a:pt x="608" y="416"/>
                  </a:lnTo>
                  <a:lnTo>
                    <a:pt x="616" y="387"/>
                  </a:lnTo>
                  <a:lnTo>
                    <a:pt x="620" y="358"/>
                  </a:lnTo>
                  <a:lnTo>
                    <a:pt x="621" y="328"/>
                  </a:lnTo>
                  <a:lnTo>
                    <a:pt x="621" y="328"/>
                  </a:lnTo>
                  <a:lnTo>
                    <a:pt x="620" y="299"/>
                  </a:lnTo>
                  <a:lnTo>
                    <a:pt x="616" y="271"/>
                  </a:lnTo>
                  <a:lnTo>
                    <a:pt x="608" y="242"/>
                  </a:lnTo>
                  <a:lnTo>
                    <a:pt x="598" y="215"/>
                  </a:lnTo>
                  <a:lnTo>
                    <a:pt x="586" y="190"/>
                  </a:lnTo>
                  <a:lnTo>
                    <a:pt x="571" y="166"/>
                  </a:lnTo>
                  <a:lnTo>
                    <a:pt x="554" y="143"/>
                  </a:lnTo>
                  <a:lnTo>
                    <a:pt x="535" y="123"/>
                  </a:lnTo>
                  <a:lnTo>
                    <a:pt x="515" y="104"/>
                  </a:lnTo>
                  <a:lnTo>
                    <a:pt x="492" y="88"/>
                  </a:lnTo>
                  <a:lnTo>
                    <a:pt x="468" y="73"/>
                  </a:lnTo>
                  <a:lnTo>
                    <a:pt x="442" y="61"/>
                  </a:lnTo>
                  <a:lnTo>
                    <a:pt x="417" y="50"/>
                  </a:lnTo>
                  <a:lnTo>
                    <a:pt x="389"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89">
              <a:extLst>
                <a:ext uri="{FF2B5EF4-FFF2-40B4-BE49-F238E27FC236}">
                  <a16:creationId xmlns:a16="http://schemas.microsoft.com/office/drawing/2014/main" id="{6152BCB9-E334-CE4F-A234-890409303BE0}"/>
                </a:ext>
              </a:extLst>
            </p:cNvPr>
            <p:cNvSpPr>
              <a:spLocks/>
            </p:cNvSpPr>
            <p:nvPr/>
          </p:nvSpPr>
          <p:spPr bwMode="auto">
            <a:xfrm>
              <a:off x="6854826" y="6009323"/>
              <a:ext cx="222250" cy="222250"/>
            </a:xfrm>
            <a:custGeom>
              <a:avLst/>
              <a:gdLst>
                <a:gd name="T0" fmla="*/ 263 w 279"/>
                <a:gd name="T1" fmla="*/ 263 h 278"/>
                <a:gd name="T2" fmla="*/ 16 w 279"/>
                <a:gd name="T3" fmla="*/ 263 h 278"/>
                <a:gd name="T4" fmla="*/ 16 w 279"/>
                <a:gd name="T5" fmla="*/ 16 h 278"/>
                <a:gd name="T6" fmla="*/ 235 w 279"/>
                <a:gd name="T7" fmla="*/ 16 h 278"/>
                <a:gd name="T8" fmla="*/ 235 w 279"/>
                <a:gd name="T9" fmla="*/ 0 h 278"/>
                <a:gd name="T10" fmla="*/ 8 w 279"/>
                <a:gd name="T11" fmla="*/ 0 h 278"/>
                <a:gd name="T12" fmla="*/ 8 w 279"/>
                <a:gd name="T13" fmla="*/ 0 h 278"/>
                <a:gd name="T14" fmla="*/ 5 w 279"/>
                <a:gd name="T15" fmla="*/ 0 h 278"/>
                <a:gd name="T16" fmla="*/ 3 w 279"/>
                <a:gd name="T17" fmla="*/ 3 h 278"/>
                <a:gd name="T18" fmla="*/ 1 w 279"/>
                <a:gd name="T19" fmla="*/ 4 h 278"/>
                <a:gd name="T20" fmla="*/ 0 w 279"/>
                <a:gd name="T21" fmla="*/ 8 h 278"/>
                <a:gd name="T22" fmla="*/ 0 w 279"/>
                <a:gd name="T23" fmla="*/ 270 h 278"/>
                <a:gd name="T24" fmla="*/ 0 w 279"/>
                <a:gd name="T25" fmla="*/ 270 h 278"/>
                <a:gd name="T26" fmla="*/ 1 w 279"/>
                <a:gd name="T27" fmla="*/ 274 h 278"/>
                <a:gd name="T28" fmla="*/ 3 w 279"/>
                <a:gd name="T29" fmla="*/ 277 h 278"/>
                <a:gd name="T30" fmla="*/ 5 w 279"/>
                <a:gd name="T31" fmla="*/ 278 h 278"/>
                <a:gd name="T32" fmla="*/ 8 w 279"/>
                <a:gd name="T33" fmla="*/ 278 h 278"/>
                <a:gd name="T34" fmla="*/ 271 w 279"/>
                <a:gd name="T35" fmla="*/ 278 h 278"/>
                <a:gd name="T36" fmla="*/ 271 w 279"/>
                <a:gd name="T37" fmla="*/ 278 h 278"/>
                <a:gd name="T38" fmla="*/ 274 w 279"/>
                <a:gd name="T39" fmla="*/ 278 h 278"/>
                <a:gd name="T40" fmla="*/ 277 w 279"/>
                <a:gd name="T41" fmla="*/ 277 h 278"/>
                <a:gd name="T42" fmla="*/ 278 w 279"/>
                <a:gd name="T43" fmla="*/ 274 h 278"/>
                <a:gd name="T44" fmla="*/ 279 w 279"/>
                <a:gd name="T45" fmla="*/ 270 h 278"/>
                <a:gd name="T46" fmla="*/ 279 w 279"/>
                <a:gd name="T47" fmla="*/ 87 h 278"/>
                <a:gd name="T48" fmla="*/ 263 w 279"/>
                <a:gd name="T49" fmla="*/ 87 h 278"/>
                <a:gd name="T50" fmla="*/ 263 w 279"/>
                <a:gd name="T51" fmla="*/ 26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78">
                  <a:moveTo>
                    <a:pt x="263" y="263"/>
                  </a:moveTo>
                  <a:lnTo>
                    <a:pt x="16" y="263"/>
                  </a:lnTo>
                  <a:lnTo>
                    <a:pt x="16" y="16"/>
                  </a:lnTo>
                  <a:lnTo>
                    <a:pt x="235" y="16"/>
                  </a:lnTo>
                  <a:lnTo>
                    <a:pt x="235" y="0"/>
                  </a:lnTo>
                  <a:lnTo>
                    <a:pt x="8" y="0"/>
                  </a:lnTo>
                  <a:lnTo>
                    <a:pt x="8" y="0"/>
                  </a:lnTo>
                  <a:lnTo>
                    <a:pt x="5" y="0"/>
                  </a:lnTo>
                  <a:lnTo>
                    <a:pt x="3" y="3"/>
                  </a:lnTo>
                  <a:lnTo>
                    <a:pt x="1" y="4"/>
                  </a:lnTo>
                  <a:lnTo>
                    <a:pt x="0" y="8"/>
                  </a:lnTo>
                  <a:lnTo>
                    <a:pt x="0" y="270"/>
                  </a:lnTo>
                  <a:lnTo>
                    <a:pt x="0" y="270"/>
                  </a:lnTo>
                  <a:lnTo>
                    <a:pt x="1" y="274"/>
                  </a:lnTo>
                  <a:lnTo>
                    <a:pt x="3" y="277"/>
                  </a:lnTo>
                  <a:lnTo>
                    <a:pt x="5" y="278"/>
                  </a:lnTo>
                  <a:lnTo>
                    <a:pt x="8" y="278"/>
                  </a:lnTo>
                  <a:lnTo>
                    <a:pt x="271" y="278"/>
                  </a:lnTo>
                  <a:lnTo>
                    <a:pt x="271" y="278"/>
                  </a:lnTo>
                  <a:lnTo>
                    <a:pt x="274" y="278"/>
                  </a:lnTo>
                  <a:lnTo>
                    <a:pt x="277" y="277"/>
                  </a:lnTo>
                  <a:lnTo>
                    <a:pt x="278" y="274"/>
                  </a:lnTo>
                  <a:lnTo>
                    <a:pt x="279" y="270"/>
                  </a:lnTo>
                  <a:lnTo>
                    <a:pt x="279" y="87"/>
                  </a:lnTo>
                  <a:lnTo>
                    <a:pt x="263" y="87"/>
                  </a:lnTo>
                  <a:lnTo>
                    <a:pt x="263"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90">
              <a:extLst>
                <a:ext uri="{FF2B5EF4-FFF2-40B4-BE49-F238E27FC236}">
                  <a16:creationId xmlns:a16="http://schemas.microsoft.com/office/drawing/2014/main" id="{DD524EEE-2A58-6343-982E-59E6FA20D089}"/>
                </a:ext>
              </a:extLst>
            </p:cNvPr>
            <p:cNvSpPr>
              <a:spLocks/>
            </p:cNvSpPr>
            <p:nvPr/>
          </p:nvSpPr>
          <p:spPr bwMode="auto">
            <a:xfrm>
              <a:off x="6923088" y="5993448"/>
              <a:ext cx="192088" cy="144463"/>
            </a:xfrm>
            <a:custGeom>
              <a:avLst/>
              <a:gdLst>
                <a:gd name="T0" fmla="*/ 22 w 242"/>
                <a:gd name="T1" fmla="*/ 76 h 181"/>
                <a:gd name="T2" fmla="*/ 0 w 242"/>
                <a:gd name="T3" fmla="*/ 99 h 181"/>
                <a:gd name="T4" fmla="*/ 82 w 242"/>
                <a:gd name="T5" fmla="*/ 181 h 181"/>
                <a:gd name="T6" fmla="*/ 242 w 242"/>
                <a:gd name="T7" fmla="*/ 17 h 181"/>
                <a:gd name="T8" fmla="*/ 219 w 242"/>
                <a:gd name="T9" fmla="*/ 0 h 181"/>
                <a:gd name="T10" fmla="*/ 82 w 242"/>
                <a:gd name="T11" fmla="*/ 121 h 181"/>
                <a:gd name="T12" fmla="*/ 22 w 242"/>
                <a:gd name="T13" fmla="*/ 76 h 181"/>
              </a:gdLst>
              <a:ahLst/>
              <a:cxnLst>
                <a:cxn ang="0">
                  <a:pos x="T0" y="T1"/>
                </a:cxn>
                <a:cxn ang="0">
                  <a:pos x="T2" y="T3"/>
                </a:cxn>
                <a:cxn ang="0">
                  <a:pos x="T4" y="T5"/>
                </a:cxn>
                <a:cxn ang="0">
                  <a:pos x="T6" y="T7"/>
                </a:cxn>
                <a:cxn ang="0">
                  <a:pos x="T8" y="T9"/>
                </a:cxn>
                <a:cxn ang="0">
                  <a:pos x="T10" y="T11"/>
                </a:cxn>
                <a:cxn ang="0">
                  <a:pos x="T12" y="T13"/>
                </a:cxn>
              </a:cxnLst>
              <a:rect l="0" t="0" r="r" b="b"/>
              <a:pathLst>
                <a:path w="242" h="181">
                  <a:moveTo>
                    <a:pt x="22" y="76"/>
                  </a:moveTo>
                  <a:lnTo>
                    <a:pt x="0" y="99"/>
                  </a:lnTo>
                  <a:lnTo>
                    <a:pt x="82" y="181"/>
                  </a:lnTo>
                  <a:lnTo>
                    <a:pt x="242" y="17"/>
                  </a:lnTo>
                  <a:lnTo>
                    <a:pt x="219" y="0"/>
                  </a:lnTo>
                  <a:lnTo>
                    <a:pt x="82" y="121"/>
                  </a:lnTo>
                  <a:lnTo>
                    <a:pt x="22"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2738CA84-252D-F847-9530-03F64E484F2B}"/>
              </a:ext>
            </a:extLst>
          </p:cNvPr>
          <p:cNvGrpSpPr>
            <a:grpSpLocks noChangeAspect="1"/>
          </p:cNvGrpSpPr>
          <p:nvPr/>
        </p:nvGrpSpPr>
        <p:grpSpPr>
          <a:xfrm>
            <a:off x="864353" y="3581100"/>
            <a:ext cx="804584" cy="720000"/>
            <a:chOff x="1433513" y="822325"/>
            <a:chExt cx="522288" cy="520700"/>
          </a:xfrm>
          <a:solidFill>
            <a:schemeClr val="accent3"/>
          </a:solidFill>
        </p:grpSpPr>
        <p:sp>
          <p:nvSpPr>
            <p:cNvPr id="14" name="Freeform 7">
              <a:extLst>
                <a:ext uri="{FF2B5EF4-FFF2-40B4-BE49-F238E27FC236}">
                  <a16:creationId xmlns:a16="http://schemas.microsoft.com/office/drawing/2014/main" id="{DAE24FF0-8374-0747-8DDA-D2AD6574B86F}"/>
                </a:ext>
              </a:extLst>
            </p:cNvPr>
            <p:cNvSpPr>
              <a:spLocks noEditPoints="1"/>
            </p:cNvSpPr>
            <p:nvPr/>
          </p:nvSpPr>
          <p:spPr bwMode="auto">
            <a:xfrm>
              <a:off x="1433513" y="822325"/>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226">
              <a:extLst>
                <a:ext uri="{FF2B5EF4-FFF2-40B4-BE49-F238E27FC236}">
                  <a16:creationId xmlns:a16="http://schemas.microsoft.com/office/drawing/2014/main" id="{E0C35E92-5DBE-3844-A746-361EA33E40B8}"/>
                </a:ext>
              </a:extLst>
            </p:cNvPr>
            <p:cNvSpPr>
              <a:spLocks noEditPoints="1"/>
            </p:cNvSpPr>
            <p:nvPr/>
          </p:nvSpPr>
          <p:spPr bwMode="auto">
            <a:xfrm>
              <a:off x="1578205" y="975489"/>
              <a:ext cx="227013" cy="231775"/>
            </a:xfrm>
            <a:custGeom>
              <a:avLst/>
              <a:gdLst>
                <a:gd name="T0" fmla="*/ 4 w 285"/>
                <a:gd name="T1" fmla="*/ 173 h 293"/>
                <a:gd name="T2" fmla="*/ 12 w 285"/>
                <a:gd name="T3" fmla="*/ 191 h 293"/>
                <a:gd name="T4" fmla="*/ 32 w 285"/>
                <a:gd name="T5" fmla="*/ 198 h 293"/>
                <a:gd name="T6" fmla="*/ 35 w 285"/>
                <a:gd name="T7" fmla="*/ 214 h 293"/>
                <a:gd name="T8" fmla="*/ 56 w 285"/>
                <a:gd name="T9" fmla="*/ 226 h 293"/>
                <a:gd name="T10" fmla="*/ 62 w 285"/>
                <a:gd name="T11" fmla="*/ 241 h 293"/>
                <a:gd name="T12" fmla="*/ 83 w 285"/>
                <a:gd name="T13" fmla="*/ 253 h 293"/>
                <a:gd name="T14" fmla="*/ 89 w 285"/>
                <a:gd name="T15" fmla="*/ 267 h 293"/>
                <a:gd name="T16" fmla="*/ 110 w 285"/>
                <a:gd name="T17" fmla="*/ 279 h 293"/>
                <a:gd name="T18" fmla="*/ 129 w 285"/>
                <a:gd name="T19" fmla="*/ 270 h 293"/>
                <a:gd name="T20" fmla="*/ 161 w 285"/>
                <a:gd name="T21" fmla="*/ 293 h 293"/>
                <a:gd name="T22" fmla="*/ 179 w 285"/>
                <a:gd name="T23" fmla="*/ 285 h 293"/>
                <a:gd name="T24" fmla="*/ 188 w 285"/>
                <a:gd name="T25" fmla="*/ 266 h 293"/>
                <a:gd name="T26" fmla="*/ 205 w 285"/>
                <a:gd name="T27" fmla="*/ 258 h 293"/>
                <a:gd name="T28" fmla="*/ 212 w 285"/>
                <a:gd name="T29" fmla="*/ 238 h 293"/>
                <a:gd name="T30" fmla="*/ 228 w 285"/>
                <a:gd name="T31" fmla="*/ 235 h 293"/>
                <a:gd name="T32" fmla="*/ 239 w 285"/>
                <a:gd name="T33" fmla="*/ 214 h 293"/>
                <a:gd name="T34" fmla="*/ 247 w 285"/>
                <a:gd name="T35" fmla="*/ 211 h 293"/>
                <a:gd name="T36" fmla="*/ 265 w 285"/>
                <a:gd name="T37" fmla="*/ 196 h 293"/>
                <a:gd name="T38" fmla="*/ 259 w 285"/>
                <a:gd name="T39" fmla="*/ 171 h 293"/>
                <a:gd name="T40" fmla="*/ 278 w 285"/>
                <a:gd name="T41" fmla="*/ 137 h 293"/>
                <a:gd name="T42" fmla="*/ 285 w 285"/>
                <a:gd name="T43" fmla="*/ 90 h 293"/>
                <a:gd name="T44" fmla="*/ 263 w 285"/>
                <a:gd name="T45" fmla="*/ 36 h 293"/>
                <a:gd name="T46" fmla="*/ 201 w 285"/>
                <a:gd name="T47" fmla="*/ 1 h 293"/>
                <a:gd name="T48" fmla="*/ 129 w 285"/>
                <a:gd name="T49" fmla="*/ 4 h 293"/>
                <a:gd name="T50" fmla="*/ 42 w 285"/>
                <a:gd name="T51" fmla="*/ 19 h 293"/>
                <a:gd name="T52" fmla="*/ 1 w 285"/>
                <a:gd name="T53" fmla="*/ 89 h 293"/>
                <a:gd name="T54" fmla="*/ 171 w 285"/>
                <a:gd name="T55" fmla="*/ 278 h 293"/>
                <a:gd name="T56" fmla="*/ 136 w 285"/>
                <a:gd name="T57" fmla="*/ 262 h 293"/>
                <a:gd name="T58" fmla="*/ 171 w 285"/>
                <a:gd name="T59" fmla="*/ 258 h 293"/>
                <a:gd name="T60" fmla="*/ 38 w 285"/>
                <a:gd name="T61" fmla="*/ 36 h 293"/>
                <a:gd name="T62" fmla="*/ 94 w 285"/>
                <a:gd name="T63" fmla="*/ 11 h 293"/>
                <a:gd name="T64" fmla="*/ 114 w 285"/>
                <a:gd name="T65" fmla="*/ 30 h 293"/>
                <a:gd name="T66" fmla="*/ 46 w 285"/>
                <a:gd name="T67" fmla="*/ 103 h 293"/>
                <a:gd name="T68" fmla="*/ 81 w 285"/>
                <a:gd name="T69" fmla="*/ 112 h 293"/>
                <a:gd name="T70" fmla="*/ 118 w 285"/>
                <a:gd name="T71" fmla="*/ 93 h 293"/>
                <a:gd name="T72" fmla="*/ 184 w 285"/>
                <a:gd name="T73" fmla="*/ 106 h 293"/>
                <a:gd name="T74" fmla="*/ 251 w 285"/>
                <a:gd name="T75" fmla="*/ 198 h 293"/>
                <a:gd name="T76" fmla="*/ 208 w 285"/>
                <a:gd name="T77" fmla="*/ 173 h 293"/>
                <a:gd name="T78" fmla="*/ 200 w 285"/>
                <a:gd name="T79" fmla="*/ 173 h 293"/>
                <a:gd name="T80" fmla="*/ 224 w 285"/>
                <a:gd name="T81" fmla="*/ 204 h 293"/>
                <a:gd name="T82" fmla="*/ 224 w 285"/>
                <a:gd name="T83" fmla="*/ 224 h 293"/>
                <a:gd name="T84" fmla="*/ 181 w 285"/>
                <a:gd name="T85" fmla="*/ 200 h 293"/>
                <a:gd name="T86" fmla="*/ 172 w 285"/>
                <a:gd name="T87" fmla="*/ 202 h 293"/>
                <a:gd name="T88" fmla="*/ 200 w 285"/>
                <a:gd name="T89" fmla="*/ 236 h 293"/>
                <a:gd name="T90" fmla="*/ 193 w 285"/>
                <a:gd name="T91" fmla="*/ 254 h 293"/>
                <a:gd name="T92" fmla="*/ 146 w 285"/>
                <a:gd name="T93" fmla="*/ 218 h 293"/>
                <a:gd name="T94" fmla="*/ 130 w 285"/>
                <a:gd name="T95" fmla="*/ 210 h 293"/>
                <a:gd name="T96" fmla="*/ 125 w 285"/>
                <a:gd name="T97" fmla="*/ 198 h 293"/>
                <a:gd name="T98" fmla="*/ 107 w 285"/>
                <a:gd name="T99" fmla="*/ 184 h 293"/>
                <a:gd name="T100" fmla="*/ 101 w 285"/>
                <a:gd name="T101" fmla="*/ 180 h 293"/>
                <a:gd name="T102" fmla="*/ 90 w 285"/>
                <a:gd name="T103" fmla="*/ 160 h 293"/>
                <a:gd name="T104" fmla="*/ 74 w 285"/>
                <a:gd name="T105" fmla="*/ 156 h 293"/>
                <a:gd name="T106" fmla="*/ 63 w 285"/>
                <a:gd name="T107" fmla="*/ 133 h 293"/>
                <a:gd name="T108" fmla="*/ 40 w 285"/>
                <a:gd name="T109" fmla="*/ 132 h 293"/>
                <a:gd name="T110" fmla="*/ 13 w 285"/>
                <a:gd name="T111" fmla="*/ 117 h 293"/>
                <a:gd name="T112" fmla="*/ 38 w 285"/>
                <a:gd name="T113" fmla="*/ 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 h="293">
                  <a:moveTo>
                    <a:pt x="12" y="157"/>
                  </a:moveTo>
                  <a:lnTo>
                    <a:pt x="12" y="157"/>
                  </a:lnTo>
                  <a:lnTo>
                    <a:pt x="9" y="160"/>
                  </a:lnTo>
                  <a:lnTo>
                    <a:pt x="7" y="164"/>
                  </a:lnTo>
                  <a:lnTo>
                    <a:pt x="5" y="169"/>
                  </a:lnTo>
                  <a:lnTo>
                    <a:pt x="4" y="173"/>
                  </a:lnTo>
                  <a:lnTo>
                    <a:pt x="4" y="173"/>
                  </a:lnTo>
                  <a:lnTo>
                    <a:pt x="5" y="179"/>
                  </a:lnTo>
                  <a:lnTo>
                    <a:pt x="7" y="183"/>
                  </a:lnTo>
                  <a:lnTo>
                    <a:pt x="9" y="188"/>
                  </a:lnTo>
                  <a:lnTo>
                    <a:pt x="12" y="191"/>
                  </a:lnTo>
                  <a:lnTo>
                    <a:pt x="12" y="191"/>
                  </a:lnTo>
                  <a:lnTo>
                    <a:pt x="16" y="195"/>
                  </a:lnTo>
                  <a:lnTo>
                    <a:pt x="20" y="196"/>
                  </a:lnTo>
                  <a:lnTo>
                    <a:pt x="24" y="198"/>
                  </a:lnTo>
                  <a:lnTo>
                    <a:pt x="29" y="199"/>
                  </a:lnTo>
                  <a:lnTo>
                    <a:pt x="29" y="199"/>
                  </a:lnTo>
                  <a:lnTo>
                    <a:pt x="32" y="198"/>
                  </a:lnTo>
                  <a:lnTo>
                    <a:pt x="32" y="198"/>
                  </a:lnTo>
                  <a:lnTo>
                    <a:pt x="31" y="200"/>
                  </a:lnTo>
                  <a:lnTo>
                    <a:pt x="31" y="200"/>
                  </a:lnTo>
                  <a:lnTo>
                    <a:pt x="32" y="206"/>
                  </a:lnTo>
                  <a:lnTo>
                    <a:pt x="33" y="210"/>
                  </a:lnTo>
                  <a:lnTo>
                    <a:pt x="35" y="214"/>
                  </a:lnTo>
                  <a:lnTo>
                    <a:pt x="39" y="218"/>
                  </a:lnTo>
                  <a:lnTo>
                    <a:pt x="39" y="218"/>
                  </a:lnTo>
                  <a:lnTo>
                    <a:pt x="43" y="222"/>
                  </a:lnTo>
                  <a:lnTo>
                    <a:pt x="47" y="223"/>
                  </a:lnTo>
                  <a:lnTo>
                    <a:pt x="51" y="224"/>
                  </a:lnTo>
                  <a:lnTo>
                    <a:pt x="56" y="226"/>
                  </a:lnTo>
                  <a:lnTo>
                    <a:pt x="56" y="226"/>
                  </a:lnTo>
                  <a:lnTo>
                    <a:pt x="59" y="224"/>
                  </a:lnTo>
                  <a:lnTo>
                    <a:pt x="59" y="224"/>
                  </a:lnTo>
                  <a:lnTo>
                    <a:pt x="59" y="230"/>
                  </a:lnTo>
                  <a:lnTo>
                    <a:pt x="59" y="235"/>
                  </a:lnTo>
                  <a:lnTo>
                    <a:pt x="62" y="241"/>
                  </a:lnTo>
                  <a:lnTo>
                    <a:pt x="66" y="245"/>
                  </a:lnTo>
                  <a:lnTo>
                    <a:pt x="66" y="245"/>
                  </a:lnTo>
                  <a:lnTo>
                    <a:pt x="70" y="249"/>
                  </a:lnTo>
                  <a:lnTo>
                    <a:pt x="74" y="250"/>
                  </a:lnTo>
                  <a:lnTo>
                    <a:pt x="78" y="251"/>
                  </a:lnTo>
                  <a:lnTo>
                    <a:pt x="83" y="253"/>
                  </a:lnTo>
                  <a:lnTo>
                    <a:pt x="83" y="253"/>
                  </a:lnTo>
                  <a:lnTo>
                    <a:pt x="86" y="251"/>
                  </a:lnTo>
                  <a:lnTo>
                    <a:pt x="86" y="251"/>
                  </a:lnTo>
                  <a:lnTo>
                    <a:pt x="86" y="257"/>
                  </a:lnTo>
                  <a:lnTo>
                    <a:pt x="86" y="262"/>
                  </a:lnTo>
                  <a:lnTo>
                    <a:pt x="89" y="267"/>
                  </a:lnTo>
                  <a:lnTo>
                    <a:pt x="93" y="271"/>
                  </a:lnTo>
                  <a:lnTo>
                    <a:pt x="93" y="271"/>
                  </a:lnTo>
                  <a:lnTo>
                    <a:pt x="97" y="275"/>
                  </a:lnTo>
                  <a:lnTo>
                    <a:pt x="101" y="277"/>
                  </a:lnTo>
                  <a:lnTo>
                    <a:pt x="105" y="278"/>
                  </a:lnTo>
                  <a:lnTo>
                    <a:pt x="110" y="279"/>
                  </a:lnTo>
                  <a:lnTo>
                    <a:pt x="110" y="279"/>
                  </a:lnTo>
                  <a:lnTo>
                    <a:pt x="114" y="278"/>
                  </a:lnTo>
                  <a:lnTo>
                    <a:pt x="119" y="277"/>
                  </a:lnTo>
                  <a:lnTo>
                    <a:pt x="123" y="275"/>
                  </a:lnTo>
                  <a:lnTo>
                    <a:pt x="126" y="271"/>
                  </a:lnTo>
                  <a:lnTo>
                    <a:pt x="129" y="270"/>
                  </a:lnTo>
                  <a:lnTo>
                    <a:pt x="144" y="285"/>
                  </a:lnTo>
                  <a:lnTo>
                    <a:pt x="144" y="285"/>
                  </a:lnTo>
                  <a:lnTo>
                    <a:pt x="148" y="289"/>
                  </a:lnTo>
                  <a:lnTo>
                    <a:pt x="152" y="290"/>
                  </a:lnTo>
                  <a:lnTo>
                    <a:pt x="156" y="292"/>
                  </a:lnTo>
                  <a:lnTo>
                    <a:pt x="161" y="293"/>
                  </a:lnTo>
                  <a:lnTo>
                    <a:pt x="161" y="293"/>
                  </a:lnTo>
                  <a:lnTo>
                    <a:pt x="166" y="292"/>
                  </a:lnTo>
                  <a:lnTo>
                    <a:pt x="171" y="290"/>
                  </a:lnTo>
                  <a:lnTo>
                    <a:pt x="175" y="289"/>
                  </a:lnTo>
                  <a:lnTo>
                    <a:pt x="179" y="285"/>
                  </a:lnTo>
                  <a:lnTo>
                    <a:pt x="179" y="285"/>
                  </a:lnTo>
                  <a:lnTo>
                    <a:pt x="181" y="281"/>
                  </a:lnTo>
                  <a:lnTo>
                    <a:pt x="184" y="275"/>
                  </a:lnTo>
                  <a:lnTo>
                    <a:pt x="185" y="270"/>
                  </a:lnTo>
                  <a:lnTo>
                    <a:pt x="185" y="265"/>
                  </a:lnTo>
                  <a:lnTo>
                    <a:pt x="185" y="265"/>
                  </a:lnTo>
                  <a:lnTo>
                    <a:pt x="188" y="266"/>
                  </a:lnTo>
                  <a:lnTo>
                    <a:pt x="188" y="266"/>
                  </a:lnTo>
                  <a:lnTo>
                    <a:pt x="193" y="265"/>
                  </a:lnTo>
                  <a:lnTo>
                    <a:pt x="197" y="263"/>
                  </a:lnTo>
                  <a:lnTo>
                    <a:pt x="201" y="262"/>
                  </a:lnTo>
                  <a:lnTo>
                    <a:pt x="205" y="258"/>
                  </a:lnTo>
                  <a:lnTo>
                    <a:pt x="205" y="258"/>
                  </a:lnTo>
                  <a:lnTo>
                    <a:pt x="208" y="254"/>
                  </a:lnTo>
                  <a:lnTo>
                    <a:pt x="211" y="250"/>
                  </a:lnTo>
                  <a:lnTo>
                    <a:pt x="212" y="246"/>
                  </a:lnTo>
                  <a:lnTo>
                    <a:pt x="212" y="241"/>
                  </a:lnTo>
                  <a:lnTo>
                    <a:pt x="212" y="241"/>
                  </a:lnTo>
                  <a:lnTo>
                    <a:pt x="212" y="238"/>
                  </a:lnTo>
                  <a:lnTo>
                    <a:pt x="212" y="238"/>
                  </a:lnTo>
                  <a:lnTo>
                    <a:pt x="215" y="239"/>
                  </a:lnTo>
                  <a:lnTo>
                    <a:pt x="215" y="239"/>
                  </a:lnTo>
                  <a:lnTo>
                    <a:pt x="220" y="238"/>
                  </a:lnTo>
                  <a:lnTo>
                    <a:pt x="224" y="236"/>
                  </a:lnTo>
                  <a:lnTo>
                    <a:pt x="228" y="235"/>
                  </a:lnTo>
                  <a:lnTo>
                    <a:pt x="232" y="231"/>
                  </a:lnTo>
                  <a:lnTo>
                    <a:pt x="232" y="231"/>
                  </a:lnTo>
                  <a:lnTo>
                    <a:pt x="235" y="227"/>
                  </a:lnTo>
                  <a:lnTo>
                    <a:pt x="238" y="223"/>
                  </a:lnTo>
                  <a:lnTo>
                    <a:pt x="239" y="219"/>
                  </a:lnTo>
                  <a:lnTo>
                    <a:pt x="239" y="214"/>
                  </a:lnTo>
                  <a:lnTo>
                    <a:pt x="239" y="214"/>
                  </a:lnTo>
                  <a:lnTo>
                    <a:pt x="239" y="211"/>
                  </a:lnTo>
                  <a:lnTo>
                    <a:pt x="239" y="211"/>
                  </a:lnTo>
                  <a:lnTo>
                    <a:pt x="242" y="212"/>
                  </a:lnTo>
                  <a:lnTo>
                    <a:pt x="242" y="212"/>
                  </a:lnTo>
                  <a:lnTo>
                    <a:pt x="247" y="211"/>
                  </a:lnTo>
                  <a:lnTo>
                    <a:pt x="251" y="210"/>
                  </a:lnTo>
                  <a:lnTo>
                    <a:pt x="255" y="207"/>
                  </a:lnTo>
                  <a:lnTo>
                    <a:pt x="259" y="204"/>
                  </a:lnTo>
                  <a:lnTo>
                    <a:pt x="259" y="204"/>
                  </a:lnTo>
                  <a:lnTo>
                    <a:pt x="262" y="200"/>
                  </a:lnTo>
                  <a:lnTo>
                    <a:pt x="265" y="196"/>
                  </a:lnTo>
                  <a:lnTo>
                    <a:pt x="266" y="192"/>
                  </a:lnTo>
                  <a:lnTo>
                    <a:pt x="266" y="187"/>
                  </a:lnTo>
                  <a:lnTo>
                    <a:pt x="266" y="183"/>
                  </a:lnTo>
                  <a:lnTo>
                    <a:pt x="265" y="179"/>
                  </a:lnTo>
                  <a:lnTo>
                    <a:pt x="263" y="175"/>
                  </a:lnTo>
                  <a:lnTo>
                    <a:pt x="259" y="171"/>
                  </a:lnTo>
                  <a:lnTo>
                    <a:pt x="258" y="168"/>
                  </a:lnTo>
                  <a:lnTo>
                    <a:pt x="258" y="168"/>
                  </a:lnTo>
                  <a:lnTo>
                    <a:pt x="265" y="161"/>
                  </a:lnTo>
                  <a:lnTo>
                    <a:pt x="270" y="153"/>
                  </a:lnTo>
                  <a:lnTo>
                    <a:pt x="274" y="145"/>
                  </a:lnTo>
                  <a:lnTo>
                    <a:pt x="278" y="137"/>
                  </a:lnTo>
                  <a:lnTo>
                    <a:pt x="281" y="128"/>
                  </a:lnTo>
                  <a:lnTo>
                    <a:pt x="283" y="120"/>
                  </a:lnTo>
                  <a:lnTo>
                    <a:pt x="285" y="110"/>
                  </a:lnTo>
                  <a:lnTo>
                    <a:pt x="285" y="99"/>
                  </a:lnTo>
                  <a:lnTo>
                    <a:pt x="285" y="99"/>
                  </a:lnTo>
                  <a:lnTo>
                    <a:pt x="285" y="90"/>
                  </a:lnTo>
                  <a:lnTo>
                    <a:pt x="283" y="81"/>
                  </a:lnTo>
                  <a:lnTo>
                    <a:pt x="281" y="71"/>
                  </a:lnTo>
                  <a:lnTo>
                    <a:pt x="278" y="62"/>
                  </a:lnTo>
                  <a:lnTo>
                    <a:pt x="274" y="52"/>
                  </a:lnTo>
                  <a:lnTo>
                    <a:pt x="269" y="44"/>
                  </a:lnTo>
                  <a:lnTo>
                    <a:pt x="263" y="36"/>
                  </a:lnTo>
                  <a:lnTo>
                    <a:pt x="256" y="30"/>
                  </a:lnTo>
                  <a:lnTo>
                    <a:pt x="256" y="30"/>
                  </a:lnTo>
                  <a:lnTo>
                    <a:pt x="244" y="19"/>
                  </a:lnTo>
                  <a:lnTo>
                    <a:pt x="231" y="11"/>
                  </a:lnTo>
                  <a:lnTo>
                    <a:pt x="216" y="5"/>
                  </a:lnTo>
                  <a:lnTo>
                    <a:pt x="201" y="1"/>
                  </a:lnTo>
                  <a:lnTo>
                    <a:pt x="187" y="0"/>
                  </a:lnTo>
                  <a:lnTo>
                    <a:pt x="172" y="1"/>
                  </a:lnTo>
                  <a:lnTo>
                    <a:pt x="157" y="4"/>
                  </a:lnTo>
                  <a:lnTo>
                    <a:pt x="142" y="9"/>
                  </a:lnTo>
                  <a:lnTo>
                    <a:pt x="142" y="9"/>
                  </a:lnTo>
                  <a:lnTo>
                    <a:pt x="129" y="4"/>
                  </a:lnTo>
                  <a:lnTo>
                    <a:pt x="113" y="0"/>
                  </a:lnTo>
                  <a:lnTo>
                    <a:pt x="98" y="0"/>
                  </a:lnTo>
                  <a:lnTo>
                    <a:pt x="83" y="1"/>
                  </a:lnTo>
                  <a:lnTo>
                    <a:pt x="68" y="5"/>
                  </a:lnTo>
                  <a:lnTo>
                    <a:pt x="55" y="11"/>
                  </a:lnTo>
                  <a:lnTo>
                    <a:pt x="42" y="19"/>
                  </a:lnTo>
                  <a:lnTo>
                    <a:pt x="29" y="30"/>
                  </a:lnTo>
                  <a:lnTo>
                    <a:pt x="29" y="30"/>
                  </a:lnTo>
                  <a:lnTo>
                    <a:pt x="19" y="43"/>
                  </a:lnTo>
                  <a:lnTo>
                    <a:pt x="11" y="56"/>
                  </a:lnTo>
                  <a:lnTo>
                    <a:pt x="4" y="73"/>
                  </a:lnTo>
                  <a:lnTo>
                    <a:pt x="1" y="89"/>
                  </a:lnTo>
                  <a:lnTo>
                    <a:pt x="0" y="105"/>
                  </a:lnTo>
                  <a:lnTo>
                    <a:pt x="3" y="122"/>
                  </a:lnTo>
                  <a:lnTo>
                    <a:pt x="8" y="137"/>
                  </a:lnTo>
                  <a:lnTo>
                    <a:pt x="16" y="153"/>
                  </a:lnTo>
                  <a:lnTo>
                    <a:pt x="12" y="157"/>
                  </a:lnTo>
                  <a:close/>
                  <a:moveTo>
                    <a:pt x="171" y="278"/>
                  </a:moveTo>
                  <a:lnTo>
                    <a:pt x="171" y="278"/>
                  </a:lnTo>
                  <a:lnTo>
                    <a:pt x="166" y="281"/>
                  </a:lnTo>
                  <a:lnTo>
                    <a:pt x="161" y="281"/>
                  </a:lnTo>
                  <a:lnTo>
                    <a:pt x="156" y="281"/>
                  </a:lnTo>
                  <a:lnTo>
                    <a:pt x="152" y="278"/>
                  </a:lnTo>
                  <a:lnTo>
                    <a:pt x="136" y="262"/>
                  </a:lnTo>
                  <a:lnTo>
                    <a:pt x="146" y="251"/>
                  </a:lnTo>
                  <a:lnTo>
                    <a:pt x="146" y="251"/>
                  </a:lnTo>
                  <a:lnTo>
                    <a:pt x="150" y="246"/>
                  </a:lnTo>
                  <a:lnTo>
                    <a:pt x="153" y="241"/>
                  </a:lnTo>
                  <a:lnTo>
                    <a:pt x="171" y="258"/>
                  </a:lnTo>
                  <a:lnTo>
                    <a:pt x="171" y="258"/>
                  </a:lnTo>
                  <a:lnTo>
                    <a:pt x="173" y="263"/>
                  </a:lnTo>
                  <a:lnTo>
                    <a:pt x="175" y="267"/>
                  </a:lnTo>
                  <a:lnTo>
                    <a:pt x="173" y="273"/>
                  </a:lnTo>
                  <a:lnTo>
                    <a:pt x="171" y="278"/>
                  </a:lnTo>
                  <a:lnTo>
                    <a:pt x="171" y="278"/>
                  </a:lnTo>
                  <a:close/>
                  <a:moveTo>
                    <a:pt x="38" y="36"/>
                  </a:moveTo>
                  <a:lnTo>
                    <a:pt x="38" y="36"/>
                  </a:lnTo>
                  <a:lnTo>
                    <a:pt x="47" y="28"/>
                  </a:lnTo>
                  <a:lnTo>
                    <a:pt x="58" y="22"/>
                  </a:lnTo>
                  <a:lnTo>
                    <a:pt x="70" y="16"/>
                  </a:lnTo>
                  <a:lnTo>
                    <a:pt x="81" y="14"/>
                  </a:lnTo>
                  <a:lnTo>
                    <a:pt x="94" y="11"/>
                  </a:lnTo>
                  <a:lnTo>
                    <a:pt x="106" y="11"/>
                  </a:lnTo>
                  <a:lnTo>
                    <a:pt x="118" y="12"/>
                  </a:lnTo>
                  <a:lnTo>
                    <a:pt x="130" y="16"/>
                  </a:lnTo>
                  <a:lnTo>
                    <a:pt x="130" y="16"/>
                  </a:lnTo>
                  <a:lnTo>
                    <a:pt x="122" y="22"/>
                  </a:lnTo>
                  <a:lnTo>
                    <a:pt x="114" y="30"/>
                  </a:lnTo>
                  <a:lnTo>
                    <a:pt x="47" y="97"/>
                  </a:lnTo>
                  <a:lnTo>
                    <a:pt x="47" y="97"/>
                  </a:lnTo>
                  <a:lnTo>
                    <a:pt x="46" y="98"/>
                  </a:lnTo>
                  <a:lnTo>
                    <a:pt x="46" y="101"/>
                  </a:lnTo>
                  <a:lnTo>
                    <a:pt x="46" y="101"/>
                  </a:lnTo>
                  <a:lnTo>
                    <a:pt x="46" y="103"/>
                  </a:lnTo>
                  <a:lnTo>
                    <a:pt x="48" y="105"/>
                  </a:lnTo>
                  <a:lnTo>
                    <a:pt x="48" y="105"/>
                  </a:lnTo>
                  <a:lnTo>
                    <a:pt x="54" y="108"/>
                  </a:lnTo>
                  <a:lnTo>
                    <a:pt x="60" y="110"/>
                  </a:lnTo>
                  <a:lnTo>
                    <a:pt x="70" y="112"/>
                  </a:lnTo>
                  <a:lnTo>
                    <a:pt x="81" y="112"/>
                  </a:lnTo>
                  <a:lnTo>
                    <a:pt x="93" y="109"/>
                  </a:lnTo>
                  <a:lnTo>
                    <a:pt x="99" y="106"/>
                  </a:lnTo>
                  <a:lnTo>
                    <a:pt x="105" y="103"/>
                  </a:lnTo>
                  <a:lnTo>
                    <a:pt x="111" y="99"/>
                  </a:lnTo>
                  <a:lnTo>
                    <a:pt x="118" y="93"/>
                  </a:lnTo>
                  <a:lnTo>
                    <a:pt x="118" y="93"/>
                  </a:lnTo>
                  <a:lnTo>
                    <a:pt x="129" y="98"/>
                  </a:lnTo>
                  <a:lnTo>
                    <a:pt x="145" y="103"/>
                  </a:lnTo>
                  <a:lnTo>
                    <a:pt x="154" y="105"/>
                  </a:lnTo>
                  <a:lnTo>
                    <a:pt x="164" y="106"/>
                  </a:lnTo>
                  <a:lnTo>
                    <a:pt x="175" y="108"/>
                  </a:lnTo>
                  <a:lnTo>
                    <a:pt x="184" y="106"/>
                  </a:lnTo>
                  <a:lnTo>
                    <a:pt x="252" y="177"/>
                  </a:lnTo>
                  <a:lnTo>
                    <a:pt x="252" y="177"/>
                  </a:lnTo>
                  <a:lnTo>
                    <a:pt x="255" y="183"/>
                  </a:lnTo>
                  <a:lnTo>
                    <a:pt x="255" y="187"/>
                  </a:lnTo>
                  <a:lnTo>
                    <a:pt x="254" y="192"/>
                  </a:lnTo>
                  <a:lnTo>
                    <a:pt x="251" y="198"/>
                  </a:lnTo>
                  <a:lnTo>
                    <a:pt x="251" y="198"/>
                  </a:lnTo>
                  <a:lnTo>
                    <a:pt x="247" y="200"/>
                  </a:lnTo>
                  <a:lnTo>
                    <a:pt x="242" y="200"/>
                  </a:lnTo>
                  <a:lnTo>
                    <a:pt x="236" y="200"/>
                  </a:lnTo>
                  <a:lnTo>
                    <a:pt x="232" y="198"/>
                  </a:lnTo>
                  <a:lnTo>
                    <a:pt x="208" y="173"/>
                  </a:lnTo>
                  <a:lnTo>
                    <a:pt x="208" y="173"/>
                  </a:lnTo>
                  <a:lnTo>
                    <a:pt x="207" y="172"/>
                  </a:lnTo>
                  <a:lnTo>
                    <a:pt x="204" y="171"/>
                  </a:lnTo>
                  <a:lnTo>
                    <a:pt x="203" y="172"/>
                  </a:lnTo>
                  <a:lnTo>
                    <a:pt x="200" y="173"/>
                  </a:lnTo>
                  <a:lnTo>
                    <a:pt x="200" y="173"/>
                  </a:lnTo>
                  <a:lnTo>
                    <a:pt x="199" y="175"/>
                  </a:lnTo>
                  <a:lnTo>
                    <a:pt x="199" y="177"/>
                  </a:lnTo>
                  <a:lnTo>
                    <a:pt x="199" y="179"/>
                  </a:lnTo>
                  <a:lnTo>
                    <a:pt x="200" y="180"/>
                  </a:lnTo>
                  <a:lnTo>
                    <a:pt x="224" y="204"/>
                  </a:lnTo>
                  <a:lnTo>
                    <a:pt x="224" y="204"/>
                  </a:lnTo>
                  <a:lnTo>
                    <a:pt x="227" y="210"/>
                  </a:lnTo>
                  <a:lnTo>
                    <a:pt x="228" y="214"/>
                  </a:lnTo>
                  <a:lnTo>
                    <a:pt x="228" y="214"/>
                  </a:lnTo>
                  <a:lnTo>
                    <a:pt x="227" y="219"/>
                  </a:lnTo>
                  <a:lnTo>
                    <a:pt x="224" y="224"/>
                  </a:lnTo>
                  <a:lnTo>
                    <a:pt x="224" y="224"/>
                  </a:lnTo>
                  <a:lnTo>
                    <a:pt x="220" y="227"/>
                  </a:lnTo>
                  <a:lnTo>
                    <a:pt x="215" y="227"/>
                  </a:lnTo>
                  <a:lnTo>
                    <a:pt x="209" y="227"/>
                  </a:lnTo>
                  <a:lnTo>
                    <a:pt x="205" y="224"/>
                  </a:lnTo>
                  <a:lnTo>
                    <a:pt x="181" y="200"/>
                  </a:lnTo>
                  <a:lnTo>
                    <a:pt x="181" y="200"/>
                  </a:lnTo>
                  <a:lnTo>
                    <a:pt x="180" y="199"/>
                  </a:lnTo>
                  <a:lnTo>
                    <a:pt x="177" y="198"/>
                  </a:lnTo>
                  <a:lnTo>
                    <a:pt x="176" y="199"/>
                  </a:lnTo>
                  <a:lnTo>
                    <a:pt x="173" y="200"/>
                  </a:lnTo>
                  <a:lnTo>
                    <a:pt x="173" y="200"/>
                  </a:lnTo>
                  <a:lnTo>
                    <a:pt x="172" y="202"/>
                  </a:lnTo>
                  <a:lnTo>
                    <a:pt x="172" y="203"/>
                  </a:lnTo>
                  <a:lnTo>
                    <a:pt x="172" y="206"/>
                  </a:lnTo>
                  <a:lnTo>
                    <a:pt x="173" y="207"/>
                  </a:lnTo>
                  <a:lnTo>
                    <a:pt x="197" y="231"/>
                  </a:lnTo>
                  <a:lnTo>
                    <a:pt x="197" y="231"/>
                  </a:lnTo>
                  <a:lnTo>
                    <a:pt x="200" y="236"/>
                  </a:lnTo>
                  <a:lnTo>
                    <a:pt x="201" y="241"/>
                  </a:lnTo>
                  <a:lnTo>
                    <a:pt x="201" y="241"/>
                  </a:lnTo>
                  <a:lnTo>
                    <a:pt x="200" y="246"/>
                  </a:lnTo>
                  <a:lnTo>
                    <a:pt x="197" y="251"/>
                  </a:lnTo>
                  <a:lnTo>
                    <a:pt x="197" y="251"/>
                  </a:lnTo>
                  <a:lnTo>
                    <a:pt x="193" y="254"/>
                  </a:lnTo>
                  <a:lnTo>
                    <a:pt x="188" y="254"/>
                  </a:lnTo>
                  <a:lnTo>
                    <a:pt x="183" y="254"/>
                  </a:lnTo>
                  <a:lnTo>
                    <a:pt x="179" y="251"/>
                  </a:lnTo>
                  <a:lnTo>
                    <a:pt x="152" y="224"/>
                  </a:lnTo>
                  <a:lnTo>
                    <a:pt x="152" y="224"/>
                  </a:lnTo>
                  <a:lnTo>
                    <a:pt x="146" y="218"/>
                  </a:lnTo>
                  <a:lnTo>
                    <a:pt x="146" y="218"/>
                  </a:lnTo>
                  <a:lnTo>
                    <a:pt x="144" y="214"/>
                  </a:lnTo>
                  <a:lnTo>
                    <a:pt x="140" y="212"/>
                  </a:lnTo>
                  <a:lnTo>
                    <a:pt x="134" y="211"/>
                  </a:lnTo>
                  <a:lnTo>
                    <a:pt x="130" y="210"/>
                  </a:lnTo>
                  <a:lnTo>
                    <a:pt x="130" y="210"/>
                  </a:lnTo>
                  <a:lnTo>
                    <a:pt x="128" y="210"/>
                  </a:lnTo>
                  <a:lnTo>
                    <a:pt x="128" y="210"/>
                  </a:lnTo>
                  <a:lnTo>
                    <a:pt x="128" y="207"/>
                  </a:lnTo>
                  <a:lnTo>
                    <a:pt x="128" y="207"/>
                  </a:lnTo>
                  <a:lnTo>
                    <a:pt x="126" y="203"/>
                  </a:lnTo>
                  <a:lnTo>
                    <a:pt x="125" y="198"/>
                  </a:lnTo>
                  <a:lnTo>
                    <a:pt x="123" y="193"/>
                  </a:lnTo>
                  <a:lnTo>
                    <a:pt x="119" y="191"/>
                  </a:lnTo>
                  <a:lnTo>
                    <a:pt x="119" y="191"/>
                  </a:lnTo>
                  <a:lnTo>
                    <a:pt x="117" y="187"/>
                  </a:lnTo>
                  <a:lnTo>
                    <a:pt x="113" y="185"/>
                  </a:lnTo>
                  <a:lnTo>
                    <a:pt x="107" y="184"/>
                  </a:lnTo>
                  <a:lnTo>
                    <a:pt x="103" y="183"/>
                  </a:lnTo>
                  <a:lnTo>
                    <a:pt x="103" y="183"/>
                  </a:lnTo>
                  <a:lnTo>
                    <a:pt x="101" y="183"/>
                  </a:lnTo>
                  <a:lnTo>
                    <a:pt x="101" y="183"/>
                  </a:lnTo>
                  <a:lnTo>
                    <a:pt x="101" y="180"/>
                  </a:lnTo>
                  <a:lnTo>
                    <a:pt x="101" y="180"/>
                  </a:lnTo>
                  <a:lnTo>
                    <a:pt x="99" y="176"/>
                  </a:lnTo>
                  <a:lnTo>
                    <a:pt x="98" y="171"/>
                  </a:lnTo>
                  <a:lnTo>
                    <a:pt x="97" y="167"/>
                  </a:lnTo>
                  <a:lnTo>
                    <a:pt x="93" y="164"/>
                  </a:lnTo>
                  <a:lnTo>
                    <a:pt x="93" y="164"/>
                  </a:lnTo>
                  <a:lnTo>
                    <a:pt x="90" y="160"/>
                  </a:lnTo>
                  <a:lnTo>
                    <a:pt x="86" y="159"/>
                  </a:lnTo>
                  <a:lnTo>
                    <a:pt x="81" y="157"/>
                  </a:lnTo>
                  <a:lnTo>
                    <a:pt x="76" y="156"/>
                  </a:lnTo>
                  <a:lnTo>
                    <a:pt x="76" y="156"/>
                  </a:lnTo>
                  <a:lnTo>
                    <a:pt x="74" y="156"/>
                  </a:lnTo>
                  <a:lnTo>
                    <a:pt x="74" y="156"/>
                  </a:lnTo>
                  <a:lnTo>
                    <a:pt x="74" y="151"/>
                  </a:lnTo>
                  <a:lnTo>
                    <a:pt x="72" y="146"/>
                  </a:lnTo>
                  <a:lnTo>
                    <a:pt x="70" y="141"/>
                  </a:lnTo>
                  <a:lnTo>
                    <a:pt x="66" y="137"/>
                  </a:lnTo>
                  <a:lnTo>
                    <a:pt x="66" y="137"/>
                  </a:lnTo>
                  <a:lnTo>
                    <a:pt x="63" y="133"/>
                  </a:lnTo>
                  <a:lnTo>
                    <a:pt x="59" y="132"/>
                  </a:lnTo>
                  <a:lnTo>
                    <a:pt x="54" y="130"/>
                  </a:lnTo>
                  <a:lnTo>
                    <a:pt x="50" y="129"/>
                  </a:lnTo>
                  <a:lnTo>
                    <a:pt x="50" y="129"/>
                  </a:lnTo>
                  <a:lnTo>
                    <a:pt x="44" y="130"/>
                  </a:lnTo>
                  <a:lnTo>
                    <a:pt x="40" y="132"/>
                  </a:lnTo>
                  <a:lnTo>
                    <a:pt x="36" y="133"/>
                  </a:lnTo>
                  <a:lnTo>
                    <a:pt x="32" y="137"/>
                  </a:lnTo>
                  <a:lnTo>
                    <a:pt x="23" y="145"/>
                  </a:lnTo>
                  <a:lnTo>
                    <a:pt x="23" y="145"/>
                  </a:lnTo>
                  <a:lnTo>
                    <a:pt x="17" y="132"/>
                  </a:lnTo>
                  <a:lnTo>
                    <a:pt x="13" y="117"/>
                  </a:lnTo>
                  <a:lnTo>
                    <a:pt x="11" y="103"/>
                  </a:lnTo>
                  <a:lnTo>
                    <a:pt x="12" y="89"/>
                  </a:lnTo>
                  <a:lnTo>
                    <a:pt x="15" y="75"/>
                  </a:lnTo>
                  <a:lnTo>
                    <a:pt x="20" y="61"/>
                  </a:lnTo>
                  <a:lnTo>
                    <a:pt x="28" y="48"/>
                  </a:lnTo>
                  <a:lnTo>
                    <a:pt x="38" y="36"/>
                  </a:lnTo>
                  <a:lnTo>
                    <a:pt x="3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0079386D-0B50-6C44-9F9D-E1A4AEFA68F0}"/>
              </a:ext>
            </a:extLst>
          </p:cNvPr>
          <p:cNvGrpSpPr>
            <a:grpSpLocks noChangeAspect="1"/>
          </p:cNvGrpSpPr>
          <p:nvPr/>
        </p:nvGrpSpPr>
        <p:grpSpPr>
          <a:xfrm>
            <a:off x="880766" y="4343276"/>
            <a:ext cx="804584" cy="804584"/>
            <a:chOff x="7588251" y="3340100"/>
            <a:chExt cx="520700" cy="520700"/>
          </a:xfrm>
          <a:solidFill>
            <a:schemeClr val="accent3"/>
          </a:solidFill>
        </p:grpSpPr>
        <p:sp>
          <p:nvSpPr>
            <p:cNvPr id="17" name="Freeform 70">
              <a:extLst>
                <a:ext uri="{FF2B5EF4-FFF2-40B4-BE49-F238E27FC236}">
                  <a16:creationId xmlns:a16="http://schemas.microsoft.com/office/drawing/2014/main" id="{C6ED1EFB-D03C-664E-9C6A-DAD638881BF6}"/>
                </a:ext>
              </a:extLst>
            </p:cNvPr>
            <p:cNvSpPr>
              <a:spLocks noEditPoints="1"/>
            </p:cNvSpPr>
            <p:nvPr/>
          </p:nvSpPr>
          <p:spPr bwMode="auto">
            <a:xfrm>
              <a:off x="7588251" y="3340100"/>
              <a:ext cx="520700" cy="520700"/>
            </a:xfrm>
            <a:custGeom>
              <a:avLst/>
              <a:gdLst>
                <a:gd name="T0" fmla="*/ 312 w 657"/>
                <a:gd name="T1" fmla="*/ 657 h 657"/>
                <a:gd name="T2" fmla="*/ 262 w 657"/>
                <a:gd name="T3" fmla="*/ 650 h 657"/>
                <a:gd name="T4" fmla="*/ 200 w 657"/>
                <a:gd name="T5" fmla="*/ 632 h 657"/>
                <a:gd name="T6" fmla="*/ 120 w 657"/>
                <a:gd name="T7" fmla="*/ 582 h 657"/>
                <a:gd name="T8" fmla="*/ 55 w 657"/>
                <a:gd name="T9" fmla="*/ 512 h 657"/>
                <a:gd name="T10" fmla="*/ 15 w 657"/>
                <a:gd name="T11" fmla="*/ 426 h 657"/>
                <a:gd name="T12" fmla="*/ 3 w 657"/>
                <a:gd name="T13" fmla="*/ 379 h 657"/>
                <a:gd name="T14" fmla="*/ 0 w 657"/>
                <a:gd name="T15" fmla="*/ 328 h 657"/>
                <a:gd name="T16" fmla="*/ 1 w 657"/>
                <a:gd name="T17" fmla="*/ 294 h 657"/>
                <a:gd name="T18" fmla="*/ 10 w 657"/>
                <a:gd name="T19" fmla="*/ 246 h 657"/>
                <a:gd name="T20" fmla="*/ 39 w 657"/>
                <a:gd name="T21" fmla="*/ 172 h 657"/>
                <a:gd name="T22" fmla="*/ 96 w 657"/>
                <a:gd name="T23" fmla="*/ 96 h 657"/>
                <a:gd name="T24" fmla="*/ 172 w 657"/>
                <a:gd name="T25" fmla="*/ 39 h 657"/>
                <a:gd name="T26" fmla="*/ 246 w 657"/>
                <a:gd name="T27" fmla="*/ 10 h 657"/>
                <a:gd name="T28" fmla="*/ 294 w 657"/>
                <a:gd name="T29" fmla="*/ 2 h 657"/>
                <a:gd name="T30" fmla="*/ 328 w 657"/>
                <a:gd name="T31" fmla="*/ 0 h 657"/>
                <a:gd name="T32" fmla="*/ 378 w 657"/>
                <a:gd name="T33" fmla="*/ 3 h 657"/>
                <a:gd name="T34" fmla="*/ 426 w 657"/>
                <a:gd name="T35" fmla="*/ 15 h 657"/>
                <a:gd name="T36" fmla="*/ 512 w 657"/>
                <a:gd name="T37" fmla="*/ 57 h 657"/>
                <a:gd name="T38" fmla="*/ 582 w 657"/>
                <a:gd name="T39" fmla="*/ 120 h 657"/>
                <a:gd name="T40" fmla="*/ 631 w 657"/>
                <a:gd name="T41" fmla="*/ 200 h 657"/>
                <a:gd name="T42" fmla="*/ 650 w 657"/>
                <a:gd name="T43" fmla="*/ 262 h 657"/>
                <a:gd name="T44" fmla="*/ 657 w 657"/>
                <a:gd name="T45" fmla="*/ 312 h 657"/>
                <a:gd name="T46" fmla="*/ 657 w 657"/>
                <a:gd name="T47" fmla="*/ 345 h 657"/>
                <a:gd name="T48" fmla="*/ 650 w 657"/>
                <a:gd name="T49" fmla="*/ 395 h 657"/>
                <a:gd name="T50" fmla="*/ 631 w 657"/>
                <a:gd name="T51" fmla="*/ 457 h 657"/>
                <a:gd name="T52" fmla="*/ 582 w 657"/>
                <a:gd name="T53" fmla="*/ 538 h 657"/>
                <a:gd name="T54" fmla="*/ 512 w 657"/>
                <a:gd name="T55" fmla="*/ 601 h 657"/>
                <a:gd name="T56" fmla="*/ 426 w 657"/>
                <a:gd name="T57" fmla="*/ 642 h 657"/>
                <a:gd name="T58" fmla="*/ 378 w 657"/>
                <a:gd name="T59" fmla="*/ 653 h 657"/>
                <a:gd name="T60" fmla="*/ 328 w 657"/>
                <a:gd name="T61" fmla="*/ 657 h 657"/>
                <a:gd name="T62" fmla="*/ 328 w 657"/>
                <a:gd name="T63" fmla="*/ 38 h 657"/>
                <a:gd name="T64" fmla="*/ 242 w 657"/>
                <a:gd name="T65" fmla="*/ 50 h 657"/>
                <a:gd name="T66" fmla="*/ 165 w 657"/>
                <a:gd name="T67" fmla="*/ 88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5 w 657"/>
                <a:gd name="T81" fmla="*/ 570 h 657"/>
                <a:gd name="T82" fmla="*/ 242 w 657"/>
                <a:gd name="T83" fmla="*/ 606 h 657"/>
                <a:gd name="T84" fmla="*/ 328 w 657"/>
                <a:gd name="T85" fmla="*/ 619 h 657"/>
                <a:gd name="T86" fmla="*/ 387 w 657"/>
                <a:gd name="T87" fmla="*/ 614 h 657"/>
                <a:gd name="T88" fmla="*/ 468 w 657"/>
                <a:gd name="T89" fmla="*/ 585 h 657"/>
                <a:gd name="T90" fmla="*/ 533 w 657"/>
                <a:gd name="T91" fmla="*/ 535 h 657"/>
                <a:gd name="T92" fmla="*/ 584 w 657"/>
                <a:gd name="T93" fmla="*/ 468 h 657"/>
                <a:gd name="T94" fmla="*/ 614 w 657"/>
                <a:gd name="T95" fmla="*/ 387 h 657"/>
                <a:gd name="T96" fmla="*/ 619 w 657"/>
                <a:gd name="T97" fmla="*/ 328 h 657"/>
                <a:gd name="T98" fmla="*/ 606 w 657"/>
                <a:gd name="T99" fmla="*/ 242 h 657"/>
                <a:gd name="T100" fmla="*/ 570 w 657"/>
                <a:gd name="T101" fmla="*/ 165 h 657"/>
                <a:gd name="T102" fmla="*/ 513 w 657"/>
                <a:gd name="T103" fmla="*/ 104 h 657"/>
                <a:gd name="T104" fmla="*/ 442 w 657"/>
                <a:gd name="T105" fmla="*/ 61 h 657"/>
                <a:gd name="T106" fmla="*/ 357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4" y="656"/>
                  </a:lnTo>
                  <a:lnTo>
                    <a:pt x="278" y="653"/>
                  </a:lnTo>
                  <a:lnTo>
                    <a:pt x="262" y="650"/>
                  </a:lnTo>
                  <a:lnTo>
                    <a:pt x="246" y="646"/>
                  </a:lnTo>
                  <a:lnTo>
                    <a:pt x="231" y="642"/>
                  </a:lnTo>
                  <a:lnTo>
                    <a:pt x="200" y="632"/>
                  </a:lnTo>
                  <a:lnTo>
                    <a:pt x="172" y="618"/>
                  </a:lnTo>
                  <a:lnTo>
                    <a:pt x="145" y="601"/>
                  </a:lnTo>
                  <a:lnTo>
                    <a:pt x="120" y="582"/>
                  </a:lnTo>
                  <a:lnTo>
                    <a:pt x="96" y="560"/>
                  </a:lnTo>
                  <a:lnTo>
                    <a:pt x="74" y="538"/>
                  </a:lnTo>
                  <a:lnTo>
                    <a:pt x="55" y="512"/>
                  </a:lnTo>
                  <a:lnTo>
                    <a:pt x="39" y="485"/>
                  </a:lnTo>
                  <a:lnTo>
                    <a:pt x="26" y="457"/>
                  </a:lnTo>
                  <a:lnTo>
                    <a:pt x="15" y="426"/>
                  </a:lnTo>
                  <a:lnTo>
                    <a:pt x="10" y="411"/>
                  </a:lnTo>
                  <a:lnTo>
                    <a:pt x="6" y="395"/>
                  </a:lnTo>
                  <a:lnTo>
                    <a:pt x="3" y="379"/>
                  </a:lnTo>
                  <a:lnTo>
                    <a:pt x="1" y="362"/>
                  </a:lnTo>
                  <a:lnTo>
                    <a:pt x="0" y="345"/>
                  </a:lnTo>
                  <a:lnTo>
                    <a:pt x="0" y="328"/>
                  </a:lnTo>
                  <a:lnTo>
                    <a:pt x="0" y="328"/>
                  </a:lnTo>
                  <a:lnTo>
                    <a:pt x="0" y="312"/>
                  </a:lnTo>
                  <a:lnTo>
                    <a:pt x="1" y="294"/>
                  </a:lnTo>
                  <a:lnTo>
                    <a:pt x="3" y="278"/>
                  </a:lnTo>
                  <a:lnTo>
                    <a:pt x="6" y="262"/>
                  </a:lnTo>
                  <a:lnTo>
                    <a:pt x="10" y="246"/>
                  </a:lnTo>
                  <a:lnTo>
                    <a:pt x="15" y="231"/>
                  </a:lnTo>
                  <a:lnTo>
                    <a:pt x="26" y="200"/>
                  </a:lnTo>
                  <a:lnTo>
                    <a:pt x="39" y="172"/>
                  </a:lnTo>
                  <a:lnTo>
                    <a:pt x="55" y="145"/>
                  </a:lnTo>
                  <a:lnTo>
                    <a:pt x="74" y="120"/>
                  </a:lnTo>
                  <a:lnTo>
                    <a:pt x="96" y="96"/>
                  </a:lnTo>
                  <a:lnTo>
                    <a:pt x="120" y="75"/>
                  </a:lnTo>
                  <a:lnTo>
                    <a:pt x="145" y="57"/>
                  </a:lnTo>
                  <a:lnTo>
                    <a:pt x="172" y="39"/>
                  </a:lnTo>
                  <a:lnTo>
                    <a:pt x="200" y="26"/>
                  </a:lnTo>
                  <a:lnTo>
                    <a:pt x="231" y="15"/>
                  </a:lnTo>
                  <a:lnTo>
                    <a:pt x="246" y="10"/>
                  </a:lnTo>
                  <a:lnTo>
                    <a:pt x="262" y="7"/>
                  </a:lnTo>
                  <a:lnTo>
                    <a:pt x="278" y="3"/>
                  </a:lnTo>
                  <a:lnTo>
                    <a:pt x="294" y="2"/>
                  </a:lnTo>
                  <a:lnTo>
                    <a:pt x="312" y="0"/>
                  </a:lnTo>
                  <a:lnTo>
                    <a:pt x="328" y="0"/>
                  </a:lnTo>
                  <a:lnTo>
                    <a:pt x="328" y="0"/>
                  </a:lnTo>
                  <a:lnTo>
                    <a:pt x="345" y="0"/>
                  </a:lnTo>
                  <a:lnTo>
                    <a:pt x="361" y="2"/>
                  </a:lnTo>
                  <a:lnTo>
                    <a:pt x="378" y="3"/>
                  </a:lnTo>
                  <a:lnTo>
                    <a:pt x="395" y="7"/>
                  </a:lnTo>
                  <a:lnTo>
                    <a:pt x="410" y="10"/>
                  </a:lnTo>
                  <a:lnTo>
                    <a:pt x="426" y="15"/>
                  </a:lnTo>
                  <a:lnTo>
                    <a:pt x="455" y="26"/>
                  </a:lnTo>
                  <a:lnTo>
                    <a:pt x="485" y="39"/>
                  </a:lnTo>
                  <a:lnTo>
                    <a:pt x="512" y="57"/>
                  </a:lnTo>
                  <a:lnTo>
                    <a:pt x="537" y="75"/>
                  </a:lnTo>
                  <a:lnTo>
                    <a:pt x="560" y="96"/>
                  </a:lnTo>
                  <a:lnTo>
                    <a:pt x="582" y="120"/>
                  </a:lnTo>
                  <a:lnTo>
                    <a:pt x="601" y="145"/>
                  </a:lnTo>
                  <a:lnTo>
                    <a:pt x="617" y="172"/>
                  </a:lnTo>
                  <a:lnTo>
                    <a:pt x="631" y="200"/>
                  </a:lnTo>
                  <a:lnTo>
                    <a:pt x="642" y="231"/>
                  </a:lnTo>
                  <a:lnTo>
                    <a:pt x="646" y="246"/>
                  </a:lnTo>
                  <a:lnTo>
                    <a:pt x="650" y="262"/>
                  </a:lnTo>
                  <a:lnTo>
                    <a:pt x="653" y="278"/>
                  </a:lnTo>
                  <a:lnTo>
                    <a:pt x="656" y="294"/>
                  </a:lnTo>
                  <a:lnTo>
                    <a:pt x="657" y="312"/>
                  </a:lnTo>
                  <a:lnTo>
                    <a:pt x="657" y="328"/>
                  </a:lnTo>
                  <a:lnTo>
                    <a:pt x="657" y="328"/>
                  </a:lnTo>
                  <a:lnTo>
                    <a:pt x="657" y="345"/>
                  </a:lnTo>
                  <a:lnTo>
                    <a:pt x="656" y="362"/>
                  </a:lnTo>
                  <a:lnTo>
                    <a:pt x="653" y="379"/>
                  </a:lnTo>
                  <a:lnTo>
                    <a:pt x="650" y="395"/>
                  </a:lnTo>
                  <a:lnTo>
                    <a:pt x="646" y="411"/>
                  </a:lnTo>
                  <a:lnTo>
                    <a:pt x="642" y="426"/>
                  </a:lnTo>
                  <a:lnTo>
                    <a:pt x="631" y="457"/>
                  </a:lnTo>
                  <a:lnTo>
                    <a:pt x="617" y="485"/>
                  </a:lnTo>
                  <a:lnTo>
                    <a:pt x="601" y="512"/>
                  </a:lnTo>
                  <a:lnTo>
                    <a:pt x="582" y="538"/>
                  </a:lnTo>
                  <a:lnTo>
                    <a:pt x="560" y="560"/>
                  </a:lnTo>
                  <a:lnTo>
                    <a:pt x="537" y="582"/>
                  </a:lnTo>
                  <a:lnTo>
                    <a:pt x="512" y="601"/>
                  </a:lnTo>
                  <a:lnTo>
                    <a:pt x="485" y="618"/>
                  </a:lnTo>
                  <a:lnTo>
                    <a:pt x="455" y="632"/>
                  </a:lnTo>
                  <a:lnTo>
                    <a:pt x="426" y="642"/>
                  </a:lnTo>
                  <a:lnTo>
                    <a:pt x="410" y="646"/>
                  </a:lnTo>
                  <a:lnTo>
                    <a:pt x="395" y="650"/>
                  </a:lnTo>
                  <a:lnTo>
                    <a:pt x="378" y="653"/>
                  </a:lnTo>
                  <a:lnTo>
                    <a:pt x="361" y="656"/>
                  </a:lnTo>
                  <a:lnTo>
                    <a:pt x="345" y="657"/>
                  </a:lnTo>
                  <a:lnTo>
                    <a:pt x="328" y="657"/>
                  </a:lnTo>
                  <a:lnTo>
                    <a:pt x="328" y="657"/>
                  </a:lnTo>
                  <a:close/>
                  <a:moveTo>
                    <a:pt x="328" y="38"/>
                  </a:moveTo>
                  <a:lnTo>
                    <a:pt x="328" y="38"/>
                  </a:lnTo>
                  <a:lnTo>
                    <a:pt x="298" y="39"/>
                  </a:lnTo>
                  <a:lnTo>
                    <a:pt x="270" y="43"/>
                  </a:lnTo>
                  <a:lnTo>
                    <a:pt x="242" y="50"/>
                  </a:lnTo>
                  <a:lnTo>
                    <a:pt x="215" y="61"/>
                  </a:lnTo>
                  <a:lnTo>
                    <a:pt x="190" y="73"/>
                  </a:lnTo>
                  <a:lnTo>
                    <a:pt x="165" y="88"/>
                  </a:lnTo>
                  <a:lnTo>
                    <a:pt x="143" y="104"/>
                  </a:lnTo>
                  <a:lnTo>
                    <a:pt x="122" y="122"/>
                  </a:lnTo>
                  <a:lnTo>
                    <a:pt x="104" y="144"/>
                  </a:lnTo>
                  <a:lnTo>
                    <a:pt x="87" y="165"/>
                  </a:lnTo>
                  <a:lnTo>
                    <a:pt x="73" y="190"/>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7" y="492"/>
                  </a:lnTo>
                  <a:lnTo>
                    <a:pt x="104" y="513"/>
                  </a:lnTo>
                  <a:lnTo>
                    <a:pt x="122" y="535"/>
                  </a:lnTo>
                  <a:lnTo>
                    <a:pt x="143" y="554"/>
                  </a:lnTo>
                  <a:lnTo>
                    <a:pt x="165" y="570"/>
                  </a:lnTo>
                  <a:lnTo>
                    <a:pt x="190" y="585"/>
                  </a:lnTo>
                  <a:lnTo>
                    <a:pt x="215" y="597"/>
                  </a:lnTo>
                  <a:lnTo>
                    <a:pt x="242" y="606"/>
                  </a:lnTo>
                  <a:lnTo>
                    <a:pt x="270" y="614"/>
                  </a:lnTo>
                  <a:lnTo>
                    <a:pt x="298" y="618"/>
                  </a:lnTo>
                  <a:lnTo>
                    <a:pt x="328" y="619"/>
                  </a:lnTo>
                  <a:lnTo>
                    <a:pt x="328" y="619"/>
                  </a:lnTo>
                  <a:lnTo>
                    <a:pt x="357" y="618"/>
                  </a:lnTo>
                  <a:lnTo>
                    <a:pt x="387" y="614"/>
                  </a:lnTo>
                  <a:lnTo>
                    <a:pt x="415" y="606"/>
                  </a:lnTo>
                  <a:lnTo>
                    <a:pt x="442" y="597"/>
                  </a:lnTo>
                  <a:lnTo>
                    <a:pt x="468" y="585"/>
                  </a:lnTo>
                  <a:lnTo>
                    <a:pt x="490" y="570"/>
                  </a:lnTo>
                  <a:lnTo>
                    <a:pt x="513" y="554"/>
                  </a:lnTo>
                  <a:lnTo>
                    <a:pt x="533" y="535"/>
                  </a:lnTo>
                  <a:lnTo>
                    <a:pt x="552" y="513"/>
                  </a:lnTo>
                  <a:lnTo>
                    <a:pt x="570" y="492"/>
                  </a:lnTo>
                  <a:lnTo>
                    <a:pt x="584" y="468"/>
                  </a:lnTo>
                  <a:lnTo>
                    <a:pt x="597" y="442"/>
                  </a:lnTo>
                  <a:lnTo>
                    <a:pt x="606" y="415"/>
                  </a:lnTo>
                  <a:lnTo>
                    <a:pt x="614" y="387"/>
                  </a:lnTo>
                  <a:lnTo>
                    <a:pt x="618" y="359"/>
                  </a:lnTo>
                  <a:lnTo>
                    <a:pt x="619" y="328"/>
                  </a:lnTo>
                  <a:lnTo>
                    <a:pt x="619" y="328"/>
                  </a:lnTo>
                  <a:lnTo>
                    <a:pt x="618" y="298"/>
                  </a:lnTo>
                  <a:lnTo>
                    <a:pt x="614" y="270"/>
                  </a:lnTo>
                  <a:lnTo>
                    <a:pt x="606" y="242"/>
                  </a:lnTo>
                  <a:lnTo>
                    <a:pt x="597" y="215"/>
                  </a:lnTo>
                  <a:lnTo>
                    <a:pt x="584" y="190"/>
                  </a:lnTo>
                  <a:lnTo>
                    <a:pt x="570" y="165"/>
                  </a:lnTo>
                  <a:lnTo>
                    <a:pt x="552" y="144"/>
                  </a:lnTo>
                  <a:lnTo>
                    <a:pt x="533" y="122"/>
                  </a:lnTo>
                  <a:lnTo>
                    <a:pt x="513" y="104"/>
                  </a:lnTo>
                  <a:lnTo>
                    <a:pt x="490" y="88"/>
                  </a:lnTo>
                  <a:lnTo>
                    <a:pt x="468" y="73"/>
                  </a:lnTo>
                  <a:lnTo>
                    <a:pt x="442" y="61"/>
                  </a:lnTo>
                  <a:lnTo>
                    <a:pt x="415" y="50"/>
                  </a:lnTo>
                  <a:lnTo>
                    <a:pt x="387" y="43"/>
                  </a:lnTo>
                  <a:lnTo>
                    <a:pt x="357" y="39"/>
                  </a:lnTo>
                  <a:lnTo>
                    <a:pt x="328" y="38"/>
                  </a:lnTo>
                  <a:lnTo>
                    <a:pt x="32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378">
              <a:extLst>
                <a:ext uri="{FF2B5EF4-FFF2-40B4-BE49-F238E27FC236}">
                  <a16:creationId xmlns:a16="http://schemas.microsoft.com/office/drawing/2014/main" id="{6B6593A9-C54E-704A-B353-9713E298DEBB}"/>
                </a:ext>
              </a:extLst>
            </p:cNvPr>
            <p:cNvSpPr>
              <a:spLocks/>
            </p:cNvSpPr>
            <p:nvPr/>
          </p:nvSpPr>
          <p:spPr bwMode="auto">
            <a:xfrm>
              <a:off x="7734301" y="3698875"/>
              <a:ext cx="41275" cy="14288"/>
            </a:xfrm>
            <a:custGeom>
              <a:avLst/>
              <a:gdLst>
                <a:gd name="T0" fmla="*/ 44 w 54"/>
                <a:gd name="T1" fmla="*/ 17 h 17"/>
                <a:gd name="T2" fmla="*/ 10 w 54"/>
                <a:gd name="T3" fmla="*/ 17 h 17"/>
                <a:gd name="T4" fmla="*/ 10 w 54"/>
                <a:gd name="T5" fmla="*/ 17 h 17"/>
                <a:gd name="T6" fmla="*/ 6 w 54"/>
                <a:gd name="T7" fmla="*/ 17 h 17"/>
                <a:gd name="T8" fmla="*/ 3 w 54"/>
                <a:gd name="T9" fmla="*/ 15 h 17"/>
                <a:gd name="T10" fmla="*/ 0 w 54"/>
                <a:gd name="T11" fmla="*/ 12 h 17"/>
                <a:gd name="T12" fmla="*/ 0 w 54"/>
                <a:gd name="T13" fmla="*/ 8 h 17"/>
                <a:gd name="T14" fmla="*/ 0 w 54"/>
                <a:gd name="T15" fmla="*/ 8 h 17"/>
                <a:gd name="T16" fmla="*/ 0 w 54"/>
                <a:gd name="T17" fmla="*/ 5 h 17"/>
                <a:gd name="T18" fmla="*/ 3 w 54"/>
                <a:gd name="T19" fmla="*/ 1 h 17"/>
                <a:gd name="T20" fmla="*/ 6 w 54"/>
                <a:gd name="T21" fmla="*/ 0 h 17"/>
                <a:gd name="T22" fmla="*/ 10 w 54"/>
                <a:gd name="T23" fmla="*/ 0 h 17"/>
                <a:gd name="T24" fmla="*/ 44 w 54"/>
                <a:gd name="T25" fmla="*/ 0 h 17"/>
                <a:gd name="T26" fmla="*/ 44 w 54"/>
                <a:gd name="T27" fmla="*/ 0 h 17"/>
                <a:gd name="T28" fmla="*/ 49 w 54"/>
                <a:gd name="T29" fmla="*/ 0 h 17"/>
                <a:gd name="T30" fmla="*/ 51 w 54"/>
                <a:gd name="T31" fmla="*/ 1 h 17"/>
                <a:gd name="T32" fmla="*/ 53 w 54"/>
                <a:gd name="T33" fmla="*/ 5 h 17"/>
                <a:gd name="T34" fmla="*/ 54 w 54"/>
                <a:gd name="T35" fmla="*/ 8 h 17"/>
                <a:gd name="T36" fmla="*/ 54 w 54"/>
                <a:gd name="T37" fmla="*/ 8 h 17"/>
                <a:gd name="T38" fmla="*/ 53 w 54"/>
                <a:gd name="T39" fmla="*/ 12 h 17"/>
                <a:gd name="T40" fmla="*/ 51 w 54"/>
                <a:gd name="T41" fmla="*/ 15 h 17"/>
                <a:gd name="T42" fmla="*/ 49 w 54"/>
                <a:gd name="T43" fmla="*/ 17 h 17"/>
                <a:gd name="T44" fmla="*/ 44 w 54"/>
                <a:gd name="T45" fmla="*/ 17 h 17"/>
                <a:gd name="T46" fmla="*/ 44 w 54"/>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17">
                  <a:moveTo>
                    <a:pt x="44" y="17"/>
                  </a:moveTo>
                  <a:lnTo>
                    <a:pt x="10" y="17"/>
                  </a:lnTo>
                  <a:lnTo>
                    <a:pt x="10" y="17"/>
                  </a:lnTo>
                  <a:lnTo>
                    <a:pt x="6" y="17"/>
                  </a:lnTo>
                  <a:lnTo>
                    <a:pt x="3" y="15"/>
                  </a:lnTo>
                  <a:lnTo>
                    <a:pt x="0" y="12"/>
                  </a:lnTo>
                  <a:lnTo>
                    <a:pt x="0" y="8"/>
                  </a:lnTo>
                  <a:lnTo>
                    <a:pt x="0" y="8"/>
                  </a:lnTo>
                  <a:lnTo>
                    <a:pt x="0" y="5"/>
                  </a:lnTo>
                  <a:lnTo>
                    <a:pt x="3" y="1"/>
                  </a:lnTo>
                  <a:lnTo>
                    <a:pt x="6" y="0"/>
                  </a:lnTo>
                  <a:lnTo>
                    <a:pt x="10" y="0"/>
                  </a:lnTo>
                  <a:lnTo>
                    <a:pt x="44" y="0"/>
                  </a:lnTo>
                  <a:lnTo>
                    <a:pt x="44" y="0"/>
                  </a:lnTo>
                  <a:lnTo>
                    <a:pt x="49" y="0"/>
                  </a:lnTo>
                  <a:lnTo>
                    <a:pt x="51" y="1"/>
                  </a:lnTo>
                  <a:lnTo>
                    <a:pt x="53" y="5"/>
                  </a:lnTo>
                  <a:lnTo>
                    <a:pt x="54" y="8"/>
                  </a:lnTo>
                  <a:lnTo>
                    <a:pt x="54" y="8"/>
                  </a:lnTo>
                  <a:lnTo>
                    <a:pt x="53" y="12"/>
                  </a:lnTo>
                  <a:lnTo>
                    <a:pt x="51" y="15"/>
                  </a:lnTo>
                  <a:lnTo>
                    <a:pt x="49" y="17"/>
                  </a:lnTo>
                  <a:lnTo>
                    <a:pt x="44" y="17"/>
                  </a:lnTo>
                  <a:lnTo>
                    <a:pt x="4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379">
              <a:extLst>
                <a:ext uri="{FF2B5EF4-FFF2-40B4-BE49-F238E27FC236}">
                  <a16:creationId xmlns:a16="http://schemas.microsoft.com/office/drawing/2014/main" id="{0A165EE6-2A5D-1043-A943-16042F924F70}"/>
                </a:ext>
              </a:extLst>
            </p:cNvPr>
            <p:cNvSpPr>
              <a:spLocks/>
            </p:cNvSpPr>
            <p:nvPr/>
          </p:nvSpPr>
          <p:spPr bwMode="auto">
            <a:xfrm>
              <a:off x="7831138" y="3697288"/>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8 h 20"/>
                <a:gd name="T10" fmla="*/ 0 w 169"/>
                <a:gd name="T11" fmla="*/ 15 h 20"/>
                <a:gd name="T12" fmla="*/ 0 w 169"/>
                <a:gd name="T13" fmla="*/ 11 h 20"/>
                <a:gd name="T14" fmla="*/ 0 w 169"/>
                <a:gd name="T15" fmla="*/ 11 h 20"/>
                <a:gd name="T16" fmla="*/ 0 w 169"/>
                <a:gd name="T17" fmla="*/ 7 h 20"/>
                <a:gd name="T18" fmla="*/ 1 w 169"/>
                <a:gd name="T19" fmla="*/ 4 h 20"/>
                <a:gd name="T20" fmla="*/ 5 w 169"/>
                <a:gd name="T21" fmla="*/ 2 h 20"/>
                <a:gd name="T22" fmla="*/ 10 w 169"/>
                <a:gd name="T23" fmla="*/ 0 h 20"/>
                <a:gd name="T24" fmla="*/ 157 w 169"/>
                <a:gd name="T25" fmla="*/ 0 h 20"/>
                <a:gd name="T26" fmla="*/ 157 w 169"/>
                <a:gd name="T27" fmla="*/ 0 h 20"/>
                <a:gd name="T28" fmla="*/ 164 w 169"/>
                <a:gd name="T29" fmla="*/ 2 h 20"/>
                <a:gd name="T30" fmla="*/ 166 w 169"/>
                <a:gd name="T31" fmla="*/ 4 h 20"/>
                <a:gd name="T32" fmla="*/ 168 w 169"/>
                <a:gd name="T33" fmla="*/ 7 h 20"/>
                <a:gd name="T34" fmla="*/ 169 w 169"/>
                <a:gd name="T35" fmla="*/ 11 h 20"/>
                <a:gd name="T36" fmla="*/ 169 w 169"/>
                <a:gd name="T37" fmla="*/ 11 h 20"/>
                <a:gd name="T38" fmla="*/ 168 w 169"/>
                <a:gd name="T39" fmla="*/ 15 h 20"/>
                <a:gd name="T40" fmla="*/ 166 w 169"/>
                <a:gd name="T41" fmla="*/ 18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8"/>
                  </a:lnTo>
                  <a:lnTo>
                    <a:pt x="0" y="15"/>
                  </a:lnTo>
                  <a:lnTo>
                    <a:pt x="0" y="11"/>
                  </a:lnTo>
                  <a:lnTo>
                    <a:pt x="0" y="11"/>
                  </a:lnTo>
                  <a:lnTo>
                    <a:pt x="0" y="7"/>
                  </a:lnTo>
                  <a:lnTo>
                    <a:pt x="1" y="4"/>
                  </a:lnTo>
                  <a:lnTo>
                    <a:pt x="5" y="2"/>
                  </a:lnTo>
                  <a:lnTo>
                    <a:pt x="10" y="0"/>
                  </a:lnTo>
                  <a:lnTo>
                    <a:pt x="157" y="0"/>
                  </a:lnTo>
                  <a:lnTo>
                    <a:pt x="157" y="0"/>
                  </a:lnTo>
                  <a:lnTo>
                    <a:pt x="164" y="2"/>
                  </a:lnTo>
                  <a:lnTo>
                    <a:pt x="166" y="4"/>
                  </a:lnTo>
                  <a:lnTo>
                    <a:pt x="168" y="7"/>
                  </a:lnTo>
                  <a:lnTo>
                    <a:pt x="169" y="11"/>
                  </a:lnTo>
                  <a:lnTo>
                    <a:pt x="169" y="11"/>
                  </a:lnTo>
                  <a:lnTo>
                    <a:pt x="168" y="15"/>
                  </a:lnTo>
                  <a:lnTo>
                    <a:pt x="166" y="18"/>
                  </a:lnTo>
                  <a:lnTo>
                    <a:pt x="164" y="19"/>
                  </a:lnTo>
                  <a:lnTo>
                    <a:pt x="157" y="20"/>
                  </a:lnTo>
                  <a:lnTo>
                    <a:pt x="15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380">
              <a:extLst>
                <a:ext uri="{FF2B5EF4-FFF2-40B4-BE49-F238E27FC236}">
                  <a16:creationId xmlns:a16="http://schemas.microsoft.com/office/drawing/2014/main" id="{6AB94F62-1D1D-C144-870F-EA86CDA9E58C}"/>
                </a:ext>
              </a:extLst>
            </p:cNvPr>
            <p:cNvSpPr>
              <a:spLocks/>
            </p:cNvSpPr>
            <p:nvPr/>
          </p:nvSpPr>
          <p:spPr bwMode="auto">
            <a:xfrm>
              <a:off x="7734301" y="3573463"/>
              <a:ext cx="69850" cy="57150"/>
            </a:xfrm>
            <a:custGeom>
              <a:avLst/>
              <a:gdLst>
                <a:gd name="T0" fmla="*/ 86 w 89"/>
                <a:gd name="T1" fmla="*/ 15 h 71"/>
                <a:gd name="T2" fmla="*/ 34 w 89"/>
                <a:gd name="T3" fmla="*/ 68 h 71"/>
                <a:gd name="T4" fmla="*/ 34 w 89"/>
                <a:gd name="T5" fmla="*/ 68 h 71"/>
                <a:gd name="T6" fmla="*/ 30 w 89"/>
                <a:gd name="T7" fmla="*/ 71 h 71"/>
                <a:gd name="T8" fmla="*/ 27 w 89"/>
                <a:gd name="T9" fmla="*/ 71 h 71"/>
                <a:gd name="T10" fmla="*/ 27 w 89"/>
                <a:gd name="T11" fmla="*/ 71 h 71"/>
                <a:gd name="T12" fmla="*/ 23 w 89"/>
                <a:gd name="T13" fmla="*/ 71 h 71"/>
                <a:gd name="T14" fmla="*/ 20 w 89"/>
                <a:gd name="T15" fmla="*/ 68 h 71"/>
                <a:gd name="T16" fmla="*/ 3 w 89"/>
                <a:gd name="T17" fmla="*/ 51 h 71"/>
                <a:gd name="T18" fmla="*/ 3 w 89"/>
                <a:gd name="T19" fmla="*/ 51 h 71"/>
                <a:gd name="T20" fmla="*/ 0 w 89"/>
                <a:gd name="T21" fmla="*/ 48 h 71"/>
                <a:gd name="T22" fmla="*/ 0 w 89"/>
                <a:gd name="T23" fmla="*/ 44 h 71"/>
                <a:gd name="T24" fmla="*/ 0 w 89"/>
                <a:gd name="T25" fmla="*/ 41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49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9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1"/>
                  </a:lnTo>
                  <a:lnTo>
                    <a:pt x="27" y="71"/>
                  </a:lnTo>
                  <a:lnTo>
                    <a:pt x="27" y="71"/>
                  </a:lnTo>
                  <a:lnTo>
                    <a:pt x="23" y="71"/>
                  </a:lnTo>
                  <a:lnTo>
                    <a:pt x="20" y="68"/>
                  </a:lnTo>
                  <a:lnTo>
                    <a:pt x="3" y="51"/>
                  </a:lnTo>
                  <a:lnTo>
                    <a:pt x="3" y="51"/>
                  </a:lnTo>
                  <a:lnTo>
                    <a:pt x="0" y="48"/>
                  </a:lnTo>
                  <a:lnTo>
                    <a:pt x="0" y="44"/>
                  </a:lnTo>
                  <a:lnTo>
                    <a:pt x="0" y="41"/>
                  </a:lnTo>
                  <a:lnTo>
                    <a:pt x="3" y="37"/>
                  </a:lnTo>
                  <a:lnTo>
                    <a:pt x="3" y="37"/>
                  </a:lnTo>
                  <a:lnTo>
                    <a:pt x="6" y="36"/>
                  </a:lnTo>
                  <a:lnTo>
                    <a:pt x="10" y="35"/>
                  </a:lnTo>
                  <a:lnTo>
                    <a:pt x="12" y="36"/>
                  </a:lnTo>
                  <a:lnTo>
                    <a:pt x="15" y="37"/>
                  </a:lnTo>
                  <a:lnTo>
                    <a:pt x="27" y="49"/>
                  </a:lnTo>
                  <a:lnTo>
                    <a:pt x="74" y="2"/>
                  </a:lnTo>
                  <a:lnTo>
                    <a:pt x="74" y="2"/>
                  </a:lnTo>
                  <a:lnTo>
                    <a:pt x="77" y="0"/>
                  </a:lnTo>
                  <a:lnTo>
                    <a:pt x="81" y="0"/>
                  </a:lnTo>
                  <a:lnTo>
                    <a:pt x="83" y="0"/>
                  </a:lnTo>
                  <a:lnTo>
                    <a:pt x="86" y="2"/>
                  </a:lnTo>
                  <a:lnTo>
                    <a:pt x="86" y="2"/>
                  </a:lnTo>
                  <a:lnTo>
                    <a:pt x="89" y="5"/>
                  </a:lnTo>
                  <a:lnTo>
                    <a:pt x="89" y="9"/>
                  </a:lnTo>
                  <a:lnTo>
                    <a:pt x="89" y="12"/>
                  </a:lnTo>
                  <a:lnTo>
                    <a:pt x="86" y="15"/>
                  </a:lnTo>
                  <a:lnTo>
                    <a:pt x="8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381">
              <a:extLst>
                <a:ext uri="{FF2B5EF4-FFF2-40B4-BE49-F238E27FC236}">
                  <a16:creationId xmlns:a16="http://schemas.microsoft.com/office/drawing/2014/main" id="{4D16531D-5FBA-D74E-99C1-C35F57188C36}"/>
                </a:ext>
              </a:extLst>
            </p:cNvPr>
            <p:cNvSpPr>
              <a:spLocks/>
            </p:cNvSpPr>
            <p:nvPr/>
          </p:nvSpPr>
          <p:spPr bwMode="auto">
            <a:xfrm>
              <a:off x="7831138" y="3602038"/>
              <a:ext cx="134938" cy="14288"/>
            </a:xfrm>
            <a:custGeom>
              <a:avLst/>
              <a:gdLst>
                <a:gd name="T0" fmla="*/ 157 w 169"/>
                <a:gd name="T1" fmla="*/ 18 h 18"/>
                <a:gd name="T2" fmla="*/ 10 w 169"/>
                <a:gd name="T3" fmla="*/ 18 h 18"/>
                <a:gd name="T4" fmla="*/ 10 w 169"/>
                <a:gd name="T5" fmla="*/ 18 h 18"/>
                <a:gd name="T6" fmla="*/ 5 w 169"/>
                <a:gd name="T7" fmla="*/ 18 h 18"/>
                <a:gd name="T8" fmla="*/ 1 w 169"/>
                <a:gd name="T9" fmla="*/ 16 h 18"/>
                <a:gd name="T10" fmla="*/ 0 w 169"/>
                <a:gd name="T11" fmla="*/ 13 h 18"/>
                <a:gd name="T12" fmla="*/ 0 w 169"/>
                <a:gd name="T13" fmla="*/ 9 h 18"/>
                <a:gd name="T14" fmla="*/ 0 w 169"/>
                <a:gd name="T15" fmla="*/ 9 h 18"/>
                <a:gd name="T16" fmla="*/ 0 w 169"/>
                <a:gd name="T17" fmla="*/ 5 h 18"/>
                <a:gd name="T18" fmla="*/ 1 w 169"/>
                <a:gd name="T19" fmla="*/ 2 h 18"/>
                <a:gd name="T20" fmla="*/ 5 w 169"/>
                <a:gd name="T21" fmla="*/ 0 h 18"/>
                <a:gd name="T22" fmla="*/ 10 w 169"/>
                <a:gd name="T23" fmla="*/ 0 h 18"/>
                <a:gd name="T24" fmla="*/ 157 w 169"/>
                <a:gd name="T25" fmla="*/ 0 h 18"/>
                <a:gd name="T26" fmla="*/ 157 w 169"/>
                <a:gd name="T27" fmla="*/ 0 h 18"/>
                <a:gd name="T28" fmla="*/ 164 w 169"/>
                <a:gd name="T29" fmla="*/ 0 h 18"/>
                <a:gd name="T30" fmla="*/ 166 w 169"/>
                <a:gd name="T31" fmla="*/ 2 h 18"/>
                <a:gd name="T32" fmla="*/ 168 w 169"/>
                <a:gd name="T33" fmla="*/ 5 h 18"/>
                <a:gd name="T34" fmla="*/ 169 w 169"/>
                <a:gd name="T35" fmla="*/ 9 h 18"/>
                <a:gd name="T36" fmla="*/ 169 w 169"/>
                <a:gd name="T37" fmla="*/ 9 h 18"/>
                <a:gd name="T38" fmla="*/ 168 w 169"/>
                <a:gd name="T39" fmla="*/ 13 h 18"/>
                <a:gd name="T40" fmla="*/ 166 w 169"/>
                <a:gd name="T41" fmla="*/ 16 h 18"/>
                <a:gd name="T42" fmla="*/ 164 w 169"/>
                <a:gd name="T43" fmla="*/ 18 h 18"/>
                <a:gd name="T44" fmla="*/ 157 w 169"/>
                <a:gd name="T45" fmla="*/ 18 h 18"/>
                <a:gd name="T46" fmla="*/ 157 w 169"/>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18">
                  <a:moveTo>
                    <a:pt x="157" y="18"/>
                  </a:moveTo>
                  <a:lnTo>
                    <a:pt x="10" y="18"/>
                  </a:lnTo>
                  <a:lnTo>
                    <a:pt x="10" y="18"/>
                  </a:lnTo>
                  <a:lnTo>
                    <a:pt x="5" y="18"/>
                  </a:lnTo>
                  <a:lnTo>
                    <a:pt x="1" y="16"/>
                  </a:lnTo>
                  <a:lnTo>
                    <a:pt x="0" y="13"/>
                  </a:lnTo>
                  <a:lnTo>
                    <a:pt x="0" y="9"/>
                  </a:lnTo>
                  <a:lnTo>
                    <a:pt x="0" y="9"/>
                  </a:lnTo>
                  <a:lnTo>
                    <a:pt x="0" y="5"/>
                  </a:lnTo>
                  <a:lnTo>
                    <a:pt x="1" y="2"/>
                  </a:lnTo>
                  <a:lnTo>
                    <a:pt x="5" y="0"/>
                  </a:lnTo>
                  <a:lnTo>
                    <a:pt x="10" y="0"/>
                  </a:lnTo>
                  <a:lnTo>
                    <a:pt x="157" y="0"/>
                  </a:lnTo>
                  <a:lnTo>
                    <a:pt x="157" y="0"/>
                  </a:lnTo>
                  <a:lnTo>
                    <a:pt x="164" y="0"/>
                  </a:lnTo>
                  <a:lnTo>
                    <a:pt x="166" y="2"/>
                  </a:lnTo>
                  <a:lnTo>
                    <a:pt x="168" y="5"/>
                  </a:lnTo>
                  <a:lnTo>
                    <a:pt x="169" y="9"/>
                  </a:lnTo>
                  <a:lnTo>
                    <a:pt x="169" y="9"/>
                  </a:lnTo>
                  <a:lnTo>
                    <a:pt x="168" y="13"/>
                  </a:lnTo>
                  <a:lnTo>
                    <a:pt x="166" y="16"/>
                  </a:lnTo>
                  <a:lnTo>
                    <a:pt x="164" y="18"/>
                  </a:lnTo>
                  <a:lnTo>
                    <a:pt x="157" y="18"/>
                  </a:lnTo>
                  <a:lnTo>
                    <a:pt x="15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382">
              <a:extLst>
                <a:ext uri="{FF2B5EF4-FFF2-40B4-BE49-F238E27FC236}">
                  <a16:creationId xmlns:a16="http://schemas.microsoft.com/office/drawing/2014/main" id="{7842364D-B8AC-3047-A75D-017A33927F79}"/>
                </a:ext>
              </a:extLst>
            </p:cNvPr>
            <p:cNvSpPr>
              <a:spLocks/>
            </p:cNvSpPr>
            <p:nvPr/>
          </p:nvSpPr>
          <p:spPr bwMode="auto">
            <a:xfrm>
              <a:off x="7734301" y="3471863"/>
              <a:ext cx="69850" cy="55563"/>
            </a:xfrm>
            <a:custGeom>
              <a:avLst/>
              <a:gdLst>
                <a:gd name="T0" fmla="*/ 86 w 89"/>
                <a:gd name="T1" fmla="*/ 15 h 71"/>
                <a:gd name="T2" fmla="*/ 34 w 89"/>
                <a:gd name="T3" fmla="*/ 68 h 71"/>
                <a:gd name="T4" fmla="*/ 34 w 89"/>
                <a:gd name="T5" fmla="*/ 68 h 71"/>
                <a:gd name="T6" fmla="*/ 30 w 89"/>
                <a:gd name="T7" fmla="*/ 70 h 71"/>
                <a:gd name="T8" fmla="*/ 27 w 89"/>
                <a:gd name="T9" fmla="*/ 71 h 71"/>
                <a:gd name="T10" fmla="*/ 27 w 89"/>
                <a:gd name="T11" fmla="*/ 71 h 71"/>
                <a:gd name="T12" fmla="*/ 23 w 89"/>
                <a:gd name="T13" fmla="*/ 70 h 71"/>
                <a:gd name="T14" fmla="*/ 20 w 89"/>
                <a:gd name="T15" fmla="*/ 68 h 71"/>
                <a:gd name="T16" fmla="*/ 3 w 89"/>
                <a:gd name="T17" fmla="*/ 51 h 71"/>
                <a:gd name="T18" fmla="*/ 3 w 89"/>
                <a:gd name="T19" fmla="*/ 51 h 71"/>
                <a:gd name="T20" fmla="*/ 0 w 89"/>
                <a:gd name="T21" fmla="*/ 47 h 71"/>
                <a:gd name="T22" fmla="*/ 0 w 89"/>
                <a:gd name="T23" fmla="*/ 44 h 71"/>
                <a:gd name="T24" fmla="*/ 0 w 89"/>
                <a:gd name="T25" fmla="*/ 40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50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8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0"/>
                  </a:lnTo>
                  <a:lnTo>
                    <a:pt x="27" y="71"/>
                  </a:lnTo>
                  <a:lnTo>
                    <a:pt x="27" y="71"/>
                  </a:lnTo>
                  <a:lnTo>
                    <a:pt x="23" y="70"/>
                  </a:lnTo>
                  <a:lnTo>
                    <a:pt x="20" y="68"/>
                  </a:lnTo>
                  <a:lnTo>
                    <a:pt x="3" y="51"/>
                  </a:lnTo>
                  <a:lnTo>
                    <a:pt x="3" y="51"/>
                  </a:lnTo>
                  <a:lnTo>
                    <a:pt x="0" y="47"/>
                  </a:lnTo>
                  <a:lnTo>
                    <a:pt x="0" y="44"/>
                  </a:lnTo>
                  <a:lnTo>
                    <a:pt x="0" y="40"/>
                  </a:lnTo>
                  <a:lnTo>
                    <a:pt x="3" y="37"/>
                  </a:lnTo>
                  <a:lnTo>
                    <a:pt x="3" y="37"/>
                  </a:lnTo>
                  <a:lnTo>
                    <a:pt x="6" y="36"/>
                  </a:lnTo>
                  <a:lnTo>
                    <a:pt x="10" y="35"/>
                  </a:lnTo>
                  <a:lnTo>
                    <a:pt x="12" y="36"/>
                  </a:lnTo>
                  <a:lnTo>
                    <a:pt x="15" y="37"/>
                  </a:lnTo>
                  <a:lnTo>
                    <a:pt x="27" y="50"/>
                  </a:lnTo>
                  <a:lnTo>
                    <a:pt x="74" y="2"/>
                  </a:lnTo>
                  <a:lnTo>
                    <a:pt x="74" y="2"/>
                  </a:lnTo>
                  <a:lnTo>
                    <a:pt x="77" y="0"/>
                  </a:lnTo>
                  <a:lnTo>
                    <a:pt x="81" y="0"/>
                  </a:lnTo>
                  <a:lnTo>
                    <a:pt x="83" y="0"/>
                  </a:lnTo>
                  <a:lnTo>
                    <a:pt x="86" y="2"/>
                  </a:lnTo>
                  <a:lnTo>
                    <a:pt x="86" y="2"/>
                  </a:lnTo>
                  <a:lnTo>
                    <a:pt x="89" y="5"/>
                  </a:lnTo>
                  <a:lnTo>
                    <a:pt x="89" y="8"/>
                  </a:lnTo>
                  <a:lnTo>
                    <a:pt x="89" y="12"/>
                  </a:lnTo>
                  <a:lnTo>
                    <a:pt x="86" y="15"/>
                  </a:lnTo>
                  <a:lnTo>
                    <a:pt x="8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383">
              <a:extLst>
                <a:ext uri="{FF2B5EF4-FFF2-40B4-BE49-F238E27FC236}">
                  <a16:creationId xmlns:a16="http://schemas.microsoft.com/office/drawing/2014/main" id="{443C8261-7613-1A47-BF1A-699A793E805E}"/>
                </a:ext>
              </a:extLst>
            </p:cNvPr>
            <p:cNvSpPr>
              <a:spLocks/>
            </p:cNvSpPr>
            <p:nvPr/>
          </p:nvSpPr>
          <p:spPr bwMode="auto">
            <a:xfrm>
              <a:off x="7831138" y="3498850"/>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7 h 20"/>
                <a:gd name="T10" fmla="*/ 0 w 169"/>
                <a:gd name="T11" fmla="*/ 15 h 20"/>
                <a:gd name="T12" fmla="*/ 0 w 169"/>
                <a:gd name="T13" fmla="*/ 10 h 20"/>
                <a:gd name="T14" fmla="*/ 0 w 169"/>
                <a:gd name="T15" fmla="*/ 10 h 20"/>
                <a:gd name="T16" fmla="*/ 0 w 169"/>
                <a:gd name="T17" fmla="*/ 6 h 20"/>
                <a:gd name="T18" fmla="*/ 1 w 169"/>
                <a:gd name="T19" fmla="*/ 4 h 20"/>
                <a:gd name="T20" fmla="*/ 5 w 169"/>
                <a:gd name="T21" fmla="*/ 1 h 20"/>
                <a:gd name="T22" fmla="*/ 10 w 169"/>
                <a:gd name="T23" fmla="*/ 0 h 20"/>
                <a:gd name="T24" fmla="*/ 157 w 169"/>
                <a:gd name="T25" fmla="*/ 0 h 20"/>
                <a:gd name="T26" fmla="*/ 157 w 169"/>
                <a:gd name="T27" fmla="*/ 0 h 20"/>
                <a:gd name="T28" fmla="*/ 164 w 169"/>
                <a:gd name="T29" fmla="*/ 1 h 20"/>
                <a:gd name="T30" fmla="*/ 166 w 169"/>
                <a:gd name="T31" fmla="*/ 4 h 20"/>
                <a:gd name="T32" fmla="*/ 168 w 169"/>
                <a:gd name="T33" fmla="*/ 6 h 20"/>
                <a:gd name="T34" fmla="*/ 169 w 169"/>
                <a:gd name="T35" fmla="*/ 10 h 20"/>
                <a:gd name="T36" fmla="*/ 169 w 169"/>
                <a:gd name="T37" fmla="*/ 10 h 20"/>
                <a:gd name="T38" fmla="*/ 168 w 169"/>
                <a:gd name="T39" fmla="*/ 15 h 20"/>
                <a:gd name="T40" fmla="*/ 166 w 169"/>
                <a:gd name="T41" fmla="*/ 17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7"/>
                  </a:lnTo>
                  <a:lnTo>
                    <a:pt x="0" y="15"/>
                  </a:lnTo>
                  <a:lnTo>
                    <a:pt x="0" y="10"/>
                  </a:lnTo>
                  <a:lnTo>
                    <a:pt x="0" y="10"/>
                  </a:lnTo>
                  <a:lnTo>
                    <a:pt x="0" y="6"/>
                  </a:lnTo>
                  <a:lnTo>
                    <a:pt x="1" y="4"/>
                  </a:lnTo>
                  <a:lnTo>
                    <a:pt x="5" y="1"/>
                  </a:lnTo>
                  <a:lnTo>
                    <a:pt x="10" y="0"/>
                  </a:lnTo>
                  <a:lnTo>
                    <a:pt x="157" y="0"/>
                  </a:lnTo>
                  <a:lnTo>
                    <a:pt x="157" y="0"/>
                  </a:lnTo>
                  <a:lnTo>
                    <a:pt x="164" y="1"/>
                  </a:lnTo>
                  <a:lnTo>
                    <a:pt x="166" y="4"/>
                  </a:lnTo>
                  <a:lnTo>
                    <a:pt x="168" y="6"/>
                  </a:lnTo>
                  <a:lnTo>
                    <a:pt x="169" y="10"/>
                  </a:lnTo>
                  <a:lnTo>
                    <a:pt x="169" y="10"/>
                  </a:lnTo>
                  <a:lnTo>
                    <a:pt x="168" y="15"/>
                  </a:lnTo>
                  <a:lnTo>
                    <a:pt x="166" y="17"/>
                  </a:lnTo>
                  <a:lnTo>
                    <a:pt x="164" y="19"/>
                  </a:lnTo>
                  <a:lnTo>
                    <a:pt x="157" y="20"/>
                  </a:lnTo>
                  <a:lnTo>
                    <a:pt x="15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Rectangle 23">
            <a:extLst>
              <a:ext uri="{FF2B5EF4-FFF2-40B4-BE49-F238E27FC236}">
                <a16:creationId xmlns:a16="http://schemas.microsoft.com/office/drawing/2014/main" id="{B4079F38-AFFB-CD4C-B5B0-7E479DAF096C}"/>
              </a:ext>
            </a:extLst>
          </p:cNvPr>
          <p:cNvSpPr/>
          <p:nvPr/>
        </p:nvSpPr>
        <p:spPr>
          <a:xfrm>
            <a:off x="385273" y="5376230"/>
            <a:ext cx="11418277" cy="369332"/>
          </a:xfrm>
          <a:prstGeom prst="rect">
            <a:avLst/>
          </a:prstGeom>
          <a:solidFill>
            <a:srgbClr val="E93447"/>
          </a:solidFill>
        </p:spPr>
        <p:txBody>
          <a:bodyPr wrap="square">
            <a:spAutoFit/>
          </a:bodyPr>
          <a:lstStyle/>
          <a:p>
            <a:pPr algn="ctr"/>
            <a:r>
              <a:rPr lang="en-GB" altLang="en-US" sz="1800">
                <a:solidFill>
                  <a:schemeClr val="bg1"/>
                </a:solidFill>
                <a:latin typeface="nta"/>
              </a:rPr>
              <a:t>Businesses who trade with the UK need to act now to ensure that they are prepared in the event of a No Deal EU exit.</a:t>
            </a:r>
          </a:p>
        </p:txBody>
      </p:sp>
    </p:spTree>
    <p:extLst>
      <p:ext uri="{BB962C8B-B14F-4D97-AF65-F5344CB8AC3E}">
        <p14:creationId xmlns:p14="http://schemas.microsoft.com/office/powerpoint/2010/main" val="3298062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extBox 4">
            <a:extLst>
              <a:ext uri="{FF2B5EF4-FFF2-40B4-BE49-F238E27FC236}">
                <a16:creationId xmlns:a16="http://schemas.microsoft.com/office/drawing/2014/main" id="{8DD016CA-F06F-D54A-86D1-298A5336A2AF}"/>
              </a:ext>
            </a:extLst>
          </p:cNvPr>
          <p:cNvGraphicFramePr/>
          <p:nvPr>
            <p:extLst>
              <p:ext uri="{D42A27DB-BD31-4B8C-83A1-F6EECF244321}">
                <p14:modId xmlns:p14="http://schemas.microsoft.com/office/powerpoint/2010/main" val="1708407260"/>
              </p:ext>
            </p:extLst>
          </p:nvPr>
        </p:nvGraphicFramePr>
        <p:xfrm>
          <a:off x="6450039" y="1229642"/>
          <a:ext cx="4772660" cy="4951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A13EED55-FAA2-9445-AE66-B340718F332F}"/>
              </a:ext>
            </a:extLst>
          </p:cNvPr>
          <p:cNvSpPr/>
          <p:nvPr/>
        </p:nvSpPr>
        <p:spPr>
          <a:xfrm>
            <a:off x="293078" y="1897466"/>
            <a:ext cx="5990492" cy="378565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4800" b="1" kern="0" spc="-53">
                <a:solidFill>
                  <a:srgbClr val="E93447"/>
                </a:solidFill>
                <a:latin typeface="Open Sans Light"/>
              </a:rPr>
              <a:t>Prepare </a:t>
            </a:r>
          </a:p>
          <a:p>
            <a:pPr marL="0" marR="0" lvl="0" indent="0" algn="r" defTabSz="914400" eaLnBrk="1" fontAlgn="auto" latinLnBrk="0" hangingPunct="1">
              <a:lnSpc>
                <a:spcPct val="100000"/>
              </a:lnSpc>
              <a:spcBef>
                <a:spcPts val="0"/>
              </a:spcBef>
              <a:spcAft>
                <a:spcPts val="0"/>
              </a:spcAft>
              <a:buClrTx/>
              <a:buSzTx/>
              <a:buFontTx/>
              <a:buNone/>
              <a:tabLst/>
              <a:defRPr/>
            </a:pPr>
            <a:r>
              <a:rPr lang="en-US" sz="4800" b="1" kern="0" spc="-53">
                <a:solidFill>
                  <a:srgbClr val="E93447"/>
                </a:solidFill>
                <a:latin typeface="Open Sans Light"/>
              </a:rPr>
              <a:t>your </a:t>
            </a:r>
          </a:p>
          <a:p>
            <a:pPr marL="0" marR="0" lvl="0" indent="0" algn="r" defTabSz="914400" eaLnBrk="1" fontAlgn="auto" latinLnBrk="0" hangingPunct="1">
              <a:lnSpc>
                <a:spcPct val="100000"/>
              </a:lnSpc>
              <a:spcBef>
                <a:spcPts val="0"/>
              </a:spcBef>
              <a:spcAft>
                <a:spcPts val="0"/>
              </a:spcAft>
              <a:buClrTx/>
              <a:buSzTx/>
              <a:buFontTx/>
              <a:buNone/>
              <a:tabLst/>
              <a:defRPr/>
            </a:pPr>
            <a:r>
              <a:rPr lang="en-US" sz="4800" b="1" kern="0" spc="-53">
                <a:solidFill>
                  <a:srgbClr val="E93447"/>
                </a:solidFill>
                <a:latin typeface="Open Sans Light"/>
              </a:rPr>
              <a:t>business or </a:t>
            </a:r>
            <a:r>
              <a:rPr lang="en-US" sz="4800" b="1" kern="0" spc="-53" err="1">
                <a:solidFill>
                  <a:srgbClr val="E93447"/>
                </a:solidFill>
                <a:latin typeface="Open Sans Light"/>
              </a:rPr>
              <a:t>organisation</a:t>
            </a:r>
            <a:r>
              <a:rPr lang="en-US" sz="4800" b="1" kern="0" spc="-53">
                <a:solidFill>
                  <a:srgbClr val="E93447"/>
                </a:solidFill>
                <a:latin typeface="Open Sans Light"/>
              </a:rPr>
              <a:t> for Brexit</a:t>
            </a:r>
            <a:endParaRPr lang="en-GB" sz="4800" kern="0">
              <a:solidFill>
                <a:srgbClr val="E93447"/>
              </a:solidFill>
            </a:endParaRPr>
          </a:p>
        </p:txBody>
      </p:sp>
    </p:spTree>
    <p:extLst>
      <p:ext uri="{BB962C8B-B14F-4D97-AF65-F5344CB8AC3E}">
        <p14:creationId xmlns:p14="http://schemas.microsoft.com/office/powerpoint/2010/main" val="344406202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BF6089-9FC4-7D4B-8274-35B844BE5C11}"/>
              </a:ext>
            </a:extLst>
          </p:cNvPr>
          <p:cNvSpPr/>
          <p:nvPr/>
        </p:nvSpPr>
        <p:spPr>
          <a:xfrm>
            <a:off x="471850" y="1158352"/>
            <a:ext cx="2539221" cy="461665"/>
          </a:xfrm>
          <a:prstGeom prst="rect">
            <a:avLst/>
          </a:prstGeom>
        </p:spPr>
        <p:txBody>
          <a:bodyPr wrap="none">
            <a:spAutoFit/>
          </a:bodyPr>
          <a:lstStyle/>
          <a:p>
            <a:r>
              <a:rPr lang="en-US" b="1">
                <a:solidFill>
                  <a:srgbClr val="002F6D"/>
                </a:solidFill>
                <a:latin typeface="Helvetica" pitchFamily="2" charset="0"/>
              </a:rPr>
              <a:t>Your employees</a:t>
            </a:r>
            <a:r>
              <a:rPr lang="en-US">
                <a:latin typeface="Helvetica" pitchFamily="2" charset="0"/>
              </a:rPr>
              <a:t>​</a:t>
            </a:r>
            <a:endParaRPr lang="en-US"/>
          </a:p>
        </p:txBody>
      </p:sp>
      <p:sp>
        <p:nvSpPr>
          <p:cNvPr id="8" name="Rectangle 7">
            <a:extLst>
              <a:ext uri="{FF2B5EF4-FFF2-40B4-BE49-F238E27FC236}">
                <a16:creationId xmlns:a16="http://schemas.microsoft.com/office/drawing/2014/main" id="{E05A77FB-A346-6C43-A39A-43E23E8CAB42}"/>
              </a:ext>
            </a:extLst>
          </p:cNvPr>
          <p:cNvSpPr/>
          <p:nvPr/>
        </p:nvSpPr>
        <p:spPr>
          <a:xfrm>
            <a:off x="471850" y="1620017"/>
            <a:ext cx="9961689" cy="4801314"/>
          </a:xfrm>
          <a:prstGeom prst="rect">
            <a:avLst/>
          </a:prstGeom>
        </p:spPr>
        <p:txBody>
          <a:bodyPr wrap="square">
            <a:spAutoFit/>
          </a:bodyPr>
          <a:lstStyle/>
          <a:p>
            <a:r>
              <a:rPr lang="en-GB" sz="1600">
                <a:solidFill>
                  <a:srgbClr val="053361"/>
                </a:solidFill>
                <a:latin typeface="Helvetica" pitchFamily="2" charset="0"/>
              </a:rPr>
              <a:t>Today, Freedom of Movement means EU citizens and their family members can reside freely in the UK</a:t>
            </a:r>
          </a:p>
          <a:p>
            <a:endParaRPr lang="en-US" sz="1600" b="1">
              <a:solidFill>
                <a:srgbClr val="053361"/>
              </a:solidFill>
              <a:latin typeface="Helvetica" pitchFamily="2" charset="0"/>
            </a:endParaRPr>
          </a:p>
          <a:p>
            <a:r>
              <a:rPr lang="en-US" sz="1600" b="1">
                <a:solidFill>
                  <a:srgbClr val="053361"/>
                </a:solidFill>
                <a:latin typeface="Helvetica" pitchFamily="2" charset="0"/>
              </a:rPr>
              <a:t>How this will change post-Exit</a:t>
            </a:r>
            <a:endParaRPr lang="en-GB" sz="1600">
              <a:solidFill>
                <a:srgbClr val="053361"/>
              </a:solidFill>
              <a:latin typeface="Helvetica" pitchFamily="2" charset="0"/>
            </a:endParaRPr>
          </a:p>
          <a:p>
            <a:endParaRPr lang="en-GB" sz="1600">
              <a:solidFill>
                <a:srgbClr val="053361"/>
              </a:solidFill>
              <a:latin typeface="Helvetica" pitchFamily="2" charset="0"/>
            </a:endParaRPr>
          </a:p>
          <a:p>
            <a:r>
              <a:rPr lang="en-GB" sz="1600">
                <a:solidFill>
                  <a:srgbClr val="053361"/>
                </a:solidFill>
                <a:latin typeface="Helvetica" pitchFamily="2" charset="0"/>
              </a:rPr>
              <a:t>The UK will develop its own immigration policy, ending EU Freedom of Movement. This means EU citizens will need to check which measures are needed to stay in the UK.​</a:t>
            </a:r>
          </a:p>
          <a:p>
            <a:endParaRPr lang="en-GB" sz="1600">
              <a:solidFill>
                <a:srgbClr val="053361"/>
              </a:solidFill>
              <a:latin typeface="Helvetica" pitchFamily="2" charset="0"/>
            </a:endParaRPr>
          </a:p>
          <a:p>
            <a:r>
              <a:rPr lang="en-US" sz="1600" b="1">
                <a:solidFill>
                  <a:srgbClr val="053361"/>
                </a:solidFill>
                <a:latin typeface="Helvetica" pitchFamily="2" charset="0"/>
              </a:rPr>
              <a:t>What this means for businesses</a:t>
            </a:r>
          </a:p>
          <a:p>
            <a:endParaRPr lang="en-US" sz="1600" b="1">
              <a:solidFill>
                <a:srgbClr val="053361"/>
              </a:solidFill>
              <a:latin typeface="Helvetica" pitchFamily="2" charset="0"/>
            </a:endParaRPr>
          </a:p>
          <a:p>
            <a:r>
              <a:rPr lang="en-GB" sz="1600" b="1">
                <a:solidFill>
                  <a:srgbClr val="053361"/>
                </a:solidFill>
                <a:latin typeface="Helvetica" pitchFamily="2" charset="0"/>
              </a:rPr>
              <a:t>Visit </a:t>
            </a:r>
            <a:r>
              <a:rPr lang="en-GB" sz="1600" b="1" err="1">
                <a:solidFill>
                  <a:srgbClr val="053361"/>
                </a:solidFill>
                <a:latin typeface="Helvetica" pitchFamily="2" charset="0"/>
              </a:rPr>
              <a:t>gov.uk</a:t>
            </a:r>
            <a:r>
              <a:rPr lang="en-GB" sz="1600" b="1">
                <a:solidFill>
                  <a:srgbClr val="053361"/>
                </a:solidFill>
                <a:latin typeface="Helvetica" pitchFamily="2" charset="0"/>
              </a:rPr>
              <a:t> for the Employer's Toolkit on supporting EU staff</a:t>
            </a:r>
            <a:r>
              <a:rPr lang="en-US" sz="1600">
                <a:solidFill>
                  <a:srgbClr val="053361"/>
                </a:solidFill>
                <a:latin typeface="Helvetica" pitchFamily="2" charset="0"/>
              </a:rPr>
              <a:t>​. </a:t>
            </a:r>
            <a:r>
              <a:rPr lang="en-GB" sz="1600">
                <a:solidFill>
                  <a:srgbClr val="053361"/>
                </a:solidFill>
                <a:latin typeface="Helvetica" pitchFamily="2" charset="0"/>
              </a:rPr>
              <a:t>EU, EEA or Swiss citizens living in the UK should check </a:t>
            </a:r>
            <a:r>
              <a:rPr lang="en-GB" sz="1600" err="1">
                <a:solidFill>
                  <a:srgbClr val="053361"/>
                </a:solidFill>
                <a:latin typeface="Helvetica" pitchFamily="2" charset="0"/>
              </a:rPr>
              <a:t>gov.uk</a:t>
            </a:r>
            <a:r>
              <a:rPr lang="en-GB" sz="1600">
                <a:solidFill>
                  <a:srgbClr val="053361"/>
                </a:solidFill>
                <a:latin typeface="Helvetica" pitchFamily="2" charset="0"/>
              </a:rPr>
              <a:t> for more information </a:t>
            </a:r>
            <a:r>
              <a:rPr lang="en-GB" sz="1600" err="1">
                <a:solidFill>
                  <a:srgbClr val="053361"/>
                </a:solidFill>
                <a:latin typeface="Helvetica" pitchFamily="2" charset="0"/>
              </a:rPr>
              <a:t>incl</a:t>
            </a:r>
            <a:r>
              <a:rPr lang="en-GB" sz="1600">
                <a:solidFill>
                  <a:srgbClr val="053361"/>
                </a:solidFill>
                <a:latin typeface="Helvetica" pitchFamily="2" charset="0"/>
              </a:rPr>
              <a:t>:</a:t>
            </a:r>
          </a:p>
          <a:p>
            <a:pPr marL="285750" indent="-285750">
              <a:buFont typeface="Arial" panose="020B0604020202020204" pitchFamily="34" charset="0"/>
              <a:buChar char="•"/>
            </a:pPr>
            <a:endParaRPr lang="en-GB" sz="1600">
              <a:solidFill>
                <a:srgbClr val="053361"/>
              </a:solidFill>
              <a:latin typeface="Helvetica" pitchFamily="2" charset="0"/>
            </a:endParaRPr>
          </a:p>
          <a:p>
            <a:pPr marL="285750" indent="-285750">
              <a:buFont typeface="Arial" panose="020B0604020202020204" pitchFamily="34" charset="0"/>
              <a:buChar char="•"/>
            </a:pPr>
            <a:r>
              <a:rPr lang="en-GB" sz="1600">
                <a:solidFill>
                  <a:srgbClr val="053361"/>
                </a:solidFill>
                <a:latin typeface="Helvetica" pitchFamily="2" charset="0"/>
              </a:rPr>
              <a:t>How to apply for the EU Settlement Scheme, to continue living in the UK after 30 June 2021</a:t>
            </a:r>
            <a:r>
              <a:rPr lang="en-US" sz="1600">
                <a:solidFill>
                  <a:srgbClr val="053361"/>
                </a:solidFill>
                <a:latin typeface="Helvetica" pitchFamily="2" charset="0"/>
              </a:rPr>
              <a:t>​.</a:t>
            </a:r>
          </a:p>
          <a:p>
            <a:pPr marL="285750" indent="-285750">
              <a:buFont typeface="Arial" panose="020B0604020202020204" pitchFamily="34" charset="0"/>
              <a:buChar char="•"/>
            </a:pPr>
            <a:r>
              <a:rPr lang="en-GB" sz="1600">
                <a:solidFill>
                  <a:srgbClr val="053361"/>
                </a:solidFill>
                <a:latin typeface="Helvetica" pitchFamily="2" charset="0"/>
              </a:rPr>
              <a:t>Check the European Commission to see if/where your professional qualifications will be recognised.</a:t>
            </a:r>
          </a:p>
          <a:p>
            <a:pPr marL="285750" indent="-285750">
              <a:buFont typeface="Arial" panose="020B0604020202020204" pitchFamily="34" charset="0"/>
              <a:buChar char="•"/>
            </a:pPr>
            <a:endParaRPr lang="en-GB" sz="1600" b="1">
              <a:solidFill>
                <a:srgbClr val="053361"/>
              </a:solidFill>
              <a:latin typeface="Helvetica" pitchFamily="2" charset="0"/>
            </a:endParaRPr>
          </a:p>
          <a:p>
            <a:r>
              <a:rPr lang="en-GB" sz="1600" b="1">
                <a:solidFill>
                  <a:srgbClr val="053361"/>
                </a:solidFill>
                <a:latin typeface="Helvetica" pitchFamily="2" charset="0"/>
              </a:rPr>
              <a:t>Visit </a:t>
            </a:r>
            <a:r>
              <a:rPr lang="en-GB" sz="1600" b="1" err="1">
                <a:solidFill>
                  <a:srgbClr val="053361"/>
                </a:solidFill>
                <a:latin typeface="Helvetica" pitchFamily="2" charset="0"/>
              </a:rPr>
              <a:t>gov.uk</a:t>
            </a:r>
            <a:r>
              <a:rPr lang="en-GB" sz="1600" b="1">
                <a:solidFill>
                  <a:srgbClr val="053361"/>
                </a:solidFill>
                <a:latin typeface="Helvetica" pitchFamily="2" charset="0"/>
              </a:rPr>
              <a:t> for information on employment checks, incl.</a:t>
            </a:r>
            <a:r>
              <a:rPr lang="en-US" sz="1600" b="1">
                <a:solidFill>
                  <a:srgbClr val="053361"/>
                </a:solidFill>
                <a:latin typeface="Helvetica" pitchFamily="2" charset="0"/>
              </a:rPr>
              <a:t>​</a:t>
            </a:r>
            <a:endParaRPr lang="en-US" sz="1600">
              <a:solidFill>
                <a:srgbClr val="053361"/>
              </a:solidFill>
              <a:latin typeface="Helvetica" pitchFamily="2" charset="0"/>
            </a:endParaRPr>
          </a:p>
          <a:p>
            <a:pPr marL="285750" indent="-285750">
              <a:buFont typeface="Arial" panose="020B0604020202020204" pitchFamily="34" charset="0"/>
              <a:buChar char="•"/>
            </a:pPr>
            <a:r>
              <a:rPr lang="en-GB" sz="1600">
                <a:solidFill>
                  <a:srgbClr val="053361"/>
                </a:solidFill>
                <a:latin typeface="Helvetica" pitchFamily="2" charset="0"/>
              </a:rPr>
              <a:t>Ensuring you check a job applicant's right to work in the same way as now until 1 January 2021</a:t>
            </a:r>
            <a:r>
              <a:rPr lang="en-US" sz="1600">
                <a:solidFill>
                  <a:srgbClr val="053361"/>
                </a:solidFill>
                <a:latin typeface="Helvetica" pitchFamily="2" charset="0"/>
              </a:rPr>
              <a:t>.</a:t>
            </a:r>
          </a:p>
          <a:p>
            <a:pPr marL="285750" indent="-285750">
              <a:buFont typeface="Arial" panose="020B0604020202020204" pitchFamily="34" charset="0"/>
              <a:buChar char="•"/>
            </a:pPr>
            <a:r>
              <a:rPr lang="en-GB" sz="1600">
                <a:solidFill>
                  <a:srgbClr val="053361"/>
                </a:solidFill>
                <a:latin typeface="Helvetica" pitchFamily="2" charset="0"/>
              </a:rPr>
              <a:t>Your duty not to discriminate against EU, EEA or Swiss citizens.</a:t>
            </a:r>
          </a:p>
          <a:p>
            <a:endParaRPr lang="en-US" sz="1800"/>
          </a:p>
        </p:txBody>
      </p:sp>
    </p:spTree>
    <p:extLst>
      <p:ext uri="{BB962C8B-B14F-4D97-AF65-F5344CB8AC3E}">
        <p14:creationId xmlns:p14="http://schemas.microsoft.com/office/powerpoint/2010/main" val="224907982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BF6089-9FC4-7D4B-8274-35B844BE5C11}"/>
              </a:ext>
            </a:extLst>
          </p:cNvPr>
          <p:cNvSpPr/>
          <p:nvPr/>
        </p:nvSpPr>
        <p:spPr>
          <a:xfrm>
            <a:off x="471850" y="1158352"/>
            <a:ext cx="3260829" cy="461665"/>
          </a:xfrm>
          <a:prstGeom prst="rect">
            <a:avLst/>
          </a:prstGeom>
        </p:spPr>
        <p:txBody>
          <a:bodyPr wrap="none" anchor="t">
            <a:spAutoFit/>
          </a:bodyPr>
          <a:lstStyle/>
          <a:p>
            <a:r>
              <a:rPr lang="en-US" b="1">
                <a:solidFill>
                  <a:srgbClr val="002F6D"/>
                </a:solidFill>
                <a:latin typeface="Helvetica"/>
                <a:ea typeface="Geneva"/>
              </a:rPr>
              <a:t>EU citizens in the UK</a:t>
            </a:r>
            <a:endParaRPr lang="en-US"/>
          </a:p>
        </p:txBody>
      </p:sp>
      <p:sp>
        <p:nvSpPr>
          <p:cNvPr id="8" name="Rectangle 7">
            <a:extLst>
              <a:ext uri="{FF2B5EF4-FFF2-40B4-BE49-F238E27FC236}">
                <a16:creationId xmlns:a16="http://schemas.microsoft.com/office/drawing/2014/main" id="{E05A77FB-A346-6C43-A39A-43E23E8CAB42}"/>
              </a:ext>
            </a:extLst>
          </p:cNvPr>
          <p:cNvSpPr/>
          <p:nvPr/>
        </p:nvSpPr>
        <p:spPr>
          <a:xfrm>
            <a:off x="436236" y="1623116"/>
            <a:ext cx="10677402" cy="4978286"/>
          </a:xfrm>
          <a:prstGeom prst="rect">
            <a:avLst/>
          </a:prstGeom>
        </p:spPr>
        <p:txBody>
          <a:bodyPr wrap="square" anchor="t">
            <a:spAutoFit/>
          </a:bodyPr>
          <a:lstStyle/>
          <a:p>
            <a:pPr>
              <a:spcBef>
                <a:spcPts val="300"/>
              </a:spcBef>
              <a:spcAft>
                <a:spcPts val="0"/>
              </a:spcAft>
            </a:pPr>
            <a:r>
              <a:rPr lang="en-GB" sz="1600" b="1" u="sng">
                <a:solidFill>
                  <a:srgbClr val="002060"/>
                </a:solidFill>
                <a:latin typeface="Calibri"/>
                <a:ea typeface="Geneva"/>
                <a:cs typeface="Calibri"/>
              </a:rPr>
              <a:t>EU Settlement Scheme</a:t>
            </a:r>
            <a:r>
              <a:rPr lang="en-GB" sz="1600" b="1">
                <a:solidFill>
                  <a:srgbClr val="002060"/>
                </a:solidFill>
                <a:latin typeface="Calibri"/>
                <a:ea typeface="Geneva"/>
                <a:cs typeface="Calibri"/>
              </a:rPr>
              <a:t>: </a:t>
            </a:r>
            <a:endParaRPr lang="en-US" sz="1600">
              <a:solidFill>
                <a:schemeClr val="tx1">
                  <a:lumMod val="50000"/>
                </a:schemeClr>
              </a:solidFill>
              <a:latin typeface="Arial"/>
              <a:cs typeface="Arial"/>
            </a:endParaRPr>
          </a:p>
          <a:p>
            <a:pPr>
              <a:spcBef>
                <a:spcPts val="300"/>
              </a:spcBef>
              <a:spcAft>
                <a:spcPts val="0"/>
              </a:spcAft>
            </a:pPr>
            <a:r>
              <a:rPr lang="en-GB" sz="1400">
                <a:solidFill>
                  <a:schemeClr val="tx1">
                    <a:lumMod val="50000"/>
                  </a:schemeClr>
                </a:solidFill>
                <a:latin typeface="Calibri"/>
                <a:ea typeface="Geneva"/>
                <a:cs typeface="Calibri"/>
              </a:rPr>
              <a:t>EU citizens and their families can apply to the EU Settlement Scheme to </a:t>
            </a:r>
            <a:r>
              <a:rPr lang="en-GB" sz="1400" b="1">
                <a:solidFill>
                  <a:schemeClr val="tx1">
                    <a:lumMod val="50000"/>
                  </a:schemeClr>
                </a:solidFill>
                <a:latin typeface="Calibri"/>
                <a:ea typeface="Geneva"/>
                <a:cs typeface="Calibri"/>
              </a:rPr>
              <a:t>continue living in the UK</a:t>
            </a:r>
            <a:r>
              <a:rPr lang="en-GB" sz="1400">
                <a:solidFill>
                  <a:schemeClr val="tx1">
                    <a:lumMod val="50000"/>
                  </a:schemeClr>
                </a:solidFill>
                <a:latin typeface="Calibri"/>
                <a:ea typeface="Geneva"/>
                <a:cs typeface="Calibri"/>
              </a:rPr>
              <a:t> after 30 June 2021. Applications are free, online and straightforward. </a:t>
            </a:r>
            <a:endParaRPr lang="en-US" sz="1400">
              <a:solidFill>
                <a:schemeClr val="tx1">
                  <a:lumMod val="50000"/>
                </a:schemeClr>
              </a:solidFill>
              <a:latin typeface="Arial"/>
              <a:ea typeface="Geneva"/>
              <a:cs typeface="Arial"/>
            </a:endParaRPr>
          </a:p>
          <a:p>
            <a:pPr>
              <a:spcBef>
                <a:spcPts val="300"/>
              </a:spcBef>
              <a:spcAft>
                <a:spcPts val="0"/>
              </a:spcAft>
            </a:pPr>
            <a:endParaRPr lang="en-GB" sz="1400">
              <a:solidFill>
                <a:schemeClr val="tx1">
                  <a:lumMod val="50000"/>
                </a:schemeClr>
              </a:solidFill>
              <a:latin typeface="Calibri"/>
              <a:ea typeface="Geneva"/>
              <a:cs typeface="Calibri"/>
            </a:endParaRPr>
          </a:p>
          <a:p>
            <a:pPr marL="285750" indent="-285750">
              <a:spcBef>
                <a:spcPts val="300"/>
              </a:spcBef>
              <a:spcAft>
                <a:spcPts val="0"/>
              </a:spcAft>
              <a:buFont typeface="Arial"/>
              <a:buChar char="•"/>
            </a:pPr>
            <a:r>
              <a:rPr lang="en-GB" sz="1400" b="1">
                <a:solidFill>
                  <a:schemeClr val="tx1">
                    <a:lumMod val="50000"/>
                  </a:schemeClr>
                </a:solidFill>
                <a:latin typeface="Calibri"/>
                <a:ea typeface="Geneva"/>
                <a:cs typeface="Calibri"/>
              </a:rPr>
              <a:t>Settled status</a:t>
            </a:r>
            <a:r>
              <a:rPr lang="en-GB" sz="1400">
                <a:solidFill>
                  <a:schemeClr val="tx1">
                    <a:lumMod val="50000"/>
                  </a:schemeClr>
                </a:solidFill>
                <a:latin typeface="Calibri"/>
                <a:ea typeface="Geneva"/>
                <a:cs typeface="Calibri"/>
              </a:rPr>
              <a:t> requires 5 years’ continuous residence in the UK and full rights to remain.</a:t>
            </a:r>
            <a:endParaRPr lang="en-US" sz="1400">
              <a:solidFill>
                <a:schemeClr val="tx1">
                  <a:lumMod val="50000"/>
                </a:schemeClr>
              </a:solidFill>
              <a:latin typeface="Arial"/>
              <a:ea typeface="Geneva"/>
            </a:endParaRPr>
          </a:p>
          <a:p>
            <a:pPr marL="215900" lvl="1" indent="-215900">
              <a:spcBef>
                <a:spcPts val="300"/>
              </a:spcBef>
              <a:spcAft>
                <a:spcPts val="0"/>
              </a:spcAft>
              <a:buFont typeface="Arial,Sans-Serif"/>
              <a:buChar char="•"/>
            </a:pPr>
            <a:r>
              <a:rPr lang="en-GB" sz="1400" b="1">
                <a:solidFill>
                  <a:schemeClr val="tx1">
                    <a:lumMod val="50000"/>
                  </a:schemeClr>
                </a:solidFill>
                <a:latin typeface="Calibri"/>
                <a:ea typeface="Geneva"/>
                <a:cs typeface="Calibri"/>
              </a:rPr>
              <a:t>Pre-settled status</a:t>
            </a:r>
            <a:r>
              <a:rPr lang="en-GB" sz="1400">
                <a:solidFill>
                  <a:schemeClr val="tx1">
                    <a:lumMod val="50000"/>
                  </a:schemeClr>
                </a:solidFill>
                <a:latin typeface="Calibri"/>
                <a:ea typeface="Geneva"/>
                <a:cs typeface="Calibri"/>
              </a:rPr>
              <a:t> for people with less than 5 years’ continuous residency –this allows holders to stay for 5 years, after which they must apply for full settled status. </a:t>
            </a:r>
            <a:endParaRPr lang="en-US" sz="1400">
              <a:solidFill>
                <a:schemeClr val="tx1">
                  <a:lumMod val="50000"/>
                </a:schemeClr>
              </a:solidFill>
              <a:latin typeface="Arial"/>
              <a:cs typeface="Arial"/>
            </a:endParaRPr>
          </a:p>
          <a:p>
            <a:pPr marL="215900" lvl="1" indent="-215900">
              <a:spcBef>
                <a:spcPts val="300"/>
              </a:spcBef>
              <a:spcAft>
                <a:spcPts val="0"/>
              </a:spcAft>
              <a:buFont typeface="Arial,Sans-Serif"/>
              <a:buChar char="•"/>
            </a:pPr>
            <a:r>
              <a:rPr lang="en-GB" sz="1400" b="1">
                <a:solidFill>
                  <a:schemeClr val="tx1">
                    <a:lumMod val="50000"/>
                  </a:schemeClr>
                </a:solidFill>
                <a:latin typeface="Calibri"/>
                <a:ea typeface="Geneva"/>
                <a:cs typeface="Calibri"/>
              </a:rPr>
              <a:t>Deadline will be </a:t>
            </a:r>
            <a:r>
              <a:rPr lang="en-GB" sz="1400" b="1" u="sng">
                <a:solidFill>
                  <a:schemeClr val="tx1">
                    <a:lumMod val="50000"/>
                  </a:schemeClr>
                </a:solidFill>
                <a:latin typeface="Calibri"/>
                <a:ea typeface="Geneva"/>
                <a:cs typeface="Calibri"/>
              </a:rPr>
              <a:t>31 December 2020</a:t>
            </a:r>
            <a:r>
              <a:rPr lang="en-GB" sz="1400" b="1">
                <a:solidFill>
                  <a:schemeClr val="tx1">
                    <a:lumMod val="50000"/>
                  </a:schemeClr>
                </a:solidFill>
                <a:latin typeface="Calibri"/>
                <a:ea typeface="Geneva"/>
                <a:cs typeface="Calibri"/>
              </a:rPr>
              <a:t> f</a:t>
            </a:r>
            <a:r>
              <a:rPr lang="en-GB" sz="1400">
                <a:solidFill>
                  <a:schemeClr val="tx1">
                    <a:lumMod val="50000"/>
                  </a:schemeClr>
                </a:solidFill>
                <a:latin typeface="Calibri"/>
                <a:ea typeface="Geneva"/>
                <a:cs typeface="Calibri"/>
              </a:rPr>
              <a:t>or EU citizens in the UK if the UK leaves the EU without a deal</a:t>
            </a:r>
            <a:endParaRPr lang="en-US" sz="1400">
              <a:solidFill>
                <a:schemeClr val="tx1">
                  <a:lumMod val="50000"/>
                </a:schemeClr>
              </a:solidFill>
              <a:latin typeface="Arial"/>
            </a:endParaRPr>
          </a:p>
          <a:p>
            <a:pPr>
              <a:spcBef>
                <a:spcPts val="300"/>
              </a:spcBef>
              <a:spcAft>
                <a:spcPts val="600"/>
              </a:spcAft>
            </a:pPr>
            <a:endParaRPr lang="en-GB" sz="1400">
              <a:latin typeface="Arial"/>
            </a:endParaRPr>
          </a:p>
          <a:p>
            <a:pPr marL="0" lvl="1">
              <a:spcBef>
                <a:spcPts val="300"/>
              </a:spcBef>
              <a:spcAft>
                <a:spcPts val="0"/>
              </a:spcAft>
            </a:pPr>
            <a:r>
              <a:rPr lang="en-GB" sz="1600" b="1" u="sng">
                <a:solidFill>
                  <a:srgbClr val="002060"/>
                </a:solidFill>
                <a:latin typeface="Calibri"/>
                <a:ea typeface="Geneva"/>
                <a:cs typeface="Calibri"/>
              </a:rPr>
              <a:t>EU Temporary Leave to Remain</a:t>
            </a:r>
            <a:endParaRPr lang="en-US" sz="1600">
              <a:solidFill>
                <a:schemeClr val="tx1">
                  <a:lumMod val="50000"/>
                </a:schemeClr>
              </a:solidFill>
              <a:latin typeface="Arial"/>
              <a:cs typeface="Arial"/>
            </a:endParaRPr>
          </a:p>
          <a:p>
            <a:r>
              <a:rPr lang="en-GB" sz="1400">
                <a:solidFill>
                  <a:schemeClr val="tx1">
                    <a:lumMod val="50000"/>
                  </a:schemeClr>
                </a:solidFill>
                <a:latin typeface="Calibri"/>
                <a:ea typeface="Geneva"/>
                <a:cs typeface="Calibri"/>
              </a:rPr>
              <a:t>EU, EEA and Swiss citizens can still move to the UK to live, work and study after Brexit as they do now, even in a no deal.</a:t>
            </a:r>
          </a:p>
          <a:p>
            <a:endParaRPr lang="en-GB" sz="1400">
              <a:solidFill>
                <a:schemeClr val="tx1">
                  <a:lumMod val="50000"/>
                </a:schemeClr>
              </a:solidFill>
              <a:latin typeface="Calibri"/>
              <a:ea typeface="Geneva"/>
              <a:cs typeface="Calibri"/>
            </a:endParaRPr>
          </a:p>
          <a:p>
            <a:pPr marL="285750" indent="-285750">
              <a:buFont typeface="Arial"/>
              <a:buChar char="•"/>
            </a:pPr>
            <a:r>
              <a:rPr lang="en-GB" sz="1400">
                <a:solidFill>
                  <a:schemeClr val="tx1">
                    <a:lumMod val="50000"/>
                  </a:schemeClr>
                </a:solidFill>
                <a:latin typeface="Calibri"/>
                <a:ea typeface="Geneva"/>
                <a:cs typeface="Calibri"/>
              </a:rPr>
              <a:t>If they wish to stay in the UK after 31 December 2020, they will need to apply for European Temporary Leave to Remain. </a:t>
            </a:r>
            <a:endParaRPr lang="en-GB" sz="1400">
              <a:solidFill>
                <a:schemeClr val="tx1">
                  <a:lumMod val="50000"/>
                </a:schemeClr>
              </a:solidFill>
              <a:latin typeface="Calibri"/>
              <a:cs typeface="Calibri"/>
            </a:endParaRPr>
          </a:p>
          <a:p>
            <a:pPr marL="285750" indent="-285750">
              <a:buFont typeface="Arial"/>
              <a:buChar char="•"/>
            </a:pPr>
            <a:r>
              <a:rPr lang="en-GB" sz="1400">
                <a:solidFill>
                  <a:schemeClr val="tx1">
                    <a:lumMod val="50000"/>
                  </a:schemeClr>
                </a:solidFill>
                <a:latin typeface="Calibri"/>
                <a:ea typeface="Geneva"/>
                <a:cs typeface="Calibri"/>
              </a:rPr>
              <a:t>European Temporary Leave to Remain is a temporary UK immigration status that will allow EU, EEA and Swiss citizens to continue to live, work and study in the UK for 36 months from the date it is granted if their application is successful. </a:t>
            </a:r>
          </a:p>
          <a:p>
            <a:pPr marL="285750" indent="-285750">
              <a:buFont typeface="Arial"/>
              <a:buChar char="•"/>
            </a:pPr>
            <a:r>
              <a:rPr lang="en-GB" sz="1400">
                <a:solidFill>
                  <a:schemeClr val="tx1">
                    <a:lumMod val="50000"/>
                  </a:schemeClr>
                </a:solidFill>
                <a:latin typeface="Calibri"/>
                <a:ea typeface="Geneva"/>
                <a:cs typeface="Calibri"/>
              </a:rPr>
              <a:t>Citizens will be able to apply for European Temporary Leave to Remain when the scheme opens after the UK leaves the EU without a deal.</a:t>
            </a:r>
          </a:p>
          <a:p>
            <a:pPr marL="0" lvl="1">
              <a:spcBef>
                <a:spcPts val="300"/>
              </a:spcBef>
              <a:spcAft>
                <a:spcPts val="0"/>
              </a:spcAft>
            </a:pPr>
            <a:endParaRPr lang="en-GB" sz="1400">
              <a:solidFill>
                <a:schemeClr val="tx1">
                  <a:lumMod val="50000"/>
                </a:schemeClr>
              </a:solidFill>
              <a:latin typeface="Calibri"/>
              <a:ea typeface="Geneva"/>
              <a:cs typeface="Calibri"/>
            </a:endParaRPr>
          </a:p>
          <a:p>
            <a:pPr marL="0" lvl="1">
              <a:spcBef>
                <a:spcPts val="300"/>
              </a:spcBef>
              <a:spcAft>
                <a:spcPts val="0"/>
              </a:spcAft>
            </a:pPr>
            <a:r>
              <a:rPr lang="en-GB" sz="1400">
                <a:solidFill>
                  <a:schemeClr val="tx1">
                    <a:lumMod val="50000"/>
                  </a:schemeClr>
                </a:solidFill>
                <a:latin typeface="Calibri"/>
                <a:ea typeface="Geneva"/>
                <a:cs typeface="Calibri"/>
              </a:rPr>
              <a:t>Citizens will have until 31 December 2020 to apply. </a:t>
            </a:r>
            <a:endParaRPr lang="en-GB" sz="1400">
              <a:solidFill>
                <a:schemeClr val="tx1">
                  <a:lumMod val="50000"/>
                </a:schemeClr>
              </a:solidFill>
            </a:endParaRPr>
          </a:p>
          <a:p>
            <a:endParaRPr lang="en-US" sz="1600" b="1">
              <a:solidFill>
                <a:srgbClr val="053361"/>
              </a:solidFill>
              <a:latin typeface="Helvetica" pitchFamily="2" charset="0"/>
            </a:endParaRPr>
          </a:p>
          <a:p>
            <a:endParaRPr lang="en-US" sz="1800"/>
          </a:p>
        </p:txBody>
      </p:sp>
    </p:spTree>
    <p:extLst>
      <p:ext uri="{BB962C8B-B14F-4D97-AF65-F5344CB8AC3E}">
        <p14:creationId xmlns:p14="http://schemas.microsoft.com/office/powerpoint/2010/main" val="134176221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4AE43E-B2F6-1041-97A3-528A5039BAA3}"/>
              </a:ext>
            </a:extLst>
          </p:cNvPr>
          <p:cNvSpPr/>
          <p:nvPr/>
        </p:nvSpPr>
        <p:spPr>
          <a:xfrm>
            <a:off x="624259" y="1284961"/>
            <a:ext cx="1394934" cy="461665"/>
          </a:xfrm>
          <a:prstGeom prst="rect">
            <a:avLst/>
          </a:prstGeom>
        </p:spPr>
        <p:txBody>
          <a:bodyPr wrap="none">
            <a:spAutoFit/>
          </a:bodyPr>
          <a:lstStyle/>
          <a:p>
            <a:r>
              <a:rPr lang="en-US" b="1">
                <a:solidFill>
                  <a:srgbClr val="002F6D"/>
                </a:solidFill>
                <a:latin typeface="Helvetica"/>
                <a:cs typeface="Helvetica"/>
              </a:rPr>
              <a:t>Funding</a:t>
            </a:r>
            <a:endParaRPr lang="en-US"/>
          </a:p>
        </p:txBody>
      </p:sp>
      <p:sp>
        <p:nvSpPr>
          <p:cNvPr id="6" name="Rectangle 5">
            <a:extLst>
              <a:ext uri="{FF2B5EF4-FFF2-40B4-BE49-F238E27FC236}">
                <a16:creationId xmlns:a16="http://schemas.microsoft.com/office/drawing/2014/main" id="{67D285ED-7DFF-714A-B47D-EC148C375A19}"/>
              </a:ext>
            </a:extLst>
          </p:cNvPr>
          <p:cNvSpPr/>
          <p:nvPr/>
        </p:nvSpPr>
        <p:spPr>
          <a:xfrm>
            <a:off x="745566" y="2175910"/>
            <a:ext cx="9548788" cy="3439403"/>
          </a:xfrm>
          <a:prstGeom prst="rect">
            <a:avLst/>
          </a:prstGeom>
        </p:spPr>
        <p:txBody>
          <a:bodyPr wrap="square" anchor="t">
            <a:spAutoFit/>
          </a:bodyPr>
          <a:lstStyle/>
          <a:p>
            <a:pPr marL="342900" indent="-342900">
              <a:spcAft>
                <a:spcPts val="0"/>
              </a:spcAft>
              <a:buFont typeface="Arial" panose="020B0604020202020204" pitchFamily="34" charset="0"/>
              <a:buChar char="•"/>
            </a:pPr>
            <a:r>
              <a:rPr lang="en-GB" sz="1800">
                <a:solidFill>
                  <a:srgbClr val="002D62"/>
                </a:solidFill>
                <a:latin typeface="Helvetica"/>
                <a:ea typeface="Times New Roman" panose="02020603050405020304" pitchFamily="18" charset="0"/>
                <a:cs typeface="Times New Roman"/>
              </a:rPr>
              <a:t>The government has committed to guarantee funding for all successful competitive UK bids to </a:t>
            </a:r>
            <a:r>
              <a:rPr lang="en-GB" sz="1800">
                <a:solidFill>
                  <a:srgbClr val="002D62"/>
                </a:solidFill>
                <a:latin typeface="Helvetica"/>
                <a:ea typeface="Times New Roman" panose="02020603050405020304" pitchFamily="18" charset="0"/>
                <a:cs typeface="Times New Roman"/>
                <a:hlinkClick r:id="rId3">
                  <a:extLst>
                    <a:ext uri="{A12FA001-AC4F-418D-AE19-62706E023703}">
                      <ahyp:hlinkClr xmlns:ahyp="http://schemas.microsoft.com/office/drawing/2018/hyperlinkcolor" val="tx"/>
                    </a:ext>
                  </a:extLst>
                </a:hlinkClick>
              </a:rPr>
              <a:t>Horizon 2020</a:t>
            </a:r>
            <a:r>
              <a:rPr lang="en-GB" sz="1800">
                <a:solidFill>
                  <a:srgbClr val="002D62"/>
                </a:solidFill>
                <a:latin typeface="Helvetica"/>
                <a:ea typeface="Times New Roman" panose="02020603050405020304" pitchFamily="18" charset="0"/>
                <a:cs typeface="Times New Roman"/>
              </a:rPr>
              <a:t> that are submitted before we leave the EU, if there’s a no-deal Brexit.</a:t>
            </a:r>
            <a:endParaRPr lang="en-GB" sz="1800">
              <a:solidFill>
                <a:srgbClr val="002D62"/>
              </a:solidFill>
              <a:latin typeface="Helvetica" pitchFamily="2"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endParaRPr lang="en-GB" sz="1800">
              <a:solidFill>
                <a:srgbClr val="002D62"/>
              </a:solidFill>
              <a:latin typeface="Helvetica"/>
              <a:ea typeface="Times New Roman" panose="02020603050405020304" pitchFamily="18" charset="0"/>
              <a:cs typeface="Times New Roman"/>
            </a:endParaRPr>
          </a:p>
          <a:p>
            <a:pPr marL="342900" indent="-342900">
              <a:spcAft>
                <a:spcPts val="0"/>
              </a:spcAft>
              <a:buFont typeface="Arial" panose="020B0604020202020204" pitchFamily="34" charset="0"/>
              <a:buChar char="•"/>
            </a:pPr>
            <a:endParaRPr lang="en-GB" sz="1800">
              <a:solidFill>
                <a:srgbClr val="002D62"/>
              </a:solidFill>
              <a:latin typeface="Helvetica"/>
              <a:ea typeface="Times New Roman" panose="02020603050405020304" pitchFamily="18" charset="0"/>
              <a:cs typeface="Times New Roman"/>
            </a:endParaRPr>
          </a:p>
          <a:p>
            <a:pPr marL="342900" indent="-342900">
              <a:spcBef>
                <a:spcPts val="1500"/>
              </a:spcBef>
              <a:spcAft>
                <a:spcPts val="1500"/>
              </a:spcAft>
              <a:buFont typeface="Arial" panose="020B0604020202020204" pitchFamily="34" charset="0"/>
              <a:buChar char="•"/>
            </a:pPr>
            <a:r>
              <a:rPr lang="en-GB" sz="1800">
                <a:solidFill>
                  <a:srgbClr val="002D62"/>
                </a:solidFill>
                <a:latin typeface="Helvetica" pitchFamily="2" charset="0"/>
                <a:ea typeface="Times New Roman" panose="02020603050405020304" pitchFamily="18" charset="0"/>
                <a:cs typeface="Times New Roman" panose="02020603050405020304" pitchFamily="18" charset="0"/>
              </a:rPr>
              <a:t>The guarantee also covers all successful competitive UK bids to Horizon 2020 calls open to third-country participation submitted between Brexit and the end of 2020. Both the guarantee and extension commit funding to UK Horizon 2020 participants for the lifetime of projects.</a:t>
            </a:r>
            <a:endParaRPr lang="en-GB" sz="1800">
              <a:solidFill>
                <a:srgbClr val="002D62"/>
              </a:solidFill>
              <a:latin typeface="Helvetica" pitchFamily="2" charset="0"/>
              <a:ea typeface="Calibri" panose="020F0502020204030204" pitchFamily="34" charset="0"/>
              <a:cs typeface="Times New Roman" panose="02020603050405020304" pitchFamily="18" charset="0"/>
            </a:endParaRPr>
          </a:p>
          <a:p>
            <a:pPr marL="342900" indent="-342900">
              <a:spcBef>
                <a:spcPts val="1500"/>
              </a:spcBef>
              <a:spcAft>
                <a:spcPts val="1500"/>
              </a:spcAft>
              <a:buFont typeface="Arial" panose="020B0604020202020204" pitchFamily="34" charset="0"/>
              <a:buChar char="•"/>
            </a:pPr>
            <a:endParaRPr lang="en-GB" sz="1800">
              <a:solidFill>
                <a:srgbClr val="002D62"/>
              </a:solidFill>
              <a:effectLst/>
              <a:latin typeface="Helvetic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186839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158A-DD51-42E3-A3AA-24186D378454}"/>
              </a:ext>
            </a:extLst>
          </p:cNvPr>
          <p:cNvSpPr>
            <a:spLocks noGrp="1"/>
          </p:cNvSpPr>
          <p:nvPr>
            <p:ph type="ctrTitle"/>
          </p:nvPr>
        </p:nvSpPr>
        <p:spPr>
          <a:xfrm>
            <a:off x="231287" y="1060378"/>
            <a:ext cx="10940317" cy="1152823"/>
          </a:xfrm>
        </p:spPr>
        <p:txBody>
          <a:bodyPr vert="horz" wrap="square" lIns="91416" tIns="45708" rIns="91416" bIns="45708" numCol="1" rtlCol="0" anchor="ctr" anchorCtr="0" compatLnSpc="1">
            <a:prstTxWarp prst="textNoShape">
              <a:avLst/>
            </a:prstTxWarp>
            <a:noAutofit/>
          </a:bodyPr>
          <a:lstStyle/>
          <a:p>
            <a:pPr>
              <a:spcBef>
                <a:spcPts val="0"/>
              </a:spcBef>
            </a:pPr>
            <a:r>
              <a:rPr lang="en-US" sz="2400" b="1">
                <a:solidFill>
                  <a:srgbClr val="002D62"/>
                </a:solidFill>
                <a:latin typeface="Helvetica" pitchFamily="2" charset="0"/>
              </a:rPr>
              <a:t>Get ready for Brexit Campaign</a:t>
            </a:r>
            <a:endParaRPr lang="en-US" sz="2400" b="1">
              <a:solidFill>
                <a:srgbClr val="002D62"/>
              </a:solidFill>
              <a:latin typeface="Helvetica" pitchFamily="2" charset="0"/>
              <a:cs typeface="Helvetica"/>
            </a:endParaRPr>
          </a:p>
        </p:txBody>
      </p:sp>
      <p:sp>
        <p:nvSpPr>
          <p:cNvPr id="5" name="Rectangle 4">
            <a:extLst>
              <a:ext uri="{FF2B5EF4-FFF2-40B4-BE49-F238E27FC236}">
                <a16:creationId xmlns:a16="http://schemas.microsoft.com/office/drawing/2014/main" id="{98AC78BC-1A2B-2348-8944-94A4BAD5D1BD}"/>
              </a:ext>
            </a:extLst>
          </p:cNvPr>
          <p:cNvSpPr/>
          <p:nvPr/>
        </p:nvSpPr>
        <p:spPr>
          <a:xfrm>
            <a:off x="300110" y="2011970"/>
            <a:ext cx="11657428" cy="3416320"/>
          </a:xfrm>
          <a:prstGeom prst="rect">
            <a:avLst/>
          </a:prstGeom>
        </p:spPr>
        <p:txBody>
          <a:bodyPr wrap="square" anchor="t">
            <a:spAutoFit/>
          </a:bodyPr>
          <a:lstStyle/>
          <a:p>
            <a:pPr marL="457200" indent="-457200"/>
            <a:r>
              <a:rPr lang="en-GB">
                <a:solidFill>
                  <a:srgbClr val="002D62"/>
                </a:solidFill>
                <a:latin typeface="Helvetica" pitchFamily="2" charset="0"/>
                <a:ea typeface="+mj-lt"/>
                <a:cs typeface="+mj-lt"/>
              </a:rPr>
              <a:t>The new public information campaign, ‘Get Ready for Brexit’, has recently been</a:t>
            </a:r>
          </a:p>
          <a:p>
            <a:pPr marL="457200" indent="-457200"/>
            <a:r>
              <a:rPr lang="en-GB">
                <a:solidFill>
                  <a:srgbClr val="002D62"/>
                </a:solidFill>
                <a:latin typeface="Helvetica" pitchFamily="2" charset="0"/>
                <a:ea typeface="+mj-lt"/>
                <a:cs typeface="+mj-lt"/>
              </a:rPr>
              <a:t>launched across television, social media, billboards and other platforms. </a:t>
            </a:r>
          </a:p>
          <a:p>
            <a:pPr marL="457200" indent="-457200"/>
            <a:endParaRPr lang="en-GB">
              <a:solidFill>
                <a:srgbClr val="002D62"/>
              </a:solidFill>
              <a:latin typeface="Helvetica" pitchFamily="2" charset="0"/>
              <a:ea typeface="+mj-lt"/>
              <a:cs typeface="+mj-lt"/>
            </a:endParaRPr>
          </a:p>
          <a:p>
            <a:pPr marL="457200" indent="-457200">
              <a:lnSpc>
                <a:spcPct val="100000"/>
              </a:lnSpc>
            </a:pPr>
            <a:r>
              <a:rPr lang="en-GB">
                <a:solidFill>
                  <a:srgbClr val="002D62"/>
                </a:solidFill>
                <a:latin typeface="Helvetica" pitchFamily="2" charset="0"/>
                <a:ea typeface="+mj-lt"/>
                <a:cs typeface="+mj-lt"/>
              </a:rPr>
              <a:t>The campaign will tackle this head on by setting out what all members of the public</a:t>
            </a:r>
          </a:p>
          <a:p>
            <a:pPr marL="457200" indent="-457200">
              <a:lnSpc>
                <a:spcPct val="100000"/>
              </a:lnSpc>
            </a:pPr>
            <a:r>
              <a:rPr lang="en-GB">
                <a:solidFill>
                  <a:srgbClr val="002D62"/>
                </a:solidFill>
                <a:latin typeface="Helvetica" pitchFamily="2" charset="0"/>
                <a:ea typeface="+mj-lt"/>
                <a:cs typeface="+mj-lt"/>
              </a:rPr>
              <a:t>and business owners might need to do, if anything, to get ready to leave the EU on</a:t>
            </a:r>
          </a:p>
          <a:p>
            <a:pPr marL="457200" indent="-457200">
              <a:lnSpc>
                <a:spcPct val="100000"/>
              </a:lnSpc>
            </a:pPr>
            <a:r>
              <a:rPr lang="en-GB">
                <a:solidFill>
                  <a:srgbClr val="002D62"/>
                </a:solidFill>
                <a:latin typeface="Helvetica" pitchFamily="2" charset="0"/>
                <a:ea typeface="+mj-lt"/>
                <a:cs typeface="+mj-lt"/>
              </a:rPr>
              <a:t>31 October. </a:t>
            </a:r>
          </a:p>
          <a:p>
            <a:pPr marL="457200" indent="-457200">
              <a:lnSpc>
                <a:spcPct val="100000"/>
              </a:lnSpc>
            </a:pPr>
            <a:endParaRPr lang="en-GB">
              <a:solidFill>
                <a:srgbClr val="002D62"/>
              </a:solidFill>
              <a:latin typeface="Helvetica" pitchFamily="2" charset="0"/>
              <a:ea typeface="+mj-lt"/>
              <a:cs typeface="+mj-lt"/>
            </a:endParaRPr>
          </a:p>
          <a:p>
            <a:pPr marL="457200" indent="-457200">
              <a:lnSpc>
                <a:spcPct val="100000"/>
              </a:lnSpc>
            </a:pPr>
            <a:r>
              <a:rPr lang="en-GB">
                <a:solidFill>
                  <a:srgbClr val="002D62"/>
                </a:solidFill>
                <a:latin typeface="Helvetica" pitchFamily="2" charset="0"/>
                <a:ea typeface="+mj-lt"/>
                <a:cs typeface="+mj-lt"/>
              </a:rPr>
              <a:t>The campaign will include events throughout the UK to help business preparations.</a:t>
            </a:r>
          </a:p>
          <a:p>
            <a:pPr marL="457200" indent="-457200">
              <a:lnSpc>
                <a:spcPct val="100000"/>
              </a:lnSpc>
            </a:pPr>
            <a:endParaRPr lang="en-GB">
              <a:solidFill>
                <a:srgbClr val="FF0000"/>
              </a:solidFill>
            </a:endParaRPr>
          </a:p>
        </p:txBody>
      </p:sp>
    </p:spTree>
    <p:extLst>
      <p:ext uri="{BB962C8B-B14F-4D97-AF65-F5344CB8AC3E}">
        <p14:creationId xmlns:p14="http://schemas.microsoft.com/office/powerpoint/2010/main" val="333194058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158A-DD51-42E3-A3AA-24186D378454}"/>
              </a:ext>
            </a:extLst>
          </p:cNvPr>
          <p:cNvSpPr>
            <a:spLocks noGrp="1"/>
          </p:cNvSpPr>
          <p:nvPr>
            <p:ph type="ctrTitle"/>
          </p:nvPr>
        </p:nvSpPr>
        <p:spPr/>
        <p:txBody>
          <a:bodyPr vert="horz" wrap="square" lIns="91416" tIns="45708" rIns="91416" bIns="45708" numCol="1" rtlCol="0" anchor="ctr" anchorCtr="0" compatLnSpc="1">
            <a:prstTxWarp prst="textNoShape">
              <a:avLst/>
            </a:prstTxWarp>
            <a:noAutofit/>
          </a:bodyPr>
          <a:lstStyle/>
          <a:p>
            <a:pPr defTabSz="914126">
              <a:lnSpc>
                <a:spcPct val="100000"/>
              </a:lnSpc>
            </a:pPr>
            <a:r>
              <a:rPr lang="en-US" kern="1200"/>
              <a:t>Summary of actions and further guidance</a:t>
            </a:r>
            <a:endParaRPr lang="en-US" kern="1200">
              <a:cs typeface="+mj-cs"/>
            </a:endParaRPr>
          </a:p>
        </p:txBody>
      </p:sp>
    </p:spTree>
    <p:extLst>
      <p:ext uri="{BB962C8B-B14F-4D97-AF65-F5344CB8AC3E}">
        <p14:creationId xmlns:p14="http://schemas.microsoft.com/office/powerpoint/2010/main" val="824852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F2F9A2-9FC4-4F51-AEFA-A5B2CEB440BC}"/>
              </a:ext>
            </a:extLst>
          </p:cNvPr>
          <p:cNvSpPr>
            <a:spLocks noGrp="1"/>
          </p:cNvSpPr>
          <p:nvPr>
            <p:ph type="ctrTitle"/>
          </p:nvPr>
        </p:nvSpPr>
        <p:spPr/>
        <p:txBody>
          <a:bodyPr/>
          <a:lstStyle/>
          <a:p>
            <a:pPr>
              <a:lnSpc>
                <a:spcPct val="100000"/>
              </a:lnSpc>
            </a:pPr>
            <a:r>
              <a:rPr lang="en-GB">
                <a:latin typeface="Helvetica" pitchFamily="2" charset="0"/>
              </a:rPr>
              <a:t>Medical devices regulation in a No Deal</a:t>
            </a:r>
          </a:p>
        </p:txBody>
      </p:sp>
      <p:sp>
        <p:nvSpPr>
          <p:cNvPr id="4" name="Slide Number Placeholder 3">
            <a:extLst>
              <a:ext uri="{FF2B5EF4-FFF2-40B4-BE49-F238E27FC236}">
                <a16:creationId xmlns:a16="http://schemas.microsoft.com/office/drawing/2014/main" id="{D6532A39-6675-4E28-ABE8-0217DE92BB5D}"/>
              </a:ext>
            </a:extLst>
          </p:cNvPr>
          <p:cNvSpPr>
            <a:spLocks noGrp="1"/>
          </p:cNvSpPr>
          <p:nvPr>
            <p:ph type="sldNum" sz="quarter" idx="10"/>
          </p:nvPr>
        </p:nvSpPr>
        <p:spPr/>
        <p:txBody>
          <a:bodyPr/>
          <a:lstStyle/>
          <a:p>
            <a:pPr>
              <a:defRPr/>
            </a:pPr>
            <a:fld id="{33932FC1-F83D-4223-BCC6-34681F250449}" type="slidenum">
              <a:rPr lang="en-US" smtClean="0"/>
              <a:pPr>
                <a:defRPr/>
              </a:pPr>
              <a:t>4</a:t>
            </a:fld>
            <a:endParaRPr lang="en-US"/>
          </a:p>
        </p:txBody>
      </p:sp>
    </p:spTree>
    <p:extLst>
      <p:ext uri="{BB962C8B-B14F-4D97-AF65-F5344CB8AC3E}">
        <p14:creationId xmlns:p14="http://schemas.microsoft.com/office/powerpoint/2010/main" val="126926734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A329-209F-4408-BF4A-8DDB0AFBDD3E}"/>
              </a:ext>
            </a:extLst>
          </p:cNvPr>
          <p:cNvSpPr>
            <a:spLocks noGrp="1"/>
          </p:cNvSpPr>
          <p:nvPr>
            <p:ph type="title"/>
          </p:nvPr>
        </p:nvSpPr>
        <p:spPr>
          <a:xfrm>
            <a:off x="460258" y="1219037"/>
            <a:ext cx="10969943" cy="514351"/>
          </a:xfrm>
        </p:spPr>
        <p:txBody>
          <a:bodyPr/>
          <a:lstStyle/>
          <a:p>
            <a:r>
              <a:rPr lang="en-GB" sz="2300"/>
              <a:t>Further and more detailed information</a:t>
            </a:r>
          </a:p>
        </p:txBody>
      </p:sp>
      <p:sp>
        <p:nvSpPr>
          <p:cNvPr id="3" name="Content Placeholder 2">
            <a:extLst>
              <a:ext uri="{FF2B5EF4-FFF2-40B4-BE49-F238E27FC236}">
                <a16:creationId xmlns:a16="http://schemas.microsoft.com/office/drawing/2014/main" id="{91861AD8-0475-4C21-A491-732FAC4B5A59}"/>
              </a:ext>
            </a:extLst>
          </p:cNvPr>
          <p:cNvSpPr>
            <a:spLocks noGrp="1"/>
          </p:cNvSpPr>
          <p:nvPr>
            <p:ph idx="1"/>
          </p:nvPr>
        </p:nvSpPr>
        <p:spPr>
          <a:xfrm>
            <a:off x="609439" y="1733388"/>
            <a:ext cx="10969943" cy="2930524"/>
          </a:xfrm>
        </p:spPr>
        <p:txBody>
          <a:bodyPr/>
          <a:lstStyle/>
          <a:p>
            <a:r>
              <a:rPr lang="en-GB" sz="1500" b="1">
                <a:cs typeface="Calibri" panose="020F0502020204030204" pitchFamily="34" charset="0"/>
              </a:rPr>
              <a:t>Sign-up</a:t>
            </a:r>
            <a:r>
              <a:rPr lang="en-GB" sz="1500">
                <a:cs typeface="Calibri" panose="020F0502020204030204" pitchFamily="34" charset="0"/>
              </a:rPr>
              <a:t> for new content/content update alerts and find out how to prepare your business for Brexit on GOV.UK and </a:t>
            </a:r>
            <a:r>
              <a:rPr lang="en-GB" sz="1500">
                <a:cs typeface="Calibri" panose="020F0502020204030204" pitchFamily="34" charset="0"/>
                <a:hlinkClick r:id="rId2">
                  <a:extLst>
                    <a:ext uri="{A12FA001-AC4F-418D-AE19-62706E023703}">
                      <ahyp:hlinkClr xmlns:ahyp="http://schemas.microsoft.com/office/drawing/2018/hyperlinkcolor" val="tx"/>
                    </a:ext>
                  </a:extLst>
                </a:hlinkClick>
              </a:rPr>
              <a:t>https://www.gov.uk/business-uk-leaving-eu</a:t>
            </a:r>
            <a:r>
              <a:rPr lang="en-GB" sz="1500">
                <a:cs typeface="Calibri" panose="020F0502020204030204" pitchFamily="34" charset="0"/>
              </a:rPr>
              <a:t> </a:t>
            </a:r>
          </a:p>
          <a:p>
            <a:r>
              <a:rPr lang="en-GB" sz="1500" b="1">
                <a:cs typeface="Calibri" panose="020F0502020204030204" pitchFamily="34" charset="0"/>
              </a:rPr>
              <a:t>Bookmark</a:t>
            </a:r>
            <a:r>
              <a:rPr lang="en-GB" sz="1500">
                <a:cs typeface="Calibri" panose="020F0502020204030204" pitchFamily="34" charset="0"/>
              </a:rPr>
              <a:t> the Life Sciences landing page  </a:t>
            </a:r>
            <a:r>
              <a:rPr lang="en-GB" sz="1500">
                <a:cs typeface="Calibri" panose="020F0502020204030204" pitchFamily="34" charset="0"/>
                <a:hlinkClick r:id="rId3">
                  <a:extLst>
                    <a:ext uri="{A12FA001-AC4F-418D-AE19-62706E023703}">
                      <ahyp:hlinkClr xmlns:ahyp="http://schemas.microsoft.com/office/drawing/2018/hyperlinkcolor" val="tx"/>
                    </a:ext>
                  </a:extLst>
                </a:hlinkClick>
              </a:rPr>
              <a:t>www.gov.uk/guidance/the-life-sciences-sector-and-preparing-for-eu-exit</a:t>
            </a:r>
            <a:endParaRPr lang="en-GB" sz="1500">
              <a:cs typeface="Calibri" panose="020F0502020204030204" pitchFamily="34" charset="0"/>
            </a:endParaRPr>
          </a:p>
          <a:p>
            <a:r>
              <a:rPr lang="en-GB" sz="1500">
                <a:cs typeface="Calibri" panose="020F0502020204030204" pitchFamily="34" charset="0"/>
              </a:rPr>
              <a:t>Further information</a:t>
            </a:r>
            <a:r>
              <a:rPr lang="en-GB" sz="1500" b="1">
                <a:cs typeface="Calibri" panose="020F0502020204030204" pitchFamily="34" charset="0"/>
              </a:rPr>
              <a:t> </a:t>
            </a:r>
            <a:r>
              <a:rPr lang="en-GB" sz="1500">
                <a:cs typeface="Calibri" panose="020F0502020204030204" pitchFamily="34" charset="0"/>
              </a:rPr>
              <a:t>on </a:t>
            </a:r>
            <a:r>
              <a:rPr lang="en-GB" sz="1500" b="1">
                <a:cs typeface="Calibri" panose="020F0502020204030204" pitchFamily="34" charset="0"/>
              </a:rPr>
              <a:t>Horizon 2020 funding </a:t>
            </a:r>
            <a:r>
              <a:rPr lang="en-GB" sz="1500">
                <a:cs typeface="Calibri" panose="020F0502020204030204" pitchFamily="34" charset="0"/>
              </a:rPr>
              <a:t>in a no deal </a:t>
            </a:r>
            <a:r>
              <a:rPr lang="en-GB" sz="1500">
                <a:cs typeface="Calibri" panose="020F0502020204030204" pitchFamily="34" charset="0"/>
                <a:hlinkClick r:id="rId4">
                  <a:extLst>
                    <a:ext uri="{A12FA001-AC4F-418D-AE19-62706E023703}">
                      <ahyp:hlinkClr xmlns:ahyp="http://schemas.microsoft.com/office/drawing/2018/hyperlinkcolor" val="tx"/>
                    </a:ext>
                  </a:extLst>
                </a:hlinkClick>
              </a:rPr>
              <a:t>https://www.gov.uk/guidance/horizon-2020-funding-after-brexit</a:t>
            </a:r>
            <a:endParaRPr lang="en-GB" sz="1500">
              <a:cs typeface="Calibri" panose="020F0502020204030204" pitchFamily="34" charset="0"/>
            </a:endParaRPr>
          </a:p>
          <a:p>
            <a:r>
              <a:rPr lang="en-GB" sz="1500">
                <a:cs typeface="Calibri" panose="020F0502020204030204" pitchFamily="34" charset="0"/>
              </a:rPr>
              <a:t>Further information on </a:t>
            </a:r>
            <a:r>
              <a:rPr lang="en-GB" sz="1500" b="1">
                <a:cs typeface="Calibri" panose="020F0502020204030204" pitchFamily="34" charset="0"/>
              </a:rPr>
              <a:t>UK Trade Tariffs </a:t>
            </a:r>
            <a:r>
              <a:rPr lang="en-GB" sz="1500">
                <a:cs typeface="Calibri" panose="020F0502020204030204" pitchFamily="34" charset="0"/>
              </a:rPr>
              <a:t>detailing import duty rates and rules </a:t>
            </a:r>
            <a:r>
              <a:rPr lang="en-GB" sz="1500">
                <a:cs typeface="Calibri" panose="020F0502020204030204" pitchFamily="34" charset="0"/>
                <a:hlinkClick r:id="rId5">
                  <a:extLst>
                    <a:ext uri="{A12FA001-AC4F-418D-AE19-62706E023703}">
                      <ahyp:hlinkClr xmlns:ahyp="http://schemas.microsoft.com/office/drawing/2018/hyperlinkcolor" val="tx"/>
                    </a:ext>
                  </a:extLst>
                </a:hlinkClick>
              </a:rPr>
              <a:t>www.gov.uk/trade-tariff</a:t>
            </a:r>
            <a:endParaRPr lang="en-GB" sz="1500">
              <a:cs typeface="Calibri" panose="020F0502020204030204" pitchFamily="34" charset="0"/>
            </a:endParaRPr>
          </a:p>
          <a:p>
            <a:r>
              <a:rPr lang="en-GB" sz="1500">
                <a:cs typeface="Calibri" panose="020F0502020204030204" pitchFamily="34" charset="0"/>
              </a:rPr>
              <a:t>Further information on </a:t>
            </a:r>
            <a:r>
              <a:rPr lang="en-GB" sz="1500" b="1">
                <a:cs typeface="Calibri" panose="020F0502020204030204" pitchFamily="34" charset="0"/>
              </a:rPr>
              <a:t>EU Settlement Scheme</a:t>
            </a:r>
            <a:r>
              <a:rPr lang="en-GB" sz="1500">
                <a:cs typeface="Calibri" panose="020F0502020204030204" pitchFamily="34" charset="0"/>
              </a:rPr>
              <a:t> </a:t>
            </a:r>
            <a:r>
              <a:rPr lang="en-GB" sz="1500">
                <a:ea typeface="+mj-lt"/>
                <a:cs typeface="Calibri" panose="020F0502020204030204" pitchFamily="34" charset="0"/>
                <a:hlinkClick r:id="rId6">
                  <a:extLst>
                    <a:ext uri="{A12FA001-AC4F-418D-AE19-62706E023703}">
                      <ahyp:hlinkClr xmlns:ahyp="http://schemas.microsoft.com/office/drawing/2018/hyperlinkcolor" val="tx"/>
                    </a:ext>
                  </a:extLst>
                </a:hlinkClick>
              </a:rPr>
              <a:t>https://www.gov.uk/settled-status-eu-citizens-families</a:t>
            </a:r>
          </a:p>
          <a:p>
            <a:r>
              <a:rPr lang="en-GB" sz="1500" b="1">
                <a:ea typeface="+mj-lt"/>
                <a:cs typeface="Calibri" panose="020F0502020204030204" pitchFamily="34" charset="0"/>
              </a:rPr>
              <a:t>HMRC video about trading with the EU</a:t>
            </a:r>
            <a:r>
              <a:rPr lang="en-GB" sz="1500">
                <a:ea typeface="+mj-lt"/>
                <a:cs typeface="Calibri" panose="020F0502020204030204" pitchFamily="34" charset="0"/>
              </a:rPr>
              <a:t> in a no-deal Brexit </a:t>
            </a:r>
            <a:r>
              <a:rPr lang="en-GB" sz="1500">
                <a:ea typeface="+mj-lt"/>
                <a:cs typeface="Calibri" panose="020F0502020204030204" pitchFamily="34" charset="0"/>
                <a:hlinkClick r:id="rId7">
                  <a:extLst>
                    <a:ext uri="{A12FA001-AC4F-418D-AE19-62706E023703}">
                      <ahyp:hlinkClr xmlns:ahyp="http://schemas.microsoft.com/office/drawing/2018/hyperlinkcolor" val="tx"/>
                    </a:ext>
                  </a:extLst>
                </a:hlinkClick>
              </a:rPr>
              <a:t>https://www.youtube.com/watch?v=0k9rcQvgetw&amp;list=PL8EcnheDt1zjoo7bz6y_HJBFtPMTkkvDl</a:t>
            </a:r>
            <a:endParaRPr lang="en-GB" sz="1500">
              <a:ea typeface="+mj-lt"/>
              <a:cs typeface="Calibri" panose="020F0502020204030204" pitchFamily="34" charset="0"/>
            </a:endParaRPr>
          </a:p>
          <a:p>
            <a:r>
              <a:rPr lang="en-GB" sz="1500" b="1">
                <a:cs typeface="Calibri" panose="020F0502020204030204" pitchFamily="34" charset="0"/>
              </a:rPr>
              <a:t>HMRC Online Services Registration</a:t>
            </a:r>
            <a:r>
              <a:rPr lang="en-GB" sz="1500">
                <a:cs typeface="Calibri" panose="020F0502020204030204" pitchFamily="34" charset="0"/>
              </a:rPr>
              <a:t> </a:t>
            </a:r>
            <a:r>
              <a:rPr lang="en-GB" sz="1500">
                <a:ea typeface="+mj-lt"/>
                <a:cs typeface="Calibri" panose="020F0502020204030204" pitchFamily="34" charset="0"/>
                <a:hlinkClick r:id="rId8">
                  <a:extLst>
                    <a:ext uri="{A12FA001-AC4F-418D-AE19-62706E023703}">
                      <ahyp:hlinkClr xmlns:ahyp="http://schemas.microsoft.com/office/drawing/2018/hyperlinkcolor" val="tx"/>
                    </a:ext>
                  </a:extLst>
                </a:hlinkClick>
              </a:rPr>
              <a:t>https://www.gov.uk/log-in-register-hmrc-online-services/register</a:t>
            </a:r>
            <a:endParaRPr lang="en-GB" sz="1500">
              <a:cs typeface="Calibri" panose="020F0502020204030204" pitchFamily="34" charset="0"/>
            </a:endParaRPr>
          </a:p>
          <a:p>
            <a:r>
              <a:rPr lang="en-GB" sz="1500" b="1">
                <a:ea typeface="+mj-lt"/>
                <a:cs typeface="Calibri" panose="020F0502020204030204" pitchFamily="34" charset="0"/>
              </a:rPr>
              <a:t>MHRA guidance and publications </a:t>
            </a:r>
            <a:r>
              <a:rPr lang="en-GB" sz="1500">
                <a:ea typeface="+mj-lt"/>
                <a:cs typeface="Calibri" panose="020F0502020204030204" pitchFamily="34" charset="0"/>
              </a:rPr>
              <a:t>in a no deal </a:t>
            </a:r>
            <a:r>
              <a:rPr lang="en-GB" sz="1500">
                <a:ea typeface="+mj-lt"/>
                <a:cs typeface="Calibri" panose="020F0502020204030204" pitchFamily="34" charset="0"/>
                <a:hlinkClick r:id="rId9">
                  <a:extLst>
                    <a:ext uri="{A12FA001-AC4F-418D-AE19-62706E023703}">
                      <ahyp:hlinkClr xmlns:ahyp="http://schemas.microsoft.com/office/drawing/2018/hyperlinkcolor" val="tx"/>
                    </a:ext>
                  </a:extLst>
                </a:hlinkClick>
              </a:rPr>
              <a:t>https://www.gov.uk/government/collections/mhra-guidance-and-publications-on-a-possible-no-deal-scenario</a:t>
            </a:r>
            <a:endParaRPr lang="en-GB" sz="1500">
              <a:ea typeface="+mj-lt"/>
              <a:cs typeface="Calibri" panose="020F0502020204030204" pitchFamily="34" charset="0"/>
            </a:endParaRPr>
          </a:p>
          <a:p>
            <a:r>
              <a:rPr lang="en-GB" sz="1500" b="1">
                <a:ea typeface="+mj-lt"/>
                <a:cs typeface="Calibri" panose="020F0502020204030204" pitchFamily="34" charset="0"/>
              </a:rPr>
              <a:t>MHRA guidance and updates for medical devices </a:t>
            </a:r>
            <a:r>
              <a:rPr lang="en-GB" sz="1500">
                <a:ea typeface="+mj-lt"/>
                <a:cs typeface="Calibri" panose="020F0502020204030204" pitchFamily="34" charset="0"/>
              </a:rPr>
              <a:t>in a no deal </a:t>
            </a:r>
            <a:r>
              <a:rPr lang="en-GB" sz="1500">
                <a:ea typeface="+mj-lt"/>
                <a:cs typeface="Calibri" panose="020F0502020204030204" pitchFamily="34" charset="0"/>
                <a:hlinkClick r:id="rId10">
                  <a:extLst>
                    <a:ext uri="{A12FA001-AC4F-418D-AE19-62706E023703}">
                      <ahyp:hlinkClr xmlns:ahyp="http://schemas.microsoft.com/office/drawing/2018/hyperlinkcolor" val="tx"/>
                    </a:ext>
                  </a:extLst>
                </a:hlinkClick>
              </a:rPr>
              <a:t>https://www.gov.uk/guidance/regulating-medical-devices-in-the-event-of-a-no-deal-scenario</a:t>
            </a:r>
            <a:endParaRPr lang="en-GB" sz="1500">
              <a:ea typeface="+mj-lt"/>
              <a:cs typeface="Calibri" panose="020F0502020204030204" pitchFamily="34" charset="0"/>
            </a:endParaRPr>
          </a:p>
          <a:p>
            <a:r>
              <a:rPr lang="en-GB" sz="1500" b="1">
                <a:ea typeface="+mj-lt"/>
                <a:cs typeface="Calibri" panose="020F0502020204030204" pitchFamily="34" charset="0"/>
              </a:rPr>
              <a:t>The EU Commissions Preparedness Notices</a:t>
            </a:r>
            <a:r>
              <a:rPr lang="en-GB" sz="1500">
                <a:ea typeface="+mj-lt"/>
                <a:cs typeface="Calibri" panose="020F0502020204030204" pitchFamily="34" charset="0"/>
              </a:rPr>
              <a:t>: </a:t>
            </a:r>
            <a:r>
              <a:rPr lang="en-GB" sz="1500">
                <a:ea typeface="+mj-lt"/>
                <a:cs typeface="Calibri" panose="020F0502020204030204" pitchFamily="34" charset="0"/>
                <a:hlinkClick r:id="rId11">
                  <a:extLst>
                    <a:ext uri="{A12FA001-AC4F-418D-AE19-62706E023703}">
                      <ahyp:hlinkClr xmlns:ahyp="http://schemas.microsoft.com/office/drawing/2018/hyperlinkcolor" val="tx"/>
                    </a:ext>
                  </a:extLst>
                </a:hlinkClick>
              </a:rPr>
              <a:t>https://ec.europa.eu/info/brexit/brexit-preparedness/preparedness-notices_en#grow</a:t>
            </a:r>
            <a:endParaRPr lang="en-GB" sz="1500">
              <a:cs typeface="Calibri" panose="020F0502020204030204" pitchFamily="34" charset="0"/>
            </a:endParaRPr>
          </a:p>
          <a:p>
            <a:endParaRPr lang="en-GB" sz="1400"/>
          </a:p>
        </p:txBody>
      </p:sp>
      <p:sp>
        <p:nvSpPr>
          <p:cNvPr id="4" name="Slide Number Placeholder 3">
            <a:extLst>
              <a:ext uri="{FF2B5EF4-FFF2-40B4-BE49-F238E27FC236}">
                <a16:creationId xmlns:a16="http://schemas.microsoft.com/office/drawing/2014/main" id="{41C2D4F6-4888-4039-8D37-CF462EC79A02}"/>
              </a:ext>
            </a:extLst>
          </p:cNvPr>
          <p:cNvSpPr>
            <a:spLocks noGrp="1"/>
          </p:cNvSpPr>
          <p:nvPr>
            <p:ph type="sldNum" sz="quarter" idx="10"/>
          </p:nvPr>
        </p:nvSpPr>
        <p:spPr/>
        <p:txBody>
          <a:bodyPr/>
          <a:lstStyle/>
          <a:p>
            <a:pPr>
              <a:defRPr/>
            </a:pPr>
            <a:fld id="{33932FC1-F83D-4223-BCC6-34681F250449}" type="slidenum">
              <a:rPr lang="en-US" smtClean="0"/>
              <a:pPr>
                <a:defRPr/>
              </a:pPr>
              <a:t>40</a:t>
            </a:fld>
            <a:endParaRPr lang="en-US"/>
          </a:p>
        </p:txBody>
      </p:sp>
      <p:sp>
        <p:nvSpPr>
          <p:cNvPr id="5" name="Rectangle 4">
            <a:extLst>
              <a:ext uri="{FF2B5EF4-FFF2-40B4-BE49-F238E27FC236}">
                <a16:creationId xmlns:a16="http://schemas.microsoft.com/office/drawing/2014/main" id="{C05AC418-AEE2-EF42-9C9A-9289E4D6E9D2}"/>
              </a:ext>
            </a:extLst>
          </p:cNvPr>
          <p:cNvSpPr/>
          <p:nvPr/>
        </p:nvSpPr>
        <p:spPr>
          <a:xfrm>
            <a:off x="5963607" y="3198168"/>
            <a:ext cx="261610" cy="461665"/>
          </a:xfrm>
          <a:prstGeom prst="rect">
            <a:avLst/>
          </a:prstGeom>
        </p:spPr>
        <p:txBody>
          <a:bodyPr wrap="none">
            <a:spAutoFit/>
          </a:bodyPr>
          <a:lstStyle/>
          <a:p>
            <a:r>
              <a:rPr lang="en-GB">
                <a:latin typeface="Times" pitchFamily="2" charset="0"/>
              </a:rPr>
              <a:t> </a:t>
            </a:r>
            <a:endParaRPr lang="en-US"/>
          </a:p>
        </p:txBody>
      </p:sp>
    </p:spTree>
    <p:extLst>
      <p:ext uri="{BB962C8B-B14F-4D97-AF65-F5344CB8AC3E}">
        <p14:creationId xmlns:p14="http://schemas.microsoft.com/office/powerpoint/2010/main" val="141408906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FBF84B-AF64-410F-B52A-0AC1A8064F69}"/>
              </a:ext>
            </a:extLst>
          </p:cNvPr>
          <p:cNvSpPr>
            <a:spLocks noGrp="1"/>
          </p:cNvSpPr>
          <p:nvPr>
            <p:ph type="ctrTitle"/>
          </p:nvPr>
        </p:nvSpPr>
        <p:spPr/>
        <p:txBody>
          <a:bodyPr/>
          <a:lstStyle/>
          <a:p>
            <a:r>
              <a:rPr lang="en-GB"/>
              <a:t>Thank you</a:t>
            </a:r>
          </a:p>
        </p:txBody>
      </p:sp>
      <p:sp>
        <p:nvSpPr>
          <p:cNvPr id="6" name="Subtitle 5">
            <a:extLst>
              <a:ext uri="{FF2B5EF4-FFF2-40B4-BE49-F238E27FC236}">
                <a16:creationId xmlns:a16="http://schemas.microsoft.com/office/drawing/2014/main" id="{E483D77D-9C4D-412C-B67C-9C75B21D56AA}"/>
              </a:ext>
            </a:extLst>
          </p:cNvPr>
          <p:cNvSpPr>
            <a:spLocks noGrp="1"/>
          </p:cNvSpPr>
          <p:nvPr>
            <p:ph type="subTitle" idx="1"/>
          </p:nvPr>
        </p:nvSpPr>
        <p:spPr/>
        <p:txBody>
          <a:bodyPr/>
          <a:lstStyle/>
          <a:p>
            <a:r>
              <a:rPr lang="en-GB"/>
              <a:t>Any questions?</a:t>
            </a:r>
          </a:p>
        </p:txBody>
      </p:sp>
      <p:sp>
        <p:nvSpPr>
          <p:cNvPr id="4" name="Slide Number Placeholder 3">
            <a:extLst>
              <a:ext uri="{FF2B5EF4-FFF2-40B4-BE49-F238E27FC236}">
                <a16:creationId xmlns:a16="http://schemas.microsoft.com/office/drawing/2014/main" id="{844BC038-A074-4A6F-85BA-7274EA35ECE8}"/>
              </a:ext>
            </a:extLst>
          </p:cNvPr>
          <p:cNvSpPr>
            <a:spLocks noGrp="1"/>
          </p:cNvSpPr>
          <p:nvPr>
            <p:ph type="sldNum" sz="quarter" idx="10"/>
          </p:nvPr>
        </p:nvSpPr>
        <p:spPr/>
        <p:txBody>
          <a:bodyPr/>
          <a:lstStyle/>
          <a:p>
            <a:pPr>
              <a:defRPr/>
            </a:pPr>
            <a:fld id="{33932FC1-F83D-4223-BCC6-34681F250449}" type="slidenum">
              <a:rPr lang="en-US" smtClean="0"/>
              <a:pPr>
                <a:defRPr/>
              </a:pPr>
              <a:t>41</a:t>
            </a:fld>
            <a:endParaRPr lang="en-US"/>
          </a:p>
        </p:txBody>
      </p:sp>
    </p:spTree>
    <p:extLst>
      <p:ext uri="{BB962C8B-B14F-4D97-AF65-F5344CB8AC3E}">
        <p14:creationId xmlns:p14="http://schemas.microsoft.com/office/powerpoint/2010/main" val="251012178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8684-8376-44D8-8389-164772430C08}"/>
              </a:ext>
            </a:extLst>
          </p:cNvPr>
          <p:cNvSpPr>
            <a:spLocks noGrp="1"/>
          </p:cNvSpPr>
          <p:nvPr>
            <p:ph type="title"/>
          </p:nvPr>
        </p:nvSpPr>
        <p:spPr>
          <a:xfrm>
            <a:off x="609440" y="1207314"/>
            <a:ext cx="10969943" cy="514351"/>
          </a:xfrm>
        </p:spPr>
        <p:txBody>
          <a:bodyPr/>
          <a:lstStyle/>
          <a:p>
            <a:r>
              <a:rPr lang="en-GB"/>
              <a:t>Five actions to prepare for a No Deal</a:t>
            </a:r>
          </a:p>
        </p:txBody>
      </p:sp>
      <p:sp>
        <p:nvSpPr>
          <p:cNvPr id="4" name="Slide Number Placeholder 3">
            <a:extLst>
              <a:ext uri="{FF2B5EF4-FFF2-40B4-BE49-F238E27FC236}">
                <a16:creationId xmlns:a16="http://schemas.microsoft.com/office/drawing/2014/main" id="{08FBD6F8-973B-4DD2-90BA-D1081895BF22}"/>
              </a:ext>
            </a:extLst>
          </p:cNvPr>
          <p:cNvSpPr>
            <a:spLocks noGrp="1"/>
          </p:cNvSpPr>
          <p:nvPr>
            <p:ph type="sldNum" sz="quarter" idx="10"/>
          </p:nvPr>
        </p:nvSpPr>
        <p:spPr/>
        <p:txBody>
          <a:bodyPr/>
          <a:lstStyle/>
          <a:p>
            <a:pPr>
              <a:defRPr/>
            </a:pPr>
            <a:fld id="{33932FC1-F83D-4223-BCC6-34681F250449}" type="slidenum">
              <a:rPr lang="en-US" smtClean="0"/>
              <a:pPr>
                <a:defRPr/>
              </a:pPr>
              <a:t>42</a:t>
            </a:fld>
            <a:endParaRPr lang="en-US"/>
          </a:p>
        </p:txBody>
      </p:sp>
      <p:sp>
        <p:nvSpPr>
          <p:cNvPr id="5" name="Text Placeholder 2">
            <a:extLst>
              <a:ext uri="{FF2B5EF4-FFF2-40B4-BE49-F238E27FC236}">
                <a16:creationId xmlns:a16="http://schemas.microsoft.com/office/drawing/2014/main" id="{6425C565-2A4A-456D-9D9C-3FEF4E8207C5}"/>
              </a:ext>
            </a:extLst>
          </p:cNvPr>
          <p:cNvSpPr txBox="1">
            <a:spLocks noGrp="1"/>
          </p:cNvSpPr>
          <p:nvPr>
            <p:ph idx="1"/>
          </p:nvPr>
        </p:nvSpPr>
        <p:spPr>
          <a:xfrm>
            <a:off x="608170" y="1735352"/>
            <a:ext cx="10971213" cy="3858520"/>
          </a:xfrm>
          <a:prstGeom prst="rect">
            <a:avLst/>
          </a:prstGeom>
        </p:spPr>
        <p:txBody>
          <a:bodyPr vert="horz" lIns="0" tIns="0" rIns="0" bIns="0"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US" sz="1400" b="1">
                <a:solidFill>
                  <a:srgbClr val="053361"/>
                </a:solidFill>
                <a:latin typeface="Helvetica Neue 55"/>
                <a:cs typeface="Calibri" panose="020F0502020204030204" pitchFamily="34" charset="0"/>
              </a:rPr>
              <a:t>1. Go to gov.uk for information relevant to your businesses</a:t>
            </a:r>
            <a:endParaRPr lang="en-US" sz="1400">
              <a:solidFill>
                <a:srgbClr val="053361"/>
              </a:solidFill>
              <a:latin typeface="Helvetica Neue 55"/>
              <a:cs typeface="Calibri" panose="020F0502020204030204" pitchFamily="34" charset="0"/>
            </a:endParaRPr>
          </a:p>
          <a:p>
            <a:pPr indent="0">
              <a:buNone/>
            </a:pPr>
            <a:r>
              <a:rPr lang="en-US" sz="1400">
                <a:solidFill>
                  <a:srgbClr val="053361"/>
                </a:solidFill>
                <a:latin typeface="Helvetica Neue 55"/>
                <a:cs typeface="Calibri" panose="020F0502020204030204" pitchFamily="34" charset="0"/>
              </a:rPr>
              <a:t>Answer seven simple questions about your business on euexit.campaign.gov.uk to receive the guidance that is relevant to your business. Sign up for email updates </a:t>
            </a:r>
            <a:r>
              <a:rPr lang="en-GB" sz="1400">
                <a:solidFill>
                  <a:srgbClr val="053361"/>
                </a:solidFill>
                <a:latin typeface="Helvetica Neue 55"/>
                <a:cs typeface="Calibri" panose="020F0502020204030204" pitchFamily="34" charset="0"/>
                <a:hlinkClick r:id="rId2">
                  <a:extLst>
                    <a:ext uri="{A12FA001-AC4F-418D-AE19-62706E023703}">
                      <ahyp:hlinkClr xmlns:ahyp="http://schemas.microsoft.com/office/drawing/2018/hyperlinkcolor" val="tx"/>
                    </a:ext>
                  </a:extLst>
                </a:hlinkClick>
              </a:rPr>
              <a:t>here</a:t>
            </a:r>
            <a:r>
              <a:rPr lang="en-US" sz="1400">
                <a:solidFill>
                  <a:srgbClr val="053361"/>
                </a:solidFill>
                <a:latin typeface="Helvetica Neue 55"/>
                <a:cs typeface="Calibri" panose="020F0502020204030204" pitchFamily="34" charset="0"/>
              </a:rPr>
              <a:t> </a:t>
            </a:r>
          </a:p>
          <a:p>
            <a:pPr indent="0">
              <a:buNone/>
            </a:pPr>
            <a:r>
              <a:rPr lang="en-US" sz="1400">
                <a:solidFill>
                  <a:srgbClr val="053361"/>
                </a:solidFill>
                <a:latin typeface="Helvetica Neue 55"/>
                <a:cs typeface="Calibri" panose="020F0502020204030204" pitchFamily="34" charset="0"/>
              </a:rPr>
              <a:t> </a:t>
            </a:r>
            <a:r>
              <a:rPr lang="en-US" sz="1400" b="1">
                <a:solidFill>
                  <a:srgbClr val="053361"/>
                </a:solidFill>
                <a:latin typeface="Helvetica Neue 55"/>
                <a:cs typeface="Calibri" panose="020F0502020204030204" pitchFamily="34" charset="0"/>
              </a:rPr>
              <a:t>2. Find out which tariffs your business may face</a:t>
            </a:r>
            <a:endParaRPr lang="en-US" sz="1400">
              <a:solidFill>
                <a:srgbClr val="053361"/>
              </a:solidFill>
              <a:latin typeface="Helvetica Neue 55"/>
              <a:cs typeface="Calibri" panose="020F0502020204030204" pitchFamily="34" charset="0"/>
            </a:endParaRPr>
          </a:p>
          <a:p>
            <a:pPr indent="0">
              <a:buNone/>
            </a:pPr>
            <a:r>
              <a:rPr lang="en-US" sz="1400">
                <a:solidFill>
                  <a:srgbClr val="053361"/>
                </a:solidFill>
                <a:latin typeface="Helvetica Neue 55"/>
                <a:cs typeface="Calibri" panose="020F0502020204030204" pitchFamily="34" charset="0"/>
              </a:rPr>
              <a:t>Government has published </a:t>
            </a:r>
            <a:r>
              <a:rPr lang="en-US" sz="1400">
                <a:solidFill>
                  <a:srgbClr val="053361"/>
                </a:solidFill>
                <a:latin typeface="Helvetica Neue 55"/>
                <a:cs typeface="Calibri" panose="020F0502020204030204" pitchFamily="34" charset="0"/>
                <a:hlinkClick r:id="rId3">
                  <a:extLst>
                    <a:ext uri="{A12FA001-AC4F-418D-AE19-62706E023703}">
                      <ahyp:hlinkClr xmlns:ahyp="http://schemas.microsoft.com/office/drawing/2018/hyperlinkcolor" val="tx"/>
                    </a:ext>
                  </a:extLst>
                </a:hlinkClick>
              </a:rPr>
              <a:t>guidance</a:t>
            </a:r>
            <a:r>
              <a:rPr lang="en-US" sz="1400">
                <a:solidFill>
                  <a:srgbClr val="053361"/>
                </a:solidFill>
                <a:latin typeface="Helvetica Neue 55"/>
                <a:cs typeface="Calibri" panose="020F0502020204030204" pitchFamily="34" charset="0"/>
              </a:rPr>
              <a:t> on import tariffs in a No Deal and </a:t>
            </a:r>
            <a:r>
              <a:rPr lang="en-US" sz="1400">
                <a:solidFill>
                  <a:srgbClr val="053361"/>
                </a:solidFill>
                <a:latin typeface="Helvetica Neue 55"/>
                <a:cs typeface="Calibri" panose="020F0502020204030204" pitchFamily="34" charset="0"/>
                <a:hlinkClick r:id="rId4">
                  <a:extLst>
                    <a:ext uri="{A12FA001-AC4F-418D-AE19-62706E023703}">
                      <ahyp:hlinkClr xmlns:ahyp="http://schemas.microsoft.com/office/drawing/2018/hyperlinkcolor" val="tx"/>
                    </a:ext>
                  </a:extLst>
                </a:hlinkClick>
              </a:rPr>
              <a:t>guidance</a:t>
            </a:r>
            <a:r>
              <a:rPr lang="en-US" sz="1400">
                <a:solidFill>
                  <a:srgbClr val="053361"/>
                </a:solidFill>
                <a:latin typeface="Helvetica Neue 55"/>
                <a:cs typeface="Calibri" panose="020F0502020204030204" pitchFamily="34" charset="0"/>
              </a:rPr>
              <a:t> to update businesses on </a:t>
            </a:r>
            <a:r>
              <a:rPr lang="en-GB" sz="1400">
                <a:solidFill>
                  <a:srgbClr val="053361"/>
                </a:solidFill>
                <a:latin typeface="Helvetica Neue 55"/>
              </a:rPr>
              <a:t>which new trade agreements will be in place if there's a no-deal Brexit</a:t>
            </a:r>
            <a:r>
              <a:rPr lang="en-US" sz="1400">
                <a:solidFill>
                  <a:srgbClr val="053361"/>
                </a:solidFill>
                <a:latin typeface="Helvetica Neue 55"/>
                <a:cs typeface="Calibri" panose="020F0502020204030204" pitchFamily="34" charset="0"/>
              </a:rPr>
              <a:t>.</a:t>
            </a:r>
          </a:p>
          <a:p>
            <a:pPr indent="0">
              <a:buNone/>
            </a:pPr>
            <a:r>
              <a:rPr lang="en-US" sz="1400">
                <a:solidFill>
                  <a:srgbClr val="053361"/>
                </a:solidFill>
                <a:latin typeface="Helvetica Neue 55"/>
                <a:cs typeface="Calibri" panose="020F0502020204030204" pitchFamily="34" charset="0"/>
              </a:rPr>
              <a:t> </a:t>
            </a:r>
            <a:r>
              <a:rPr lang="en-US" sz="1400" b="1">
                <a:solidFill>
                  <a:srgbClr val="053361"/>
                </a:solidFill>
                <a:latin typeface="Helvetica Neue 55"/>
                <a:cs typeface="Calibri" panose="020F0502020204030204" pitchFamily="34" charset="0"/>
              </a:rPr>
              <a:t>3. Prepare for new customs and VAT procedures at the border</a:t>
            </a:r>
            <a:endParaRPr lang="en-US" sz="1400">
              <a:solidFill>
                <a:srgbClr val="053361"/>
              </a:solidFill>
              <a:latin typeface="Helvetica Neue 55"/>
              <a:cs typeface="Calibri" panose="020F0502020204030204" pitchFamily="34" charset="0"/>
            </a:endParaRPr>
          </a:p>
          <a:p>
            <a:pPr indent="0">
              <a:buNone/>
            </a:pPr>
            <a:r>
              <a:rPr lang="en-US" sz="1400">
                <a:solidFill>
                  <a:srgbClr val="053361"/>
                </a:solidFill>
                <a:latin typeface="Helvetica Neue 55"/>
                <a:cs typeface="Calibri" panose="020F0502020204030204" pitchFamily="34" charset="0"/>
              </a:rPr>
              <a:t>Businesses will need to complete additional paperwork and register for an EORI number to move goods between the UK and EU. Specific actions on customs  for importing goods from the EU are found </a:t>
            </a:r>
            <a:r>
              <a:rPr lang="en-US" sz="1400">
                <a:solidFill>
                  <a:srgbClr val="053361"/>
                </a:solidFill>
                <a:latin typeface="Helvetica Neue 55"/>
                <a:cs typeface="Calibri" panose="020F0502020204030204" pitchFamily="34" charset="0"/>
                <a:hlinkClick r:id="rId5">
                  <a:extLst>
                    <a:ext uri="{A12FA001-AC4F-418D-AE19-62706E023703}">
                      <ahyp:hlinkClr xmlns:ahyp="http://schemas.microsoft.com/office/drawing/2018/hyperlinkcolor" val="tx"/>
                    </a:ext>
                  </a:extLst>
                </a:hlinkClick>
              </a:rPr>
              <a:t>here</a:t>
            </a:r>
            <a:r>
              <a:rPr lang="en-US" sz="1400">
                <a:solidFill>
                  <a:srgbClr val="053361"/>
                </a:solidFill>
                <a:latin typeface="Helvetica Neue 55"/>
                <a:cs typeface="Calibri" panose="020F0502020204030204" pitchFamily="34" charset="0"/>
              </a:rPr>
              <a:t>, and exporting actions are found </a:t>
            </a:r>
            <a:r>
              <a:rPr lang="en-US" sz="1400">
                <a:solidFill>
                  <a:srgbClr val="053361"/>
                </a:solidFill>
                <a:latin typeface="Helvetica Neue 55"/>
                <a:cs typeface="Calibri" panose="020F0502020204030204" pitchFamily="34" charset="0"/>
                <a:hlinkClick r:id="rId6">
                  <a:extLst>
                    <a:ext uri="{A12FA001-AC4F-418D-AE19-62706E023703}">
                      <ahyp:hlinkClr xmlns:ahyp="http://schemas.microsoft.com/office/drawing/2018/hyperlinkcolor" val="tx"/>
                    </a:ext>
                  </a:extLst>
                </a:hlinkClick>
              </a:rPr>
              <a:t>here</a:t>
            </a:r>
            <a:r>
              <a:rPr lang="en-US" sz="1400">
                <a:solidFill>
                  <a:srgbClr val="053361"/>
                </a:solidFill>
                <a:latin typeface="Helvetica Neue 55"/>
                <a:cs typeface="Calibri" panose="020F0502020204030204" pitchFamily="34" charset="0"/>
              </a:rPr>
              <a:t>. Details on no deal VAT changes are</a:t>
            </a:r>
            <a:r>
              <a:rPr lang="en-US" sz="1400" u="sng">
                <a:solidFill>
                  <a:srgbClr val="053361"/>
                </a:solidFill>
                <a:latin typeface="Helvetica Neue 55"/>
                <a:cs typeface="Calibri" panose="020F0502020204030204" pitchFamily="34" charset="0"/>
              </a:rPr>
              <a:t> </a:t>
            </a:r>
            <a:r>
              <a:rPr lang="en-GB" sz="1400">
                <a:solidFill>
                  <a:srgbClr val="053361"/>
                </a:solidFill>
                <a:latin typeface="Helvetica Neue 55"/>
                <a:cs typeface="Calibri" panose="020F0502020204030204" pitchFamily="34" charset="0"/>
                <a:hlinkClick r:id="rId7">
                  <a:extLst>
                    <a:ext uri="{A12FA001-AC4F-418D-AE19-62706E023703}">
                      <ahyp:hlinkClr xmlns:ahyp="http://schemas.microsoft.com/office/drawing/2018/hyperlinkcolor" val="tx"/>
                    </a:ext>
                  </a:extLst>
                </a:hlinkClick>
              </a:rPr>
              <a:t>here</a:t>
            </a:r>
            <a:r>
              <a:rPr lang="en-US" sz="1400">
                <a:solidFill>
                  <a:srgbClr val="053361"/>
                </a:solidFill>
                <a:latin typeface="Helvetica Neue 55"/>
                <a:cs typeface="Calibri" panose="020F0502020204030204" pitchFamily="34" charset="0"/>
              </a:rPr>
              <a:t>.</a:t>
            </a:r>
          </a:p>
          <a:p>
            <a:pPr indent="0">
              <a:buNone/>
            </a:pPr>
            <a:r>
              <a:rPr lang="en-US" sz="1400">
                <a:solidFill>
                  <a:srgbClr val="053361"/>
                </a:solidFill>
                <a:latin typeface="Helvetica Neue 55"/>
                <a:cs typeface="Calibri" panose="020F0502020204030204" pitchFamily="34" charset="0"/>
              </a:rPr>
              <a:t> </a:t>
            </a:r>
            <a:r>
              <a:rPr lang="en-US" sz="1400" b="1">
                <a:solidFill>
                  <a:srgbClr val="053361"/>
                </a:solidFill>
                <a:latin typeface="Helvetica Neue 55"/>
                <a:cs typeface="Calibri" panose="020F0502020204030204" pitchFamily="34" charset="0"/>
              </a:rPr>
              <a:t>4. Ensure you follow regulations to sell medical products in the EEA and UK</a:t>
            </a:r>
            <a:r>
              <a:rPr lang="en-US" sz="1400">
                <a:solidFill>
                  <a:srgbClr val="053361"/>
                </a:solidFill>
                <a:latin typeface="Helvetica Neue 55"/>
                <a:cs typeface="Calibri" panose="020F0502020204030204" pitchFamily="34" charset="0"/>
              </a:rPr>
              <a:t> </a:t>
            </a:r>
          </a:p>
          <a:p>
            <a:pPr indent="0">
              <a:buNone/>
            </a:pPr>
            <a:r>
              <a:rPr lang="en-US" sz="1400">
                <a:solidFill>
                  <a:srgbClr val="053361"/>
                </a:solidFill>
                <a:latin typeface="Helvetica Neue 55"/>
                <a:cs typeface="Calibri" panose="020F0502020204030204" pitchFamily="34" charset="0"/>
              </a:rPr>
              <a:t>Medical suppliers will need to establish their MAHs, applicants and QPPV in the EEA to sell any products there. Businesses will also need UK establishments by the end of 2020 to sell in the UK </a:t>
            </a:r>
          </a:p>
          <a:p>
            <a:pPr indent="0">
              <a:buNone/>
            </a:pPr>
            <a:r>
              <a:rPr lang="en-US" sz="1400">
                <a:solidFill>
                  <a:srgbClr val="053361"/>
                </a:solidFill>
                <a:latin typeface="Helvetica Neue 55"/>
                <a:cs typeface="Calibri" panose="020F0502020204030204" pitchFamily="34" charset="0"/>
              </a:rPr>
              <a:t> </a:t>
            </a:r>
            <a:r>
              <a:rPr lang="en-US" sz="1400" b="1">
                <a:solidFill>
                  <a:srgbClr val="053361"/>
                </a:solidFill>
                <a:latin typeface="Helvetica Neue 55"/>
                <a:cs typeface="Calibri" panose="020F0502020204030204" pitchFamily="34" charset="0"/>
              </a:rPr>
              <a:t>5. Continue Right to Work checks and support EEA and Swiss citizens</a:t>
            </a:r>
            <a:endParaRPr lang="en-US" sz="1400">
              <a:solidFill>
                <a:srgbClr val="053361"/>
              </a:solidFill>
              <a:latin typeface="Helvetica Neue 55"/>
              <a:cs typeface="Calibri" panose="020F0502020204030204" pitchFamily="34" charset="0"/>
            </a:endParaRPr>
          </a:p>
          <a:p>
            <a:pPr indent="0">
              <a:buNone/>
            </a:pPr>
            <a:r>
              <a:rPr lang="en-US" sz="1400">
                <a:solidFill>
                  <a:srgbClr val="053361"/>
                </a:solidFill>
                <a:latin typeface="Helvetica Neue 55"/>
                <a:cs typeface="Calibri" panose="020F0502020204030204" pitchFamily="34" charset="0"/>
              </a:rPr>
              <a:t>Conduct Right to Work checks for new employees, support employees applying to the </a:t>
            </a:r>
            <a:r>
              <a:rPr lang="en-GB" sz="1400">
                <a:solidFill>
                  <a:srgbClr val="053361"/>
                </a:solidFill>
                <a:latin typeface="Helvetica Neue 55"/>
                <a:cs typeface="Calibri" panose="020F0502020204030204" pitchFamily="34" charset="0"/>
                <a:hlinkClick r:id="rId8">
                  <a:extLst>
                    <a:ext uri="{A12FA001-AC4F-418D-AE19-62706E023703}">
                      <ahyp:hlinkClr xmlns:ahyp="http://schemas.microsoft.com/office/drawing/2018/hyperlinkcolor" val="tx"/>
                    </a:ext>
                  </a:extLst>
                </a:hlinkClick>
              </a:rPr>
              <a:t>EU Settlement Scheme</a:t>
            </a:r>
            <a:r>
              <a:rPr lang="en-US" sz="1400" u="sng">
                <a:solidFill>
                  <a:srgbClr val="053361"/>
                </a:solidFill>
                <a:latin typeface="Helvetica Neue 55"/>
                <a:cs typeface="Calibri" panose="020F0502020204030204" pitchFamily="34" charset="0"/>
              </a:rPr>
              <a:t> </a:t>
            </a:r>
            <a:r>
              <a:rPr lang="en-US" sz="1400">
                <a:solidFill>
                  <a:srgbClr val="053361"/>
                </a:solidFill>
                <a:latin typeface="Helvetica Neue 55"/>
                <a:cs typeface="Calibri" panose="020F0502020204030204" pitchFamily="34" charset="0"/>
              </a:rPr>
              <a:t>and inform those arriving after a ‘no deal’ exit about</a:t>
            </a:r>
            <a:r>
              <a:rPr lang="en-US" sz="1400" u="sng">
                <a:solidFill>
                  <a:srgbClr val="053361"/>
                </a:solidFill>
                <a:latin typeface="Helvetica Neue 55"/>
                <a:cs typeface="Calibri" panose="020F0502020204030204" pitchFamily="34" charset="0"/>
              </a:rPr>
              <a:t> </a:t>
            </a:r>
            <a:r>
              <a:rPr lang="en-GB" sz="1400">
                <a:solidFill>
                  <a:srgbClr val="053361"/>
                </a:solidFill>
                <a:latin typeface="Helvetica Neue 55"/>
                <a:cs typeface="Calibri" panose="020F0502020204030204" pitchFamily="34" charset="0"/>
                <a:hlinkClick r:id="rId9">
                  <a:extLst>
                    <a:ext uri="{A12FA001-AC4F-418D-AE19-62706E023703}">
                      <ahyp:hlinkClr xmlns:ahyp="http://schemas.microsoft.com/office/drawing/2018/hyperlinkcolor" val="tx"/>
                    </a:ext>
                  </a:extLst>
                </a:hlinkClick>
              </a:rPr>
              <a:t>European Temporary Leave to Remain</a:t>
            </a:r>
            <a:endParaRPr lang="en-US" sz="1400">
              <a:solidFill>
                <a:srgbClr val="053361"/>
              </a:solidFill>
              <a:latin typeface="Helvetica Neue 55"/>
              <a:cs typeface="Calibri" panose="020F0502020204030204" pitchFamily="34" charset="0"/>
            </a:endParaRPr>
          </a:p>
        </p:txBody>
      </p:sp>
      <p:sp>
        <p:nvSpPr>
          <p:cNvPr id="3" name="Rectangle 2">
            <a:extLst>
              <a:ext uri="{FF2B5EF4-FFF2-40B4-BE49-F238E27FC236}">
                <a16:creationId xmlns:a16="http://schemas.microsoft.com/office/drawing/2014/main" id="{3CE8198F-2BD4-E748-BFC3-EA215FBDC99D}"/>
              </a:ext>
            </a:extLst>
          </p:cNvPr>
          <p:cNvSpPr/>
          <p:nvPr/>
        </p:nvSpPr>
        <p:spPr>
          <a:xfrm>
            <a:off x="5963607" y="3198168"/>
            <a:ext cx="261610" cy="461665"/>
          </a:xfrm>
          <a:prstGeom prst="rect">
            <a:avLst/>
          </a:prstGeom>
        </p:spPr>
        <p:txBody>
          <a:bodyPr wrap="none">
            <a:spAutoFit/>
          </a:bodyPr>
          <a:lstStyle/>
          <a:p>
            <a:r>
              <a:rPr lang="en-GB">
                <a:latin typeface="Times" pitchFamily="2" charset="0"/>
              </a:rPr>
              <a:t> </a:t>
            </a:r>
            <a:endParaRPr lang="en-US"/>
          </a:p>
        </p:txBody>
      </p:sp>
      <p:sp>
        <p:nvSpPr>
          <p:cNvPr id="6" name="Rectangle 5">
            <a:extLst>
              <a:ext uri="{FF2B5EF4-FFF2-40B4-BE49-F238E27FC236}">
                <a16:creationId xmlns:a16="http://schemas.microsoft.com/office/drawing/2014/main" id="{4E6F5754-B991-4C44-8B80-DB5F8DF8BB08}"/>
              </a:ext>
            </a:extLst>
          </p:cNvPr>
          <p:cNvSpPr/>
          <p:nvPr/>
        </p:nvSpPr>
        <p:spPr>
          <a:xfrm>
            <a:off x="5963607" y="3198168"/>
            <a:ext cx="261610" cy="461665"/>
          </a:xfrm>
          <a:prstGeom prst="rect">
            <a:avLst/>
          </a:prstGeom>
        </p:spPr>
        <p:txBody>
          <a:bodyPr wrap="none">
            <a:spAutoFit/>
          </a:bodyPr>
          <a:lstStyle/>
          <a:p>
            <a:r>
              <a:rPr lang="en-GB">
                <a:latin typeface="Times" pitchFamily="2" charset="0"/>
              </a:rPr>
              <a:t> </a:t>
            </a:r>
            <a:endParaRPr lang="en-US"/>
          </a:p>
        </p:txBody>
      </p:sp>
    </p:spTree>
    <p:extLst>
      <p:ext uri="{BB962C8B-B14F-4D97-AF65-F5344CB8AC3E}">
        <p14:creationId xmlns:p14="http://schemas.microsoft.com/office/powerpoint/2010/main" val="190150966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A14A-725E-48FE-A8FA-60553B5569E5}"/>
              </a:ext>
            </a:extLst>
          </p:cNvPr>
          <p:cNvSpPr>
            <a:spLocks noGrp="1"/>
          </p:cNvSpPr>
          <p:nvPr>
            <p:ph type="title"/>
          </p:nvPr>
        </p:nvSpPr>
        <p:spPr>
          <a:xfrm>
            <a:off x="613676" y="1348622"/>
            <a:ext cx="10969943" cy="514351"/>
          </a:xfrm>
        </p:spPr>
        <p:txBody>
          <a:bodyPr/>
          <a:lstStyle/>
          <a:p>
            <a:r>
              <a:rPr lang="en-GB"/>
              <a:t>Maintaining access to the UK market in a No Deal for Medical Devices</a:t>
            </a:r>
          </a:p>
        </p:txBody>
      </p:sp>
      <p:sp>
        <p:nvSpPr>
          <p:cNvPr id="4" name="Slide Number Placeholder 3">
            <a:extLst>
              <a:ext uri="{FF2B5EF4-FFF2-40B4-BE49-F238E27FC236}">
                <a16:creationId xmlns:a16="http://schemas.microsoft.com/office/drawing/2014/main" id="{AD8ED49C-EE5F-4389-9291-A5C01F938AFC}"/>
              </a:ext>
            </a:extLst>
          </p:cNvPr>
          <p:cNvSpPr>
            <a:spLocks noGrp="1"/>
          </p:cNvSpPr>
          <p:nvPr>
            <p:ph type="sldNum" sz="quarter" idx="10"/>
          </p:nvPr>
        </p:nvSpPr>
        <p:spPr/>
        <p:txBody>
          <a:bodyPr/>
          <a:lstStyle/>
          <a:p>
            <a:pPr>
              <a:defRPr/>
            </a:pPr>
            <a:fld id="{33932FC1-F83D-4223-BCC6-34681F250449}" type="slidenum">
              <a:rPr lang="en-US" smtClean="0"/>
              <a:pPr>
                <a:defRPr/>
              </a:pPr>
              <a:t>5</a:t>
            </a:fld>
            <a:endParaRPr lang="en-US"/>
          </a:p>
        </p:txBody>
      </p:sp>
      <p:sp>
        <p:nvSpPr>
          <p:cNvPr id="7" name="TextBox 6">
            <a:extLst>
              <a:ext uri="{FF2B5EF4-FFF2-40B4-BE49-F238E27FC236}">
                <a16:creationId xmlns:a16="http://schemas.microsoft.com/office/drawing/2014/main" id="{A09FED46-401F-4FCA-8ECB-AD585F0FA272}"/>
              </a:ext>
            </a:extLst>
          </p:cNvPr>
          <p:cNvSpPr txBox="1"/>
          <p:nvPr/>
        </p:nvSpPr>
        <p:spPr>
          <a:xfrm>
            <a:off x="544641" y="1781138"/>
            <a:ext cx="11626629" cy="4980329"/>
          </a:xfrm>
          <a:prstGeom prst="rect">
            <a:avLst/>
          </a:prstGeom>
          <a:noFill/>
        </p:spPr>
        <p:txBody>
          <a:bodyPr wrap="square" anchor="t">
            <a:noAutofit/>
          </a:bodyPr>
          <a:lstStyle/>
          <a:p>
            <a:pPr fontAlgn="base">
              <a:spcAft>
                <a:spcPts val="601"/>
              </a:spcAft>
            </a:pPr>
            <a:endParaRPr lang="en-GB" sz="1600" dirty="0">
              <a:solidFill>
                <a:srgbClr val="053361"/>
              </a:solidFill>
              <a:latin typeface="Helvetica Neue 55"/>
              <a:cs typeface="Calibri"/>
            </a:endParaRPr>
          </a:p>
          <a:p>
            <a:pPr fontAlgn="base">
              <a:spcAft>
                <a:spcPts val="601"/>
              </a:spcAft>
            </a:pPr>
            <a:r>
              <a:rPr lang="en-GB" sz="1600" dirty="0">
                <a:solidFill>
                  <a:srgbClr val="053361"/>
                </a:solidFill>
                <a:latin typeface="Helvetica Neue 55"/>
                <a:cs typeface="Calibri"/>
              </a:rPr>
              <a:t>In a no-deal scenario, the UK’s </a:t>
            </a:r>
            <a:r>
              <a:rPr lang="en-GB" sz="1600" b="1" dirty="0">
                <a:solidFill>
                  <a:srgbClr val="053361"/>
                </a:solidFill>
                <a:latin typeface="Helvetica Neue 55"/>
                <a:cs typeface="Calibri"/>
              </a:rPr>
              <a:t>participation in the European regulatory network for medical devices would end</a:t>
            </a:r>
            <a:r>
              <a:rPr lang="en-GB" sz="1600" dirty="0">
                <a:solidFill>
                  <a:srgbClr val="053361"/>
                </a:solidFill>
                <a:latin typeface="Helvetica Neue 55"/>
                <a:cs typeface="Calibri"/>
              </a:rPr>
              <a:t>. The MHRA would take on the responsibilities for the UK market currently undertaken through the EU system. </a:t>
            </a:r>
          </a:p>
          <a:p>
            <a:pPr fontAlgn="base">
              <a:spcAft>
                <a:spcPts val="601"/>
              </a:spcAft>
            </a:pPr>
            <a:r>
              <a:rPr lang="en-GB" sz="1600" b="1" dirty="0">
                <a:solidFill>
                  <a:srgbClr val="053361"/>
                </a:solidFill>
                <a:latin typeface="Helvetica Neue 55"/>
                <a:cs typeface="Calibri"/>
              </a:rPr>
              <a:t>What will remain the same:</a:t>
            </a:r>
          </a:p>
          <a:p>
            <a:pPr marL="1174750" lvl="3" fontAlgn="base">
              <a:spcAft>
                <a:spcPts val="601"/>
              </a:spcAft>
            </a:pPr>
            <a:r>
              <a:rPr lang="en-GB" sz="1600" dirty="0">
                <a:solidFill>
                  <a:srgbClr val="053361"/>
                </a:solidFill>
                <a:latin typeface="Helvetica Neue 55"/>
                <a:cs typeface="Calibri"/>
              </a:rPr>
              <a:t>For a time-limited period, </a:t>
            </a:r>
            <a:r>
              <a:rPr lang="en-GB" sz="1600" b="1" dirty="0">
                <a:solidFill>
                  <a:srgbClr val="053361"/>
                </a:solidFill>
                <a:latin typeface="Helvetica Neue 55"/>
                <a:cs typeface="Calibri"/>
              </a:rPr>
              <a:t>we will continue to allow devices to be placed on the UK market </a:t>
            </a:r>
            <a:r>
              <a:rPr lang="en-GB" sz="1600" dirty="0">
                <a:solidFill>
                  <a:srgbClr val="053361"/>
                </a:solidFill>
                <a:latin typeface="Helvetica Neue 55"/>
                <a:cs typeface="Calibri"/>
              </a:rPr>
              <a:t>that are in conformity with the applicable EU Directive.</a:t>
            </a:r>
          </a:p>
          <a:p>
            <a:pPr marL="1174750" lvl="3" fontAlgn="base">
              <a:spcAft>
                <a:spcPts val="601"/>
              </a:spcAft>
            </a:pPr>
            <a:r>
              <a:rPr lang="en-GB" sz="1600" dirty="0">
                <a:solidFill>
                  <a:srgbClr val="053361"/>
                </a:solidFill>
                <a:latin typeface="Helvetica Neue 55"/>
                <a:cs typeface="Calibri"/>
              </a:rPr>
              <a:t>Products </a:t>
            </a:r>
            <a:r>
              <a:rPr lang="en-GB" sz="1600" b="1" dirty="0">
                <a:solidFill>
                  <a:srgbClr val="053361"/>
                </a:solidFill>
                <a:latin typeface="Helvetica Neue 55"/>
                <a:cs typeface="Calibri"/>
              </a:rPr>
              <a:t>must</a:t>
            </a:r>
            <a:r>
              <a:rPr lang="en-GB" sz="1600" dirty="0">
                <a:solidFill>
                  <a:srgbClr val="053361"/>
                </a:solidFill>
                <a:latin typeface="Helvetica Neue 55"/>
                <a:cs typeface="Calibri"/>
              </a:rPr>
              <a:t> </a:t>
            </a:r>
            <a:r>
              <a:rPr lang="en-GB" sz="1600" b="1" dirty="0">
                <a:solidFill>
                  <a:srgbClr val="053361"/>
                </a:solidFill>
                <a:latin typeface="Helvetica Neue 55"/>
                <a:cs typeface="Calibri"/>
              </a:rPr>
              <a:t>continue to carry a CE mark </a:t>
            </a:r>
            <a:r>
              <a:rPr lang="en-GB" sz="1600" dirty="0">
                <a:solidFill>
                  <a:srgbClr val="053361"/>
                </a:solidFill>
                <a:latin typeface="Helvetica Neue 55"/>
                <a:cs typeface="Calibri"/>
              </a:rPr>
              <a:t>and devices which currently require conformity assessment by a Notified Body (NB) </a:t>
            </a:r>
            <a:r>
              <a:rPr lang="en-GB" sz="1600" b="1" dirty="0">
                <a:solidFill>
                  <a:srgbClr val="053361"/>
                </a:solidFill>
                <a:latin typeface="Helvetica Neue 55"/>
                <a:cs typeface="Calibri"/>
              </a:rPr>
              <a:t>must have a valid CE certificate</a:t>
            </a:r>
            <a:r>
              <a:rPr lang="en-GB" sz="1600" dirty="0">
                <a:solidFill>
                  <a:srgbClr val="053361"/>
                </a:solidFill>
                <a:latin typeface="Helvetica Neue 55"/>
                <a:cs typeface="Calibri"/>
              </a:rPr>
              <a:t>;</a:t>
            </a:r>
          </a:p>
          <a:p>
            <a:pPr marL="533400" lvl="1" indent="-273050">
              <a:spcAft>
                <a:spcPts val="601"/>
              </a:spcAft>
              <a:buFont typeface="Arial"/>
              <a:buChar char="•"/>
            </a:pPr>
            <a:endParaRPr lang="en-GB" sz="1600" dirty="0">
              <a:solidFill>
                <a:srgbClr val="053361"/>
              </a:solidFill>
              <a:latin typeface="Helvetica Neue 55"/>
              <a:cs typeface="Calibri"/>
            </a:endParaRPr>
          </a:p>
          <a:p>
            <a:pPr marL="1174750" lvl="3" fontAlgn="base">
              <a:spcAft>
                <a:spcPts val="601"/>
              </a:spcAft>
            </a:pPr>
            <a:r>
              <a:rPr lang="en-GB" sz="1600" dirty="0">
                <a:solidFill>
                  <a:srgbClr val="053361"/>
                </a:solidFill>
                <a:latin typeface="Helvetica Neue 55"/>
                <a:cs typeface="Calibri"/>
              </a:rPr>
              <a:t>We will </a:t>
            </a:r>
            <a:r>
              <a:rPr lang="en-GB" sz="1600" b="1" dirty="0">
                <a:solidFill>
                  <a:srgbClr val="053361"/>
                </a:solidFill>
                <a:latin typeface="Helvetica Neue 55"/>
                <a:cs typeface="Calibri"/>
              </a:rPr>
              <a:t>not require any changes to the labelling of affected products </a:t>
            </a:r>
            <a:r>
              <a:rPr lang="en-GB" sz="1600" dirty="0">
                <a:solidFill>
                  <a:srgbClr val="053361"/>
                </a:solidFill>
                <a:latin typeface="Helvetica Neue 55"/>
                <a:cs typeface="Calibri"/>
              </a:rPr>
              <a:t>and we will continue to accept labelling in the English language, which includes information from other jurisdictions (such as Ireland).</a:t>
            </a:r>
          </a:p>
          <a:p>
            <a:pPr marL="1174750" lvl="3" fontAlgn="base"/>
            <a:r>
              <a:rPr lang="en-GB" sz="1600" b="1" dirty="0">
                <a:solidFill>
                  <a:srgbClr val="053361"/>
                </a:solidFill>
                <a:latin typeface="Helvetica Neue 55"/>
                <a:cs typeface="Calibri"/>
              </a:rPr>
              <a:t>The UK will have a regulatory system in place on exit day</a:t>
            </a:r>
            <a:r>
              <a:rPr lang="en-GB" sz="1600" dirty="0">
                <a:solidFill>
                  <a:srgbClr val="053361"/>
                </a:solidFill>
                <a:latin typeface="Helvetica Neue 55"/>
                <a:cs typeface="Calibri"/>
              </a:rPr>
              <a:t>, which will mirror all the key elements contained in the new EU regulations. Requirements under these </a:t>
            </a:r>
            <a:r>
              <a:rPr lang="en-GB" sz="1600" b="1" dirty="0">
                <a:solidFill>
                  <a:srgbClr val="053361"/>
                </a:solidFill>
                <a:latin typeface="Helvetica Neue 55"/>
                <a:cs typeface="Calibri"/>
              </a:rPr>
              <a:t>new regulations will be brought into force in line with the transitional timetable </a:t>
            </a:r>
            <a:r>
              <a:rPr lang="en-GB" sz="1600" dirty="0">
                <a:solidFill>
                  <a:srgbClr val="053361"/>
                </a:solidFill>
                <a:latin typeface="Helvetica Neue 55"/>
                <a:cs typeface="Calibri"/>
              </a:rPr>
              <a:t>being followed by the EU.</a:t>
            </a:r>
          </a:p>
          <a:p>
            <a:pPr marL="342900" indent="-342900" fontAlgn="base">
              <a:spcAft>
                <a:spcPts val="601"/>
              </a:spcAft>
              <a:buFont typeface="Open Sans Light"/>
              <a:buAutoNum type="arabicPeriod"/>
            </a:pPr>
            <a:endParaRPr lang="en-GB" sz="1801" dirty="0">
              <a:solidFill>
                <a:srgbClr val="053361"/>
              </a:solidFill>
              <a:latin typeface="Helvetica Neue 55"/>
            </a:endParaRPr>
          </a:p>
        </p:txBody>
      </p:sp>
      <p:pic>
        <p:nvPicPr>
          <p:cNvPr id="8" name="Picture 8">
            <a:extLst>
              <a:ext uri="{FF2B5EF4-FFF2-40B4-BE49-F238E27FC236}">
                <a16:creationId xmlns:a16="http://schemas.microsoft.com/office/drawing/2014/main" id="{1C9C5DC7-926E-4AC2-B2E6-757EF1836AD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1591" b="87273" l="10682" r="90455">
                        <a14:foregroundMark x1="17500" y1="35000" x2="17500" y2="35000"/>
                        <a14:foregroundMark x1="51818" y1="11818" x2="51818" y2="11818"/>
                        <a14:foregroundMark x1="83636" y1="42500" x2="83636" y2="42500"/>
                        <a14:foregroundMark x1="86818" y1="45682" x2="86818" y2="45682"/>
                        <a14:foregroundMark x1="89091" y1="50227" x2="89091" y2="50227"/>
                        <a14:foregroundMark x1="56364" y1="87273" x2="56364" y2="87273"/>
                        <a14:foregroundMark x1="90455" y1="51818" x2="90455" y2="51818"/>
                        <a14:foregroundMark x1="10682" y1="50227" x2="10682" y2="50227"/>
                      </a14:backgroundRemoval>
                    </a14:imgEffect>
                  </a14:imgLayer>
                </a14:imgProps>
              </a:ext>
              <a:ext uri="{837473B0-CC2E-450A-ABE3-18F120FF3D39}">
                <a1611:picAttrSrcUrl xmlns:a1611="http://schemas.microsoft.com/office/drawing/2016/11/main" r:id="rId4"/>
              </a:ext>
            </a:extLst>
          </a:blip>
          <a:srcRect l="12028" t="5566" r="6811" b="5694"/>
          <a:stretch/>
        </p:blipFill>
        <p:spPr>
          <a:xfrm>
            <a:off x="594468" y="3138841"/>
            <a:ext cx="935847" cy="1009920"/>
          </a:xfrm>
          <a:prstGeom prst="rect">
            <a:avLst/>
          </a:prstGeom>
        </p:spPr>
      </p:pic>
      <p:pic>
        <p:nvPicPr>
          <p:cNvPr id="9" name="Picture 12" descr="A close up of a sign&#10;&#10;Description generated with high confidence">
            <a:extLst>
              <a:ext uri="{FF2B5EF4-FFF2-40B4-BE49-F238E27FC236}">
                <a16:creationId xmlns:a16="http://schemas.microsoft.com/office/drawing/2014/main" id="{B0802501-404B-4977-8A8B-B7417D08784C}"/>
              </a:ext>
            </a:extLst>
          </p:cNvPr>
          <p:cNvPicPr>
            <a:picLocks noChangeAspect="1"/>
          </p:cNvPicPr>
          <p:nvPr/>
        </p:nvPicPr>
        <p:blipFill>
          <a:blip r:embed="rId5"/>
          <a:stretch>
            <a:fillRect/>
          </a:stretch>
        </p:blipFill>
        <p:spPr>
          <a:xfrm>
            <a:off x="603612" y="4691642"/>
            <a:ext cx="935847" cy="922919"/>
          </a:xfrm>
          <a:prstGeom prst="rect">
            <a:avLst/>
          </a:prstGeom>
        </p:spPr>
      </p:pic>
    </p:spTree>
    <p:extLst>
      <p:ext uri="{BB962C8B-B14F-4D97-AF65-F5344CB8AC3E}">
        <p14:creationId xmlns:p14="http://schemas.microsoft.com/office/powerpoint/2010/main" val="40880768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015E-F923-4D75-A491-0AB4ACB39C03}"/>
              </a:ext>
            </a:extLst>
          </p:cNvPr>
          <p:cNvSpPr>
            <a:spLocks noGrp="1"/>
          </p:cNvSpPr>
          <p:nvPr>
            <p:ph type="title"/>
          </p:nvPr>
        </p:nvSpPr>
        <p:spPr>
          <a:xfrm>
            <a:off x="3656932" y="1312322"/>
            <a:ext cx="5345737" cy="514351"/>
          </a:xfrm>
        </p:spPr>
        <p:txBody>
          <a:bodyPr/>
          <a:lstStyle/>
          <a:p>
            <a:r>
              <a:rPr lang="en-GB"/>
              <a:t>Notified Bodies in a No Deal scenario</a:t>
            </a:r>
          </a:p>
        </p:txBody>
      </p:sp>
      <p:sp>
        <p:nvSpPr>
          <p:cNvPr id="4" name="Slide Number Placeholder 3">
            <a:extLst>
              <a:ext uri="{FF2B5EF4-FFF2-40B4-BE49-F238E27FC236}">
                <a16:creationId xmlns:a16="http://schemas.microsoft.com/office/drawing/2014/main" id="{AEB9FB08-9F70-41A9-AB12-C5D135DB9653}"/>
              </a:ext>
            </a:extLst>
          </p:cNvPr>
          <p:cNvSpPr>
            <a:spLocks noGrp="1"/>
          </p:cNvSpPr>
          <p:nvPr>
            <p:ph type="sldNum" sz="quarter" idx="10"/>
          </p:nvPr>
        </p:nvSpPr>
        <p:spPr/>
        <p:txBody>
          <a:bodyPr/>
          <a:lstStyle/>
          <a:p>
            <a:pPr>
              <a:defRPr/>
            </a:pPr>
            <a:fld id="{33932FC1-F83D-4223-BCC6-34681F250449}" type="slidenum">
              <a:rPr lang="en-US" smtClean="0"/>
              <a:pPr>
                <a:defRPr/>
              </a:pPr>
              <a:t>6</a:t>
            </a:fld>
            <a:endParaRPr lang="en-US"/>
          </a:p>
        </p:txBody>
      </p:sp>
      <p:pic>
        <p:nvPicPr>
          <p:cNvPr id="5" name="Picture 2">
            <a:extLst>
              <a:ext uri="{FF2B5EF4-FFF2-40B4-BE49-F238E27FC236}">
                <a16:creationId xmlns:a16="http://schemas.microsoft.com/office/drawing/2014/main" id="{F42023A0-7970-4AFB-9A5D-37163FFAEB60}"/>
              </a:ext>
            </a:extLst>
          </p:cNvPr>
          <p:cNvPicPr>
            <a:picLocks noChangeAspect="1"/>
          </p:cNvPicPr>
          <p:nvPr/>
        </p:nvPicPr>
        <p:blipFill>
          <a:blip r:embed="rId3"/>
          <a:stretch>
            <a:fillRect/>
          </a:stretch>
        </p:blipFill>
        <p:spPr>
          <a:xfrm>
            <a:off x="2754984" y="2118136"/>
            <a:ext cx="972771" cy="966258"/>
          </a:xfrm>
          <a:prstGeom prst="rect">
            <a:avLst/>
          </a:prstGeom>
        </p:spPr>
      </p:pic>
      <p:pic>
        <p:nvPicPr>
          <p:cNvPr id="6" name="Picture 7" descr="A picture containing clipart&#10;&#10;Description generated with very high confidence">
            <a:extLst>
              <a:ext uri="{FF2B5EF4-FFF2-40B4-BE49-F238E27FC236}">
                <a16:creationId xmlns:a16="http://schemas.microsoft.com/office/drawing/2014/main" id="{3279683F-49C2-4ECE-BB89-D02512BCD390}"/>
              </a:ext>
            </a:extLst>
          </p:cNvPr>
          <p:cNvPicPr>
            <a:picLocks noChangeAspect="1"/>
          </p:cNvPicPr>
          <p:nvPr/>
        </p:nvPicPr>
        <p:blipFill>
          <a:blip r:embed="rId4"/>
          <a:stretch>
            <a:fillRect/>
          </a:stretch>
        </p:blipFill>
        <p:spPr>
          <a:xfrm>
            <a:off x="8948239" y="2119080"/>
            <a:ext cx="972000" cy="965314"/>
          </a:xfrm>
          <a:prstGeom prst="rect">
            <a:avLst/>
          </a:prstGeom>
        </p:spPr>
      </p:pic>
      <p:sp>
        <p:nvSpPr>
          <p:cNvPr id="7" name="Rectangle 6">
            <a:extLst>
              <a:ext uri="{FF2B5EF4-FFF2-40B4-BE49-F238E27FC236}">
                <a16:creationId xmlns:a16="http://schemas.microsoft.com/office/drawing/2014/main" id="{735E95FE-EFC8-4F45-BD9F-B0787F10DEB7}"/>
              </a:ext>
            </a:extLst>
          </p:cNvPr>
          <p:cNvSpPr/>
          <p:nvPr/>
        </p:nvSpPr>
        <p:spPr>
          <a:xfrm>
            <a:off x="5974813" y="3801809"/>
            <a:ext cx="242374" cy="369332"/>
          </a:xfrm>
          <a:prstGeom prst="rect">
            <a:avLst/>
          </a:prstGeom>
        </p:spPr>
        <p:txBody>
          <a:bodyPr wrap="none">
            <a:spAutoFit/>
          </a:bodyPr>
          <a:lstStyle/>
          <a:p>
            <a:r>
              <a:rPr lang="en-GB">
                <a:solidFill>
                  <a:srgbClr val="000000"/>
                </a:solidFill>
                <a:latin typeface="Times" pitchFamily="2" charset="0"/>
              </a:rPr>
              <a:t> </a:t>
            </a:r>
            <a:endParaRPr lang="en-US"/>
          </a:p>
        </p:txBody>
      </p:sp>
      <p:sp>
        <p:nvSpPr>
          <p:cNvPr id="8" name="Rectangle 7">
            <a:extLst>
              <a:ext uri="{FF2B5EF4-FFF2-40B4-BE49-F238E27FC236}">
                <a16:creationId xmlns:a16="http://schemas.microsoft.com/office/drawing/2014/main" id="{7D6BAC04-6C64-4337-9146-04652264C926}"/>
              </a:ext>
            </a:extLst>
          </p:cNvPr>
          <p:cNvSpPr/>
          <p:nvPr/>
        </p:nvSpPr>
        <p:spPr>
          <a:xfrm>
            <a:off x="5974813" y="3801809"/>
            <a:ext cx="242374" cy="369332"/>
          </a:xfrm>
          <a:prstGeom prst="rect">
            <a:avLst/>
          </a:prstGeom>
        </p:spPr>
        <p:txBody>
          <a:bodyPr wrap="none">
            <a:spAutoFit/>
          </a:bodyPr>
          <a:lstStyle/>
          <a:p>
            <a:r>
              <a:rPr lang="en-GB">
                <a:solidFill>
                  <a:srgbClr val="000000"/>
                </a:solidFill>
                <a:latin typeface="Times" pitchFamily="2" charset="0"/>
              </a:rPr>
              <a:t> </a:t>
            </a:r>
            <a:endParaRPr lang="en-US"/>
          </a:p>
        </p:txBody>
      </p:sp>
      <p:sp>
        <p:nvSpPr>
          <p:cNvPr id="9" name="Rectangle 8">
            <a:extLst>
              <a:ext uri="{FF2B5EF4-FFF2-40B4-BE49-F238E27FC236}">
                <a16:creationId xmlns:a16="http://schemas.microsoft.com/office/drawing/2014/main" id="{7CF358FF-AED2-4352-B655-36DC90A798BF}"/>
              </a:ext>
            </a:extLst>
          </p:cNvPr>
          <p:cNvSpPr/>
          <p:nvPr/>
        </p:nvSpPr>
        <p:spPr>
          <a:xfrm>
            <a:off x="5974813" y="3801809"/>
            <a:ext cx="242374" cy="369332"/>
          </a:xfrm>
          <a:prstGeom prst="rect">
            <a:avLst/>
          </a:prstGeom>
        </p:spPr>
        <p:txBody>
          <a:bodyPr wrap="none">
            <a:spAutoFit/>
          </a:bodyPr>
          <a:lstStyle/>
          <a:p>
            <a:r>
              <a:rPr lang="en-GB">
                <a:solidFill>
                  <a:srgbClr val="000000"/>
                </a:solidFill>
                <a:latin typeface="Times" pitchFamily="2" charset="0"/>
              </a:rPr>
              <a:t> </a:t>
            </a:r>
            <a:endParaRPr lang="en-US"/>
          </a:p>
        </p:txBody>
      </p:sp>
      <p:sp>
        <p:nvSpPr>
          <p:cNvPr id="10" name="Rectangle 5">
            <a:extLst>
              <a:ext uri="{FF2B5EF4-FFF2-40B4-BE49-F238E27FC236}">
                <a16:creationId xmlns:a16="http://schemas.microsoft.com/office/drawing/2014/main" id="{04A14626-AED5-4F93-A48E-448E691F6CEC}"/>
              </a:ext>
            </a:extLst>
          </p:cNvPr>
          <p:cNvSpPr txBox="1">
            <a:spLocks noChangeArrowheads="1"/>
          </p:cNvSpPr>
          <p:nvPr/>
        </p:nvSpPr>
        <p:spPr bwMode="auto">
          <a:xfrm>
            <a:off x="958095" y="3302909"/>
            <a:ext cx="4566551" cy="2916512"/>
          </a:xfrm>
          <a:prstGeom prst="roundRect">
            <a:avLst>
              <a:gd name="adj" fmla="val 0"/>
            </a:avLst>
          </a:prstGeom>
          <a:noFill/>
          <a:ln>
            <a:noFill/>
          </a:ln>
          <a:effec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200">
                <a:solidFill>
                  <a:schemeClr val="tx1"/>
                </a:solidFill>
                <a:latin typeface="+mn-lt"/>
                <a:ea typeface="+mn-ea"/>
                <a:cs typeface="+mn-cs"/>
              </a:defRPr>
            </a:lvl1pPr>
            <a:lvl2pPr marL="358775" indent="-357188" algn="l" rtl="0" eaLnBrk="1" fontAlgn="base" hangingPunct="1">
              <a:spcBef>
                <a:spcPct val="20000"/>
              </a:spcBef>
              <a:spcAft>
                <a:spcPct val="0"/>
              </a:spcAft>
              <a:buFont typeface="Arial" panose="020B0604020202020204" pitchFamily="34" charset="0"/>
              <a:buChar char="•"/>
              <a:defRPr sz="2200">
                <a:solidFill>
                  <a:schemeClr val="tx1"/>
                </a:solidFill>
                <a:latin typeface="+mn-lt"/>
              </a:defRPr>
            </a:lvl2pPr>
            <a:lvl3pPr marL="620713" indent="-260350" algn="l" rtl="0" eaLnBrk="1" fontAlgn="base" hangingPunct="1">
              <a:spcBef>
                <a:spcPct val="20000"/>
              </a:spcBef>
              <a:spcAft>
                <a:spcPct val="0"/>
              </a:spcAft>
              <a:buFont typeface="Arial" charset="0"/>
              <a:buChar char="–"/>
              <a:defRPr sz="2200">
                <a:solidFill>
                  <a:schemeClr val="tx1"/>
                </a:solidFill>
                <a:latin typeface="+mn-lt"/>
              </a:defRPr>
            </a:lvl3pPr>
            <a:lvl4pPr marL="881063" indent="-258763" algn="l" rtl="0" eaLnBrk="1" fontAlgn="base" hangingPunct="1">
              <a:spcBef>
                <a:spcPct val="20000"/>
              </a:spcBef>
              <a:spcAft>
                <a:spcPct val="0"/>
              </a:spcAft>
              <a:buFont typeface="Arial" charset="0"/>
              <a:buChar char="–"/>
              <a:defRPr sz="2200">
                <a:solidFill>
                  <a:schemeClr val="tx1"/>
                </a:solidFill>
                <a:latin typeface="+mn-lt"/>
              </a:defRPr>
            </a:lvl4pPr>
            <a:lvl5pPr marL="1120775" indent="-238125" algn="l" rtl="0" eaLnBrk="1" fontAlgn="base" hangingPunct="1">
              <a:spcBef>
                <a:spcPct val="20000"/>
              </a:spcBef>
              <a:spcAft>
                <a:spcPct val="0"/>
              </a:spcAft>
              <a:buFont typeface="Arial" charset="0"/>
              <a:buChar char="–"/>
              <a:defRPr sz="2200">
                <a:solidFill>
                  <a:schemeClr val="tx1"/>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a:lstStyle>
          <a:p>
            <a:pPr algn="ctr">
              <a:spcAft>
                <a:spcPts val="0"/>
              </a:spcAft>
            </a:pPr>
            <a:r>
              <a:rPr lang="en-US" altLang="en-US" sz="2000" b="1" u="sng" kern="0">
                <a:solidFill>
                  <a:srgbClr val="053361"/>
                </a:solidFill>
                <a:latin typeface="Helvetica Neue 55"/>
                <a:cs typeface="Calibri"/>
              </a:rPr>
              <a:t>Status of certificates issued by UK NBs in the EU</a:t>
            </a:r>
          </a:p>
          <a:p>
            <a:pPr algn="just">
              <a:spcBef>
                <a:spcPts val="200"/>
              </a:spcBef>
            </a:pPr>
            <a:r>
              <a:rPr lang="en-US" altLang="en-US" sz="1800" u="sng" kern="0">
                <a:solidFill>
                  <a:srgbClr val="053361"/>
                </a:solidFill>
                <a:latin typeface="Helvetica Neue 55"/>
                <a:cs typeface="Calibri"/>
              </a:rPr>
              <a:t>From Exit Date</a:t>
            </a:r>
          </a:p>
          <a:p>
            <a:pPr marL="285750" indent="-285750" algn="just">
              <a:spcBef>
                <a:spcPts val="200"/>
              </a:spcBef>
              <a:buFont typeface="Arial" panose="020B0604020202020204" pitchFamily="34" charset="0"/>
              <a:buChar char="•"/>
            </a:pPr>
            <a:r>
              <a:rPr lang="en-US" altLang="en-US" sz="1800" kern="0">
                <a:solidFill>
                  <a:srgbClr val="053361"/>
                </a:solidFill>
                <a:latin typeface="Helvetica Neue 55"/>
                <a:cs typeface="Calibri"/>
              </a:rPr>
              <a:t>UK-based Notified Bodies will </a:t>
            </a:r>
            <a:r>
              <a:rPr lang="en-US" altLang="en-US" sz="1800" b="1" kern="0">
                <a:solidFill>
                  <a:srgbClr val="053361"/>
                </a:solidFill>
                <a:latin typeface="Helvetica Neue 55"/>
                <a:cs typeface="Calibri"/>
              </a:rPr>
              <a:t>not</a:t>
            </a:r>
            <a:r>
              <a:rPr lang="en-US" altLang="en-US" sz="1800" kern="0">
                <a:solidFill>
                  <a:srgbClr val="053361"/>
                </a:solidFill>
                <a:latin typeface="Helvetica Neue 55"/>
                <a:cs typeface="Calibri"/>
              </a:rPr>
              <a:t> be </a:t>
            </a:r>
            <a:r>
              <a:rPr lang="en-US" altLang="en-US" sz="1800" kern="0" err="1">
                <a:solidFill>
                  <a:srgbClr val="053361"/>
                </a:solidFill>
                <a:latin typeface="Helvetica Neue 55"/>
                <a:cs typeface="Calibri"/>
              </a:rPr>
              <a:t>recognised</a:t>
            </a:r>
            <a:r>
              <a:rPr lang="en-US" altLang="en-US" sz="1800" kern="0">
                <a:solidFill>
                  <a:srgbClr val="053361"/>
                </a:solidFill>
                <a:latin typeface="Helvetica Neue 55"/>
                <a:cs typeface="Calibri"/>
              </a:rPr>
              <a:t> in the EU</a:t>
            </a:r>
          </a:p>
          <a:p>
            <a:pPr marL="285750" indent="-285750" algn="just">
              <a:spcBef>
                <a:spcPts val="200"/>
              </a:spcBef>
              <a:buFont typeface="Arial" panose="020B0604020202020204" pitchFamily="34" charset="0"/>
              <a:buChar char="•"/>
            </a:pPr>
            <a:r>
              <a:rPr lang="en-US" altLang="en-US" sz="1800" kern="0">
                <a:solidFill>
                  <a:srgbClr val="053361"/>
                </a:solidFill>
                <a:latin typeface="Helvetica Neue 55"/>
                <a:cs typeface="Calibri"/>
              </a:rPr>
              <a:t>The devices they have certified will </a:t>
            </a:r>
            <a:r>
              <a:rPr lang="en-US" altLang="en-US" sz="1800" b="1" kern="0">
                <a:solidFill>
                  <a:srgbClr val="053361"/>
                </a:solidFill>
                <a:latin typeface="Helvetica Neue 55"/>
                <a:cs typeface="Calibri"/>
              </a:rPr>
              <a:t>not have</a:t>
            </a:r>
            <a:r>
              <a:rPr lang="en-US" altLang="en-US" sz="1800" kern="0">
                <a:solidFill>
                  <a:srgbClr val="053361"/>
                </a:solidFill>
                <a:latin typeface="Helvetica Neue 55"/>
                <a:cs typeface="Calibri"/>
              </a:rPr>
              <a:t> valid certificates. </a:t>
            </a:r>
          </a:p>
          <a:p>
            <a:pPr marL="285750" indent="-285750" algn="just">
              <a:spcBef>
                <a:spcPts val="200"/>
              </a:spcBef>
              <a:buFont typeface="Arial" panose="020B0604020202020204" pitchFamily="34" charset="0"/>
              <a:buChar char="•"/>
            </a:pPr>
            <a:r>
              <a:rPr lang="en-US" altLang="en-US" sz="1800" kern="0">
                <a:solidFill>
                  <a:srgbClr val="053361"/>
                </a:solidFill>
                <a:latin typeface="Helvetica Neue 55"/>
                <a:cs typeface="Calibri"/>
              </a:rPr>
              <a:t>These products will </a:t>
            </a:r>
            <a:r>
              <a:rPr lang="en-US" altLang="en-US" sz="1800" b="1" kern="0">
                <a:solidFill>
                  <a:srgbClr val="053361"/>
                </a:solidFill>
                <a:latin typeface="Helvetica Neue 55"/>
                <a:cs typeface="Calibri"/>
              </a:rPr>
              <a:t>not</a:t>
            </a:r>
            <a:r>
              <a:rPr lang="en-US" altLang="en-US" sz="1800" kern="0">
                <a:solidFill>
                  <a:srgbClr val="053361"/>
                </a:solidFill>
                <a:latin typeface="Helvetica Neue 55"/>
                <a:cs typeface="Calibri"/>
              </a:rPr>
              <a:t> be able to be placed on the EU market.</a:t>
            </a:r>
            <a:r>
              <a:rPr lang="en-US" altLang="en-US" sz="1600" kern="0">
                <a:solidFill>
                  <a:srgbClr val="053361"/>
                </a:solidFill>
                <a:latin typeface="Helvetica Neue 55"/>
              </a:rPr>
              <a:t> </a:t>
            </a:r>
          </a:p>
          <a:p>
            <a:endParaRPr lang="en-US" altLang="en-US" sz="2000" kern="0">
              <a:solidFill>
                <a:srgbClr val="000000"/>
              </a:solidFill>
            </a:endParaRPr>
          </a:p>
        </p:txBody>
      </p:sp>
      <p:sp>
        <p:nvSpPr>
          <p:cNvPr id="11" name="Rectangle 5">
            <a:extLst>
              <a:ext uri="{FF2B5EF4-FFF2-40B4-BE49-F238E27FC236}">
                <a16:creationId xmlns:a16="http://schemas.microsoft.com/office/drawing/2014/main" id="{9F672C86-89A1-4DF0-8FF6-6D15078BC7CB}"/>
              </a:ext>
            </a:extLst>
          </p:cNvPr>
          <p:cNvSpPr txBox="1">
            <a:spLocks noChangeArrowheads="1"/>
          </p:cNvSpPr>
          <p:nvPr/>
        </p:nvSpPr>
        <p:spPr bwMode="auto">
          <a:xfrm>
            <a:off x="7066746" y="3301365"/>
            <a:ext cx="4807938" cy="3016250"/>
          </a:xfrm>
          <a:prstGeom prst="roundRect">
            <a:avLst>
              <a:gd name="adj" fmla="val 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r" rtl="0" fontAlgn="base">
              <a:spcBef>
                <a:spcPct val="50000"/>
              </a:spcBef>
              <a:spcAft>
                <a:spcPct val="0"/>
              </a:spcAft>
              <a:defRPr sz="1200" kern="1200">
                <a:solidFill>
                  <a:schemeClr val="tx1"/>
                </a:solidFill>
                <a:latin typeface="Arial" charset="0"/>
                <a:ea typeface="+mn-ea"/>
                <a:cs typeface="+mn-cs"/>
              </a:defRPr>
            </a:lvl1pPr>
            <a:lvl2pPr marL="457200" algn="r" rtl="0" fontAlgn="base">
              <a:spcBef>
                <a:spcPct val="50000"/>
              </a:spcBef>
              <a:spcAft>
                <a:spcPct val="0"/>
              </a:spcAft>
              <a:defRPr sz="1200" kern="1200">
                <a:solidFill>
                  <a:schemeClr val="tx1"/>
                </a:solidFill>
                <a:latin typeface="Arial" charset="0"/>
                <a:ea typeface="+mn-ea"/>
                <a:cs typeface="+mn-cs"/>
              </a:defRPr>
            </a:lvl2pPr>
            <a:lvl3pPr marL="914400" algn="r" rtl="0" fontAlgn="base">
              <a:spcBef>
                <a:spcPct val="50000"/>
              </a:spcBef>
              <a:spcAft>
                <a:spcPct val="0"/>
              </a:spcAft>
              <a:defRPr sz="1200" kern="1200">
                <a:solidFill>
                  <a:schemeClr val="tx1"/>
                </a:solidFill>
                <a:latin typeface="Arial" charset="0"/>
                <a:ea typeface="+mn-ea"/>
                <a:cs typeface="+mn-cs"/>
              </a:defRPr>
            </a:lvl3pPr>
            <a:lvl4pPr marL="1371600" algn="r" rtl="0" fontAlgn="base">
              <a:spcBef>
                <a:spcPct val="50000"/>
              </a:spcBef>
              <a:spcAft>
                <a:spcPct val="0"/>
              </a:spcAft>
              <a:defRPr sz="1200" kern="1200">
                <a:solidFill>
                  <a:schemeClr val="tx1"/>
                </a:solidFill>
                <a:latin typeface="Arial" charset="0"/>
                <a:ea typeface="+mn-ea"/>
                <a:cs typeface="+mn-cs"/>
              </a:defRPr>
            </a:lvl4pPr>
            <a:lvl5pPr marL="1828800" algn="r" rtl="0" fontAlgn="base">
              <a:spcBef>
                <a:spcPct val="5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ctr">
              <a:spcAft>
                <a:spcPts val="0"/>
              </a:spcAft>
            </a:pPr>
            <a:r>
              <a:rPr lang="en-US" altLang="en-US" sz="2000" b="1" u="sng" kern="0">
                <a:solidFill>
                  <a:srgbClr val="053361"/>
                </a:solidFill>
                <a:latin typeface="Helvetica Neue 55"/>
                <a:cs typeface="Arial"/>
              </a:rPr>
              <a:t>Status of certificates issued by </a:t>
            </a:r>
          </a:p>
          <a:p>
            <a:pPr algn="ctr">
              <a:spcBef>
                <a:spcPts val="0"/>
              </a:spcBef>
              <a:spcAft>
                <a:spcPts val="600"/>
              </a:spcAft>
            </a:pPr>
            <a:r>
              <a:rPr lang="en-US" altLang="en-US" sz="2000" b="1" u="sng" kern="0">
                <a:solidFill>
                  <a:srgbClr val="053361"/>
                </a:solidFill>
                <a:latin typeface="Helvetica Neue 55"/>
                <a:cs typeface="Arial"/>
              </a:rPr>
              <a:t>UK NBs in the UK</a:t>
            </a:r>
          </a:p>
          <a:p>
            <a:pPr algn="just">
              <a:spcBef>
                <a:spcPts val="200"/>
              </a:spcBef>
            </a:pPr>
            <a:r>
              <a:rPr lang="en-US" altLang="en-US" sz="1800" u="sng" kern="0">
                <a:solidFill>
                  <a:srgbClr val="053361"/>
                </a:solidFill>
                <a:latin typeface="Helvetica Neue 55"/>
                <a:cs typeface="Arial"/>
              </a:rPr>
              <a:t>From Exit Date:</a:t>
            </a:r>
            <a:r>
              <a:rPr lang="en-US" altLang="en-US" sz="1800" kern="0">
                <a:solidFill>
                  <a:srgbClr val="053361"/>
                </a:solidFill>
                <a:latin typeface="Helvetica Neue 55"/>
                <a:cs typeface="Arial"/>
              </a:rPr>
              <a:t> </a:t>
            </a:r>
          </a:p>
          <a:p>
            <a:pPr marL="285750" indent="-285750" algn="just">
              <a:spcBef>
                <a:spcPts val="200"/>
              </a:spcBef>
              <a:buFont typeface="Arial" panose="020B0604020202020204" pitchFamily="34" charset="0"/>
              <a:buChar char="•"/>
            </a:pPr>
            <a:r>
              <a:rPr lang="en-US" altLang="en-US" sz="1800" kern="0">
                <a:solidFill>
                  <a:srgbClr val="053361"/>
                </a:solidFill>
                <a:latin typeface="Helvetica Neue 55"/>
                <a:cs typeface="Arial"/>
              </a:rPr>
              <a:t>UK </a:t>
            </a:r>
            <a:r>
              <a:rPr lang="en-US" altLang="en-US" sz="1800" b="1" kern="0">
                <a:solidFill>
                  <a:srgbClr val="053361"/>
                </a:solidFill>
                <a:latin typeface="Helvetica Neue 55"/>
                <a:cs typeface="Arial"/>
              </a:rPr>
              <a:t>will</a:t>
            </a:r>
            <a:r>
              <a:rPr lang="en-US" altLang="en-US" sz="1800" kern="0">
                <a:solidFill>
                  <a:srgbClr val="053361"/>
                </a:solidFill>
                <a:latin typeface="Helvetica Neue 55"/>
                <a:cs typeface="Arial"/>
              </a:rPr>
              <a:t> give UK-based NBs ongoing legal status</a:t>
            </a:r>
          </a:p>
          <a:p>
            <a:pPr marL="285750" indent="-285750" algn="just">
              <a:spcBef>
                <a:spcPts val="200"/>
              </a:spcBef>
              <a:buFont typeface="Arial" panose="020B0604020202020204" pitchFamily="34" charset="0"/>
              <a:buChar char="•"/>
            </a:pPr>
            <a:r>
              <a:rPr lang="en-US" altLang="en-US" sz="1800" kern="0">
                <a:solidFill>
                  <a:srgbClr val="053361"/>
                </a:solidFill>
                <a:latin typeface="Helvetica Neue 55"/>
                <a:cs typeface="Arial"/>
              </a:rPr>
              <a:t>UK </a:t>
            </a:r>
            <a:r>
              <a:rPr lang="en-US" altLang="en-US" sz="1800" b="1" kern="0">
                <a:solidFill>
                  <a:srgbClr val="053361"/>
                </a:solidFill>
                <a:latin typeface="Helvetica Neue 55"/>
                <a:cs typeface="Arial"/>
              </a:rPr>
              <a:t>will</a:t>
            </a:r>
            <a:r>
              <a:rPr lang="en-US" altLang="en-US" sz="1800" kern="0">
                <a:solidFill>
                  <a:srgbClr val="053361"/>
                </a:solidFill>
                <a:latin typeface="Helvetica Neue 55"/>
                <a:cs typeface="Arial"/>
              </a:rPr>
              <a:t> </a:t>
            </a:r>
            <a:r>
              <a:rPr lang="en-US" altLang="en-US" sz="1800" kern="0" err="1">
                <a:solidFill>
                  <a:srgbClr val="053361"/>
                </a:solidFill>
                <a:latin typeface="Helvetica Neue 55"/>
                <a:cs typeface="Arial"/>
              </a:rPr>
              <a:t>recognise</a:t>
            </a:r>
            <a:r>
              <a:rPr lang="en-US" altLang="en-US" sz="1800" kern="0">
                <a:solidFill>
                  <a:srgbClr val="053361"/>
                </a:solidFill>
                <a:latin typeface="Helvetica Neue 55"/>
                <a:cs typeface="Arial"/>
              </a:rPr>
              <a:t> the validity of certificates issued before Exit Day</a:t>
            </a:r>
          </a:p>
          <a:p>
            <a:pPr marL="285750" indent="-285750" algn="just">
              <a:spcBef>
                <a:spcPts val="200"/>
              </a:spcBef>
              <a:buFont typeface="Arial" panose="020B0604020202020204" pitchFamily="34" charset="0"/>
              <a:buChar char="•"/>
            </a:pPr>
            <a:r>
              <a:rPr lang="en-US" altLang="en-US" sz="1800" kern="0">
                <a:solidFill>
                  <a:srgbClr val="053361"/>
                </a:solidFill>
                <a:latin typeface="Helvetica Neue 55"/>
                <a:cs typeface="Arial"/>
              </a:rPr>
              <a:t>Products covered by UK NBs </a:t>
            </a:r>
            <a:r>
              <a:rPr lang="en-US" altLang="en-US" sz="1800" b="1" kern="0">
                <a:solidFill>
                  <a:srgbClr val="053361"/>
                </a:solidFill>
                <a:latin typeface="Helvetica Neue 55"/>
                <a:cs typeface="Arial"/>
              </a:rPr>
              <a:t>will</a:t>
            </a:r>
            <a:r>
              <a:rPr lang="en-US" altLang="en-US" sz="1800" kern="0">
                <a:solidFill>
                  <a:srgbClr val="053361"/>
                </a:solidFill>
                <a:latin typeface="Helvetica Neue 55"/>
                <a:cs typeface="Arial"/>
              </a:rPr>
              <a:t> be able to be placed on UK market after Exit Day.</a:t>
            </a:r>
          </a:p>
        </p:txBody>
      </p:sp>
    </p:spTree>
    <p:extLst>
      <p:ext uri="{BB962C8B-B14F-4D97-AF65-F5344CB8AC3E}">
        <p14:creationId xmlns:p14="http://schemas.microsoft.com/office/powerpoint/2010/main" val="26773091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1A67-0501-4C8A-B077-7EEAC4A5F344}"/>
              </a:ext>
            </a:extLst>
          </p:cNvPr>
          <p:cNvSpPr>
            <a:spLocks noGrp="1"/>
          </p:cNvSpPr>
          <p:nvPr>
            <p:ph type="title"/>
          </p:nvPr>
        </p:nvSpPr>
        <p:spPr>
          <a:xfrm>
            <a:off x="637027" y="1350983"/>
            <a:ext cx="10969943" cy="514351"/>
          </a:xfrm>
        </p:spPr>
        <p:txBody>
          <a:bodyPr/>
          <a:lstStyle/>
          <a:p>
            <a:r>
              <a:rPr lang="en-GB"/>
              <a:t>Two key changes for device manufacturers in a No Deal scenario</a:t>
            </a:r>
          </a:p>
        </p:txBody>
      </p:sp>
      <p:sp>
        <p:nvSpPr>
          <p:cNvPr id="4" name="Slide Number Placeholder 3">
            <a:extLst>
              <a:ext uri="{FF2B5EF4-FFF2-40B4-BE49-F238E27FC236}">
                <a16:creationId xmlns:a16="http://schemas.microsoft.com/office/drawing/2014/main" id="{21E49396-36DD-461A-9A98-4BCA21BAA25B}"/>
              </a:ext>
            </a:extLst>
          </p:cNvPr>
          <p:cNvSpPr>
            <a:spLocks noGrp="1"/>
          </p:cNvSpPr>
          <p:nvPr>
            <p:ph type="sldNum" sz="quarter" idx="10"/>
          </p:nvPr>
        </p:nvSpPr>
        <p:spPr/>
        <p:txBody>
          <a:bodyPr/>
          <a:lstStyle/>
          <a:p>
            <a:pPr>
              <a:defRPr/>
            </a:pPr>
            <a:fld id="{33932FC1-F83D-4223-BCC6-34681F250449}" type="slidenum">
              <a:rPr lang="en-US" smtClean="0"/>
              <a:pPr>
                <a:defRPr/>
              </a:pPr>
              <a:t>7</a:t>
            </a:fld>
            <a:endParaRPr lang="en-US"/>
          </a:p>
        </p:txBody>
      </p:sp>
      <p:sp>
        <p:nvSpPr>
          <p:cNvPr id="5" name="TextBox 4">
            <a:extLst>
              <a:ext uri="{FF2B5EF4-FFF2-40B4-BE49-F238E27FC236}">
                <a16:creationId xmlns:a16="http://schemas.microsoft.com/office/drawing/2014/main" id="{47AE4101-1706-4893-940D-BF8551413BA3}"/>
              </a:ext>
            </a:extLst>
          </p:cNvPr>
          <p:cNvSpPr txBox="1"/>
          <p:nvPr/>
        </p:nvSpPr>
        <p:spPr>
          <a:xfrm>
            <a:off x="480498" y="1805699"/>
            <a:ext cx="11708329" cy="5123161"/>
          </a:xfrm>
          <a:prstGeom prst="rect">
            <a:avLst/>
          </a:prstGeom>
          <a:noFill/>
        </p:spPr>
        <p:txBody>
          <a:bodyPr wrap="square" rtlCol="0" anchor="t">
            <a:noAutofit/>
          </a:bodyPr>
          <a:lstStyle/>
          <a:p>
            <a:r>
              <a:rPr lang="en-US" sz="1600" b="1">
                <a:solidFill>
                  <a:srgbClr val="053361"/>
                </a:solidFill>
                <a:latin typeface="Helvetica Neue 55"/>
                <a:cs typeface="Calibri"/>
              </a:rPr>
              <a:t>Manufacturers and the UK responsible person</a:t>
            </a:r>
          </a:p>
          <a:p>
            <a:endParaRPr lang="en-US" sz="1600" b="1">
              <a:solidFill>
                <a:srgbClr val="053361"/>
              </a:solidFill>
              <a:latin typeface="Helvetica Neue 55"/>
              <a:cs typeface="Calibri"/>
            </a:endParaRPr>
          </a:p>
          <a:p>
            <a:pPr lvl="3"/>
            <a:r>
              <a:rPr lang="en-US" sz="1600">
                <a:solidFill>
                  <a:srgbClr val="053361"/>
                </a:solidFill>
                <a:latin typeface="Helvetica Neue 55"/>
                <a:cs typeface="Calibri"/>
              </a:rPr>
              <a:t>Manufacturers placing products on the UK market must </a:t>
            </a:r>
            <a:r>
              <a:rPr lang="en-US" sz="1600" b="1">
                <a:solidFill>
                  <a:srgbClr val="053361"/>
                </a:solidFill>
                <a:latin typeface="Helvetica Neue 55"/>
                <a:cs typeface="Calibri"/>
              </a:rPr>
              <a:t>first register with the MHRA</a:t>
            </a:r>
          </a:p>
          <a:p>
            <a:pPr lvl="3"/>
            <a:endParaRPr lang="en-US" sz="1600" b="1">
              <a:solidFill>
                <a:srgbClr val="053361"/>
              </a:solidFill>
              <a:latin typeface="Helvetica Neue 55"/>
              <a:cs typeface="Calibri"/>
            </a:endParaRPr>
          </a:p>
          <a:p>
            <a:pPr lvl="3"/>
            <a:r>
              <a:rPr lang="en-US" sz="1600">
                <a:solidFill>
                  <a:srgbClr val="053361"/>
                </a:solidFill>
                <a:latin typeface="Helvetica Neue 55"/>
                <a:cs typeface="Calibri"/>
              </a:rPr>
              <a:t>If a manufacturer is not established in the UK it must </a:t>
            </a:r>
            <a:r>
              <a:rPr lang="en-US" sz="1600" b="1">
                <a:solidFill>
                  <a:srgbClr val="053361"/>
                </a:solidFill>
                <a:latin typeface="Helvetica Neue 55"/>
                <a:cs typeface="Calibri"/>
              </a:rPr>
              <a:t>designate a UK responsible person to register and act on its behalf. </a:t>
            </a:r>
            <a:r>
              <a:rPr lang="en-US" sz="1600">
                <a:solidFill>
                  <a:srgbClr val="053361"/>
                </a:solidFill>
                <a:latin typeface="Helvetica Neue 55"/>
                <a:cs typeface="Calibri"/>
              </a:rPr>
              <a:t>Manufacturers </a:t>
            </a:r>
            <a:r>
              <a:rPr lang="en-US" sz="1600" b="1">
                <a:solidFill>
                  <a:srgbClr val="053361"/>
                </a:solidFill>
                <a:latin typeface="Helvetica Neue 55"/>
                <a:cs typeface="Calibri"/>
              </a:rPr>
              <a:t>must have a registered place of business in the UK.</a:t>
            </a:r>
            <a:r>
              <a:rPr lang="en-US" sz="1600">
                <a:solidFill>
                  <a:srgbClr val="053361"/>
                </a:solidFill>
                <a:latin typeface="Helvetica Neue 55"/>
                <a:cs typeface="Calibri"/>
              </a:rPr>
              <a:t> This address will be publicly available on the MHRA’s Public Access Registrations Database (PARD).</a:t>
            </a:r>
          </a:p>
          <a:p>
            <a:endParaRPr lang="en-GB" sz="1600" b="1">
              <a:solidFill>
                <a:srgbClr val="053361"/>
              </a:solidFill>
              <a:latin typeface="Helvetica Neue 55"/>
              <a:cs typeface="Calibri"/>
            </a:endParaRPr>
          </a:p>
          <a:p>
            <a:r>
              <a:rPr lang="en-GB" sz="1600" b="1">
                <a:solidFill>
                  <a:srgbClr val="053361"/>
                </a:solidFill>
                <a:latin typeface="Helvetica Neue 55"/>
                <a:cs typeface="Calibri"/>
              </a:rPr>
              <a:t>Registration of Devices:</a:t>
            </a:r>
          </a:p>
          <a:p>
            <a:endParaRPr lang="en-US" sz="1600" b="1">
              <a:solidFill>
                <a:srgbClr val="053361"/>
              </a:solidFill>
              <a:latin typeface="Helvetica Neue 55"/>
              <a:cs typeface="Calibri"/>
            </a:endParaRPr>
          </a:p>
          <a:p>
            <a:pPr lvl="3"/>
            <a:r>
              <a:rPr lang="en-GB" sz="1600">
                <a:solidFill>
                  <a:srgbClr val="053361"/>
                </a:solidFill>
                <a:latin typeface="Helvetica Neue 55"/>
                <a:cs typeface="Calibri"/>
              </a:rPr>
              <a:t>After exit day, </a:t>
            </a:r>
            <a:r>
              <a:rPr lang="en-GB" sz="1600" b="1">
                <a:solidFill>
                  <a:srgbClr val="053361"/>
                </a:solidFill>
                <a:latin typeface="Helvetica Neue 55"/>
                <a:cs typeface="Calibri"/>
              </a:rPr>
              <a:t>all devices will need to be registered with the MHRA </a:t>
            </a:r>
            <a:r>
              <a:rPr lang="en-GB" sz="1600">
                <a:solidFill>
                  <a:srgbClr val="053361"/>
                </a:solidFill>
                <a:latin typeface="Helvetica Neue 55"/>
                <a:cs typeface="Calibri"/>
              </a:rPr>
              <a:t>before being placed on the UK market. As this is an extension of existing requirements </a:t>
            </a:r>
            <a:r>
              <a:rPr lang="en-GB" sz="1600" b="1">
                <a:solidFill>
                  <a:srgbClr val="053361"/>
                </a:solidFill>
                <a:latin typeface="Helvetica Neue 55"/>
                <a:cs typeface="Calibri"/>
              </a:rPr>
              <a:t>businesses will be given a grace period </a:t>
            </a:r>
            <a:r>
              <a:rPr lang="en-GB" sz="1600">
                <a:solidFill>
                  <a:srgbClr val="053361"/>
                </a:solidFill>
                <a:latin typeface="Helvetica Neue 55"/>
                <a:cs typeface="Calibri"/>
              </a:rPr>
              <a:t>for compliance. This period will differ depending on the class of device;</a:t>
            </a:r>
          </a:p>
          <a:p>
            <a:endParaRPr lang="en-GB" sz="1600">
              <a:solidFill>
                <a:srgbClr val="053361"/>
              </a:solidFill>
              <a:latin typeface="Helvetica Neue 55"/>
              <a:cs typeface="Calibri"/>
            </a:endParaRPr>
          </a:p>
          <a:p>
            <a:pPr lvl="3"/>
            <a:r>
              <a:rPr lang="en-GB" sz="1600">
                <a:solidFill>
                  <a:srgbClr val="053361"/>
                </a:solidFill>
                <a:latin typeface="Helvetica Neue 55"/>
                <a:cs typeface="Calibri"/>
              </a:rPr>
              <a:t>Device manufacturers not based in the UK </a:t>
            </a:r>
            <a:r>
              <a:rPr lang="en-GB" sz="1600" b="1">
                <a:solidFill>
                  <a:srgbClr val="053361"/>
                </a:solidFill>
                <a:latin typeface="Helvetica Neue 55"/>
                <a:cs typeface="Calibri"/>
              </a:rPr>
              <a:t>will require a ‘UK Responsible Person’ </a:t>
            </a:r>
            <a:r>
              <a:rPr lang="en-GB" sz="1600">
                <a:solidFill>
                  <a:srgbClr val="053361"/>
                </a:solidFill>
                <a:latin typeface="Helvetica Neue 55"/>
                <a:cs typeface="Calibri"/>
              </a:rPr>
              <a:t>established in the UK, with a UK registered address to register the product who will take responsibility for the product in the UK. </a:t>
            </a:r>
            <a:r>
              <a:rPr lang="en-GB" sz="1600" b="1">
                <a:solidFill>
                  <a:srgbClr val="053361"/>
                </a:solidFill>
                <a:latin typeface="Helvetica Neue 55"/>
                <a:cs typeface="Calibri"/>
              </a:rPr>
              <a:t>No labelling changes will be required </a:t>
            </a:r>
            <a:r>
              <a:rPr lang="en-GB" sz="1600">
                <a:solidFill>
                  <a:srgbClr val="053361"/>
                </a:solidFill>
                <a:latin typeface="Helvetica Neue 55"/>
                <a:cs typeface="Calibri"/>
              </a:rPr>
              <a:t>to reflect the role of this ‘UK Responsible Person’.</a:t>
            </a:r>
          </a:p>
        </p:txBody>
      </p:sp>
      <p:pic>
        <p:nvPicPr>
          <p:cNvPr id="6" name="Picture 2" descr="A picture containing vector graphics&#10;&#10;Description generated with very high confidence">
            <a:extLst>
              <a:ext uri="{FF2B5EF4-FFF2-40B4-BE49-F238E27FC236}">
                <a16:creationId xmlns:a16="http://schemas.microsoft.com/office/drawing/2014/main" id="{6040AF04-1095-4FD0-9500-0CCD089C2F6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7952" y="2576377"/>
            <a:ext cx="1129653" cy="1076305"/>
          </a:xfrm>
          <a:prstGeom prst="rect">
            <a:avLst/>
          </a:prstGeom>
        </p:spPr>
      </p:pic>
      <p:pic>
        <p:nvPicPr>
          <p:cNvPr id="7" name="Picture 11" descr="A picture containing vector graphics&#10;&#10;Description generated with high confidence">
            <a:extLst>
              <a:ext uri="{FF2B5EF4-FFF2-40B4-BE49-F238E27FC236}">
                <a16:creationId xmlns:a16="http://schemas.microsoft.com/office/drawing/2014/main" id="{E4997C71-7081-4623-BC10-08385C638892}"/>
              </a:ext>
            </a:extLst>
          </p:cNvPr>
          <p:cNvPicPr>
            <a:picLocks noChangeAspect="1"/>
          </p:cNvPicPr>
          <p:nvPr/>
        </p:nvPicPr>
        <p:blipFill>
          <a:blip r:embed="rId5"/>
          <a:stretch>
            <a:fillRect/>
          </a:stretch>
        </p:blipFill>
        <p:spPr>
          <a:xfrm>
            <a:off x="637027" y="4708290"/>
            <a:ext cx="1075295" cy="1076306"/>
          </a:xfrm>
          <a:prstGeom prst="rect">
            <a:avLst/>
          </a:prstGeom>
        </p:spPr>
      </p:pic>
    </p:spTree>
    <p:extLst>
      <p:ext uri="{BB962C8B-B14F-4D97-AF65-F5344CB8AC3E}">
        <p14:creationId xmlns:p14="http://schemas.microsoft.com/office/powerpoint/2010/main" val="116918427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EFDC-7F85-4DD7-A5CF-ADD3198F8330}"/>
              </a:ext>
            </a:extLst>
          </p:cNvPr>
          <p:cNvSpPr>
            <a:spLocks noGrp="1"/>
          </p:cNvSpPr>
          <p:nvPr>
            <p:ph type="title"/>
          </p:nvPr>
        </p:nvSpPr>
        <p:spPr>
          <a:xfrm>
            <a:off x="635000" y="1270540"/>
            <a:ext cx="10969943" cy="514351"/>
          </a:xfrm>
        </p:spPr>
        <p:txBody>
          <a:bodyPr/>
          <a:lstStyle/>
          <a:p>
            <a:r>
              <a:rPr lang="en-GB"/>
              <a:t>Registering devices</a:t>
            </a:r>
          </a:p>
        </p:txBody>
      </p:sp>
      <p:graphicFrame>
        <p:nvGraphicFramePr>
          <p:cNvPr id="5" name="Table 5">
            <a:extLst>
              <a:ext uri="{FF2B5EF4-FFF2-40B4-BE49-F238E27FC236}">
                <a16:creationId xmlns:a16="http://schemas.microsoft.com/office/drawing/2014/main" id="{FD8B18D2-A500-4984-8AEB-9D29008CD8C3}"/>
              </a:ext>
            </a:extLst>
          </p:cNvPr>
          <p:cNvGraphicFramePr>
            <a:graphicFrameLocks noGrp="1"/>
          </p:cNvGraphicFramePr>
          <p:nvPr>
            <p:ph idx="1"/>
            <p:extLst>
              <p:ext uri="{D42A27DB-BD31-4B8C-83A1-F6EECF244321}">
                <p14:modId xmlns:p14="http://schemas.microsoft.com/office/powerpoint/2010/main" val="4210384130"/>
              </p:ext>
            </p:extLst>
          </p:nvPr>
        </p:nvGraphicFramePr>
        <p:xfrm>
          <a:off x="635000" y="3232150"/>
          <a:ext cx="10971213" cy="2352040"/>
        </p:xfrm>
        <a:graphic>
          <a:graphicData uri="http://schemas.openxmlformats.org/drawingml/2006/table">
            <a:tbl>
              <a:tblPr firstRow="1" bandRow="1">
                <a:tableStyleId>{5C22544A-7EE6-4342-B048-85BDC9FD1C3A}</a:tableStyleId>
              </a:tblPr>
              <a:tblGrid>
                <a:gridCol w="1475740">
                  <a:extLst>
                    <a:ext uri="{9D8B030D-6E8A-4147-A177-3AD203B41FA5}">
                      <a16:colId xmlns:a16="http://schemas.microsoft.com/office/drawing/2014/main" val="3503627664"/>
                    </a:ext>
                  </a:extLst>
                </a:gridCol>
                <a:gridCol w="4396740">
                  <a:extLst>
                    <a:ext uri="{9D8B030D-6E8A-4147-A177-3AD203B41FA5}">
                      <a16:colId xmlns:a16="http://schemas.microsoft.com/office/drawing/2014/main" val="3044235981"/>
                    </a:ext>
                  </a:extLst>
                </a:gridCol>
                <a:gridCol w="5098733">
                  <a:extLst>
                    <a:ext uri="{9D8B030D-6E8A-4147-A177-3AD203B41FA5}">
                      <a16:colId xmlns:a16="http://schemas.microsoft.com/office/drawing/2014/main" val="3171209602"/>
                    </a:ext>
                  </a:extLst>
                </a:gridCol>
              </a:tblGrid>
              <a:tr h="370840">
                <a:tc>
                  <a:txBody>
                    <a:bodyPr/>
                    <a:lstStyle/>
                    <a:p>
                      <a:r>
                        <a:rPr lang="en-GB" sz="1600">
                          <a:latin typeface="Helvetica Neue 55"/>
                        </a:rPr>
                        <a:t>Time Frame</a:t>
                      </a:r>
                    </a:p>
                  </a:txBody>
                  <a:tcPr/>
                </a:tc>
                <a:tc>
                  <a:txBody>
                    <a:bodyPr/>
                    <a:lstStyle/>
                    <a:p>
                      <a:r>
                        <a:rPr lang="en-GB" sz="1600">
                          <a:latin typeface="Helvetica Neue 55"/>
                        </a:rPr>
                        <a:t>Devices</a:t>
                      </a:r>
                    </a:p>
                  </a:txBody>
                  <a:tcPr/>
                </a:tc>
                <a:tc>
                  <a:txBody>
                    <a:bodyPr/>
                    <a:lstStyle/>
                    <a:p>
                      <a:r>
                        <a:rPr lang="en-GB" sz="1600">
                          <a:latin typeface="Helvetica Neue 55"/>
                        </a:rPr>
                        <a:t>IVDs</a:t>
                      </a:r>
                    </a:p>
                  </a:txBody>
                  <a:tcPr/>
                </a:tc>
                <a:extLst>
                  <a:ext uri="{0D108BD9-81ED-4DB2-BD59-A6C34878D82A}">
                    <a16:rowId xmlns:a16="http://schemas.microsoft.com/office/drawing/2014/main" val="199112140"/>
                  </a:ext>
                </a:extLst>
              </a:tr>
              <a:tr h="370840">
                <a:tc>
                  <a:txBody>
                    <a:bodyPr/>
                    <a:lstStyle/>
                    <a:p>
                      <a:r>
                        <a:rPr lang="en-GB" sz="1600" b="1">
                          <a:latin typeface="Helvetica Neue 55"/>
                        </a:rPr>
                        <a:t>4 months</a:t>
                      </a:r>
                    </a:p>
                  </a:txBody>
                  <a:tcPr/>
                </a:tc>
                <a:tc>
                  <a:txBody>
                    <a:bodyPr/>
                    <a:lstStyle/>
                    <a:p>
                      <a:pPr marL="285750" indent="-285750">
                        <a:buFont typeface="Arial" panose="020B0604020202020204" pitchFamily="34" charset="0"/>
                        <a:buChar char="•"/>
                      </a:pPr>
                      <a:r>
                        <a:rPr lang="en-GB" sz="1600" b="0" i="0" kern="1200">
                          <a:solidFill>
                            <a:schemeClr val="dk1"/>
                          </a:solidFill>
                          <a:effectLst/>
                          <a:latin typeface="Helvetica Neue 55"/>
                          <a:ea typeface="+mn-ea"/>
                          <a:cs typeface="+mn-cs"/>
                        </a:rPr>
                        <a:t>Class III medical devices</a:t>
                      </a:r>
                    </a:p>
                    <a:p>
                      <a:pPr marL="285750" indent="-285750">
                        <a:buFont typeface="Arial" panose="020B0604020202020204" pitchFamily="34" charset="0"/>
                        <a:buChar char="•"/>
                      </a:pPr>
                      <a:r>
                        <a:rPr lang="en-GB" sz="1600" b="0" i="0" kern="1200">
                          <a:solidFill>
                            <a:schemeClr val="dk1"/>
                          </a:solidFill>
                          <a:effectLst/>
                          <a:latin typeface="Helvetica Neue 55"/>
                          <a:ea typeface="+mn-ea"/>
                          <a:cs typeface="+mn-cs"/>
                        </a:rPr>
                        <a:t>Class IIb implantable medical devices</a:t>
                      </a:r>
                    </a:p>
                    <a:p>
                      <a:pPr marL="285750" indent="-285750">
                        <a:buFont typeface="Arial" panose="020B0604020202020204" pitchFamily="34" charset="0"/>
                        <a:buChar char="•"/>
                      </a:pPr>
                      <a:r>
                        <a:rPr lang="en-GB" sz="1600" b="0" i="0" kern="1200">
                          <a:solidFill>
                            <a:schemeClr val="dk1"/>
                          </a:solidFill>
                          <a:effectLst/>
                          <a:latin typeface="Helvetica Neue 55"/>
                          <a:ea typeface="+mn-ea"/>
                          <a:cs typeface="+mn-cs"/>
                        </a:rPr>
                        <a:t>Active implantable medical devices</a:t>
                      </a:r>
                    </a:p>
                  </a:txBody>
                  <a:tcPr/>
                </a:tc>
                <a:tc>
                  <a:txBody>
                    <a:bodyPr/>
                    <a:lstStyle/>
                    <a:p>
                      <a:pPr marL="285750" indent="-285750">
                        <a:buFont typeface="Arial" panose="020B0604020202020204" pitchFamily="34" charset="0"/>
                        <a:buChar char="•"/>
                      </a:pPr>
                      <a:r>
                        <a:rPr lang="en-GB" sz="1600">
                          <a:latin typeface="Helvetica Neue 55"/>
                        </a:rPr>
                        <a:t>IVD List A</a:t>
                      </a:r>
                    </a:p>
                  </a:txBody>
                  <a:tcPr/>
                </a:tc>
                <a:extLst>
                  <a:ext uri="{0D108BD9-81ED-4DB2-BD59-A6C34878D82A}">
                    <a16:rowId xmlns:a16="http://schemas.microsoft.com/office/drawing/2014/main" val="241176182"/>
                  </a:ext>
                </a:extLst>
              </a:tr>
              <a:tr h="370840">
                <a:tc>
                  <a:txBody>
                    <a:bodyPr/>
                    <a:lstStyle/>
                    <a:p>
                      <a:r>
                        <a:rPr lang="en-GB" sz="1600" b="1">
                          <a:latin typeface="Helvetica Neue 55"/>
                        </a:rPr>
                        <a:t>8 months</a:t>
                      </a:r>
                    </a:p>
                  </a:txBody>
                  <a:tcPr/>
                </a:tc>
                <a:tc>
                  <a:txBody>
                    <a:bodyPr/>
                    <a:lstStyle/>
                    <a:p>
                      <a:pPr marL="285750" indent="-285750">
                        <a:buFont typeface="Arial" panose="020B0604020202020204" pitchFamily="34" charset="0"/>
                        <a:buChar char="•"/>
                      </a:pPr>
                      <a:r>
                        <a:rPr lang="en-GB" sz="1600" b="0" i="0" kern="1200">
                          <a:solidFill>
                            <a:schemeClr val="dk1"/>
                          </a:solidFill>
                          <a:effectLst/>
                          <a:latin typeface="Helvetica Neue 55"/>
                          <a:ea typeface="+mn-ea"/>
                          <a:cs typeface="+mn-cs"/>
                        </a:rPr>
                        <a:t>Class IIb non-implantable medical devices</a:t>
                      </a:r>
                    </a:p>
                    <a:p>
                      <a:pPr marL="285750" indent="-285750">
                        <a:buFont typeface="Arial" panose="020B0604020202020204" pitchFamily="34" charset="0"/>
                        <a:buChar char="•"/>
                      </a:pPr>
                      <a:r>
                        <a:rPr lang="en-GB" sz="1600" b="0" i="0" kern="1200">
                          <a:solidFill>
                            <a:schemeClr val="dk1"/>
                          </a:solidFill>
                          <a:effectLst/>
                          <a:latin typeface="Helvetica Neue 55"/>
                          <a:ea typeface="+mn-ea"/>
                          <a:cs typeface="+mn-cs"/>
                        </a:rPr>
                        <a:t>Class </a:t>
                      </a:r>
                      <a:r>
                        <a:rPr lang="en-GB" sz="1600" b="0" i="0" kern="1200" err="1">
                          <a:solidFill>
                            <a:schemeClr val="dk1"/>
                          </a:solidFill>
                          <a:effectLst/>
                          <a:latin typeface="Helvetica Neue 55"/>
                          <a:ea typeface="+mn-ea"/>
                          <a:cs typeface="+mn-cs"/>
                        </a:rPr>
                        <a:t>IIa</a:t>
                      </a:r>
                      <a:r>
                        <a:rPr lang="en-GB" sz="1600" b="0" i="0" kern="1200">
                          <a:solidFill>
                            <a:schemeClr val="dk1"/>
                          </a:solidFill>
                          <a:effectLst/>
                          <a:latin typeface="Helvetica Neue 55"/>
                          <a:ea typeface="+mn-ea"/>
                          <a:cs typeface="+mn-cs"/>
                        </a:rPr>
                        <a:t> medical devices</a:t>
                      </a:r>
                    </a:p>
                  </a:txBody>
                  <a:tcPr/>
                </a:tc>
                <a:tc>
                  <a:txBody>
                    <a:bodyPr/>
                    <a:lstStyle/>
                    <a:p>
                      <a:pPr marL="285750" indent="-285750">
                        <a:buFont typeface="Arial" panose="020B0604020202020204" pitchFamily="34" charset="0"/>
                        <a:buChar char="•"/>
                      </a:pPr>
                      <a:r>
                        <a:rPr lang="en-GB" sz="1600">
                          <a:latin typeface="Helvetica Neue 55"/>
                        </a:rPr>
                        <a:t>IVD List B</a:t>
                      </a:r>
                    </a:p>
                    <a:p>
                      <a:pPr marL="285750" indent="-285750">
                        <a:buFont typeface="Arial" panose="020B0604020202020204" pitchFamily="34" charset="0"/>
                        <a:buChar char="•"/>
                      </a:pPr>
                      <a:r>
                        <a:rPr lang="en-GB" sz="1600">
                          <a:latin typeface="Helvetica Neue 55"/>
                        </a:rPr>
                        <a:t>Self-test IVDs</a:t>
                      </a:r>
                    </a:p>
                  </a:txBody>
                  <a:tcPr/>
                </a:tc>
                <a:extLst>
                  <a:ext uri="{0D108BD9-81ED-4DB2-BD59-A6C34878D82A}">
                    <a16:rowId xmlns:a16="http://schemas.microsoft.com/office/drawing/2014/main" val="2246586972"/>
                  </a:ext>
                </a:extLst>
              </a:tr>
              <a:tr h="370840">
                <a:tc>
                  <a:txBody>
                    <a:bodyPr/>
                    <a:lstStyle/>
                    <a:p>
                      <a:r>
                        <a:rPr lang="en-GB" sz="1600" b="1">
                          <a:latin typeface="Helvetica Neue 55"/>
                        </a:rPr>
                        <a:t>12 months</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kern="1200">
                          <a:solidFill>
                            <a:schemeClr val="dk1"/>
                          </a:solidFill>
                          <a:effectLst/>
                          <a:latin typeface="Helvetica Neue 55"/>
                          <a:ea typeface="+mn-ea"/>
                          <a:cs typeface="+mn-cs"/>
                        </a:rPr>
                        <a:t>Class I medical devices</a:t>
                      </a:r>
                    </a:p>
                  </a:txBody>
                  <a:tcPr/>
                </a:tc>
                <a:tc>
                  <a:txBody>
                    <a:bodyPr/>
                    <a:lstStyle/>
                    <a:p>
                      <a:pPr marL="285750" indent="-285750">
                        <a:buFont typeface="Arial" panose="020B0604020202020204" pitchFamily="34" charset="0"/>
                        <a:buChar char="•"/>
                      </a:pPr>
                      <a:r>
                        <a:rPr lang="en-GB" sz="1600">
                          <a:latin typeface="Helvetica Neue 55"/>
                        </a:rPr>
                        <a:t>General IVDs</a:t>
                      </a:r>
                    </a:p>
                    <a:p>
                      <a:pPr marL="285750" indent="-285750">
                        <a:buFont typeface="Arial" panose="020B0604020202020204" pitchFamily="34" charset="0"/>
                        <a:buChar char="•"/>
                      </a:pPr>
                      <a:r>
                        <a:rPr lang="en-GB" sz="1600">
                          <a:latin typeface="Helvetica Neue 55"/>
                        </a:rPr>
                        <a:t>Class A IVDs (if complying with EU IVDR 2017/746</a:t>
                      </a:r>
                    </a:p>
                  </a:txBody>
                  <a:tcPr/>
                </a:tc>
                <a:extLst>
                  <a:ext uri="{0D108BD9-81ED-4DB2-BD59-A6C34878D82A}">
                    <a16:rowId xmlns:a16="http://schemas.microsoft.com/office/drawing/2014/main" val="789622479"/>
                  </a:ext>
                </a:extLst>
              </a:tr>
            </a:tbl>
          </a:graphicData>
        </a:graphic>
      </p:graphicFrame>
      <p:sp>
        <p:nvSpPr>
          <p:cNvPr id="4" name="Slide Number Placeholder 3">
            <a:extLst>
              <a:ext uri="{FF2B5EF4-FFF2-40B4-BE49-F238E27FC236}">
                <a16:creationId xmlns:a16="http://schemas.microsoft.com/office/drawing/2014/main" id="{FC08691F-B012-4F39-875B-E200229ACA8E}"/>
              </a:ext>
            </a:extLst>
          </p:cNvPr>
          <p:cNvSpPr>
            <a:spLocks noGrp="1"/>
          </p:cNvSpPr>
          <p:nvPr>
            <p:ph type="sldNum" sz="quarter" idx="10"/>
          </p:nvPr>
        </p:nvSpPr>
        <p:spPr/>
        <p:txBody>
          <a:bodyPr/>
          <a:lstStyle/>
          <a:p>
            <a:pPr>
              <a:defRPr/>
            </a:pPr>
            <a:fld id="{33932FC1-F83D-4223-BCC6-34681F250449}" type="slidenum">
              <a:rPr lang="en-US" smtClean="0"/>
              <a:pPr>
                <a:defRPr/>
              </a:pPr>
              <a:t>8</a:t>
            </a:fld>
            <a:endParaRPr lang="en-US"/>
          </a:p>
        </p:txBody>
      </p:sp>
      <p:sp>
        <p:nvSpPr>
          <p:cNvPr id="7" name="Rectangle 6">
            <a:extLst>
              <a:ext uri="{FF2B5EF4-FFF2-40B4-BE49-F238E27FC236}">
                <a16:creationId xmlns:a16="http://schemas.microsoft.com/office/drawing/2014/main" id="{B2C9B95B-DB28-487D-B19D-C8E9946A81EF}"/>
              </a:ext>
            </a:extLst>
          </p:cNvPr>
          <p:cNvSpPr/>
          <p:nvPr/>
        </p:nvSpPr>
        <p:spPr>
          <a:xfrm>
            <a:off x="635000" y="1854191"/>
            <a:ext cx="10969943" cy="1231106"/>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0" cap="none" spc="0" normalizeH="0" baseline="0" noProof="0">
                <a:ln>
                  <a:noFill/>
                </a:ln>
                <a:solidFill>
                  <a:srgbClr val="053361"/>
                </a:solidFill>
                <a:effectLst/>
                <a:uLnTx/>
                <a:uFillTx/>
                <a:latin typeface="Helvetica Neue 55"/>
                <a:ea typeface="+mn-ea"/>
                <a:cs typeface="Calibri"/>
              </a:rPr>
              <a:t>After 1 November 2019, </a:t>
            </a:r>
            <a:r>
              <a:rPr kumimoji="0" lang="en-GB" sz="1600" b="1" i="0" u="none" strike="noStrike" kern="0" cap="none" spc="0" normalizeH="0" baseline="0" noProof="0">
                <a:ln>
                  <a:noFill/>
                </a:ln>
                <a:solidFill>
                  <a:srgbClr val="053361"/>
                </a:solidFill>
                <a:effectLst/>
                <a:uLnTx/>
                <a:uFillTx/>
                <a:latin typeface="Helvetica Neue 55"/>
                <a:ea typeface="+mn-ea"/>
                <a:cs typeface="Calibri"/>
              </a:rPr>
              <a:t>devices must be registered with the MHRA </a:t>
            </a:r>
            <a:r>
              <a:rPr kumimoji="0" lang="en-GB" sz="1600" b="0" i="0" u="none" strike="noStrike" kern="0" cap="none" spc="0" normalizeH="0" baseline="0" noProof="0">
                <a:ln>
                  <a:noFill/>
                </a:ln>
                <a:solidFill>
                  <a:srgbClr val="053361"/>
                </a:solidFill>
                <a:effectLst/>
                <a:uLnTx/>
                <a:uFillTx/>
                <a:latin typeface="Helvetica Neue 55"/>
                <a:ea typeface="+mn-ea"/>
                <a:cs typeface="Calibri"/>
              </a:rPr>
              <a:t>before being placed on the UK market;</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0" cap="none" spc="0" normalizeH="0" baseline="0" noProof="0">
                <a:ln>
                  <a:noFill/>
                </a:ln>
                <a:solidFill>
                  <a:srgbClr val="053361"/>
                </a:solidFill>
                <a:effectLst/>
                <a:uLnTx/>
                <a:uFillTx/>
                <a:latin typeface="Helvetica Neue 55"/>
                <a:ea typeface="+mn-ea"/>
                <a:cs typeface="Calibri"/>
              </a:rPr>
              <a:t>Initially, the MHRA will require all devices to be registered at the level of </a:t>
            </a:r>
            <a:r>
              <a:rPr kumimoji="0" lang="en-GB" sz="1600" b="0" i="0" u="none" strike="noStrike" kern="0" cap="none" spc="0" normalizeH="0" baseline="0" noProof="0">
                <a:ln>
                  <a:noFill/>
                </a:ln>
                <a:solidFill>
                  <a:srgbClr val="053361"/>
                </a:solidFill>
                <a:effectLst/>
                <a:uLnTx/>
                <a:uFillTx/>
                <a:latin typeface="Helvetica Neue 55"/>
                <a:ea typeface="+mn-lt"/>
                <a:cs typeface="Calibri" panose="020F0502020204030204"/>
              </a:rPr>
              <a:t>Global Medical Device Nomenclature </a:t>
            </a:r>
            <a:r>
              <a:rPr kumimoji="0" lang="en-GB" sz="1600" b="0" i="0" u="none" strike="noStrike" kern="0" cap="none" spc="0" normalizeH="0" baseline="0" noProof="0">
                <a:ln>
                  <a:noFill/>
                </a:ln>
                <a:solidFill>
                  <a:srgbClr val="053361"/>
                </a:solidFill>
                <a:effectLst/>
                <a:uLnTx/>
                <a:uFillTx/>
                <a:latin typeface="Helvetica Neue 55"/>
                <a:ea typeface="+mn-ea"/>
                <a:cs typeface="Calibri"/>
              </a:rPr>
              <a:t>(GMDN). </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0" cap="none" spc="0" normalizeH="0" baseline="0" noProof="0">
                <a:ln>
                  <a:noFill/>
                </a:ln>
                <a:solidFill>
                  <a:srgbClr val="053361"/>
                </a:solidFill>
                <a:effectLst/>
                <a:uLnTx/>
                <a:uFillTx/>
                <a:latin typeface="Helvetica Neue 55"/>
                <a:ea typeface="+mn-ea"/>
                <a:cs typeface="Calibri"/>
              </a:rPr>
              <a:t>For Class III devices, you must also provide the medical device name, model, catalogue or reference number</a:t>
            </a:r>
            <a:endParaRPr kumimoji="0" lang="en-GB" sz="1600" b="0" i="0" u="none" strike="noStrike" kern="0" cap="none" spc="0" normalizeH="0" baseline="0" noProof="0">
              <a:ln>
                <a:noFill/>
              </a:ln>
              <a:solidFill>
                <a:srgbClr val="053361"/>
              </a:solidFill>
              <a:effectLst/>
              <a:uLnTx/>
              <a:uFillTx/>
              <a:latin typeface="Helvetica Neue 55"/>
            </a:endParaRPr>
          </a:p>
        </p:txBody>
      </p:sp>
    </p:spTree>
    <p:extLst>
      <p:ext uri="{BB962C8B-B14F-4D97-AF65-F5344CB8AC3E}">
        <p14:creationId xmlns:p14="http://schemas.microsoft.com/office/powerpoint/2010/main" val="5325030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2A99-5766-46DA-8CB0-77D8D49F1E68}"/>
              </a:ext>
            </a:extLst>
          </p:cNvPr>
          <p:cNvSpPr>
            <a:spLocks noGrp="1"/>
          </p:cNvSpPr>
          <p:nvPr>
            <p:ph type="title"/>
          </p:nvPr>
        </p:nvSpPr>
        <p:spPr>
          <a:xfrm>
            <a:off x="643418" y="1352150"/>
            <a:ext cx="10969943" cy="514351"/>
          </a:xfrm>
        </p:spPr>
        <p:txBody>
          <a:bodyPr/>
          <a:lstStyle/>
          <a:p>
            <a:r>
              <a:rPr lang="en-GB"/>
              <a:t>Responsibilities of a UK responsible person</a:t>
            </a:r>
          </a:p>
        </p:txBody>
      </p:sp>
      <p:sp>
        <p:nvSpPr>
          <p:cNvPr id="4" name="Slide Number Placeholder 3">
            <a:extLst>
              <a:ext uri="{FF2B5EF4-FFF2-40B4-BE49-F238E27FC236}">
                <a16:creationId xmlns:a16="http://schemas.microsoft.com/office/drawing/2014/main" id="{7C8AB55B-4229-440B-9A1E-CF3D4CABB232}"/>
              </a:ext>
            </a:extLst>
          </p:cNvPr>
          <p:cNvSpPr>
            <a:spLocks noGrp="1"/>
          </p:cNvSpPr>
          <p:nvPr>
            <p:ph type="sldNum" sz="quarter" idx="10"/>
          </p:nvPr>
        </p:nvSpPr>
        <p:spPr/>
        <p:txBody>
          <a:bodyPr/>
          <a:lstStyle/>
          <a:p>
            <a:pPr>
              <a:defRPr/>
            </a:pPr>
            <a:fld id="{33932FC1-F83D-4223-BCC6-34681F250449}" type="slidenum">
              <a:rPr lang="en-US" smtClean="0"/>
              <a:pPr>
                <a:defRPr/>
              </a:pPr>
              <a:t>9</a:t>
            </a:fld>
            <a:endParaRPr lang="en-US"/>
          </a:p>
        </p:txBody>
      </p:sp>
      <p:sp>
        <p:nvSpPr>
          <p:cNvPr id="5" name="TextBox 4">
            <a:extLst>
              <a:ext uri="{FF2B5EF4-FFF2-40B4-BE49-F238E27FC236}">
                <a16:creationId xmlns:a16="http://schemas.microsoft.com/office/drawing/2014/main" id="{78453765-1FF6-4680-80A6-7309C95BEE5B}"/>
              </a:ext>
            </a:extLst>
          </p:cNvPr>
          <p:cNvSpPr txBox="1"/>
          <p:nvPr/>
        </p:nvSpPr>
        <p:spPr>
          <a:xfrm>
            <a:off x="1338226" y="1938474"/>
            <a:ext cx="10491546"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b="1">
                <a:solidFill>
                  <a:srgbClr val="053361"/>
                </a:solidFill>
                <a:latin typeface="Helvetica Neue 55"/>
                <a:cs typeface="Segoe UI"/>
              </a:rPr>
              <a:t>Ensure</a:t>
            </a:r>
            <a:r>
              <a:rPr lang="en-GB" sz="1600">
                <a:solidFill>
                  <a:srgbClr val="053361"/>
                </a:solidFill>
                <a:latin typeface="Helvetica Neue 55"/>
                <a:cs typeface="Segoe UI"/>
              </a:rPr>
              <a:t> that the declaration of conformity and technical documentation are compliant and that a conformity assessment has been carried out (if necessary)</a:t>
            </a:r>
            <a:r>
              <a:rPr lang="en-US" sz="1600">
                <a:solidFill>
                  <a:srgbClr val="053361"/>
                </a:solidFill>
                <a:latin typeface="Helvetica Neue 55"/>
                <a:cs typeface="Segoe UI"/>
              </a:rPr>
              <a:t>​</a:t>
            </a:r>
            <a:endParaRPr lang="en-GB" sz="1600">
              <a:solidFill>
                <a:srgbClr val="053361"/>
              </a:solidFill>
              <a:latin typeface="Helvetica Neue 55"/>
              <a:cs typeface="Segoe UI"/>
            </a:endParaRPr>
          </a:p>
          <a:p>
            <a:endParaRPr lang="en-GB" sz="1600">
              <a:solidFill>
                <a:srgbClr val="053361"/>
              </a:solidFill>
              <a:latin typeface="Helvetica Neue 55"/>
              <a:cs typeface="Segoe UI"/>
            </a:endParaRPr>
          </a:p>
          <a:p>
            <a:pPr marL="285750" indent="-285750">
              <a:buFont typeface="Arial"/>
              <a:buChar char="•"/>
            </a:pPr>
            <a:r>
              <a:rPr lang="en-GB" sz="1600" b="1">
                <a:solidFill>
                  <a:srgbClr val="053361"/>
                </a:solidFill>
                <a:latin typeface="Helvetica Neue 55"/>
                <a:cs typeface="Segoe UI"/>
              </a:rPr>
              <a:t>Keep copies</a:t>
            </a:r>
            <a:r>
              <a:rPr lang="en-GB" sz="1600">
                <a:solidFill>
                  <a:srgbClr val="053361"/>
                </a:solidFill>
                <a:latin typeface="Helvetica Neue 55"/>
                <a:cs typeface="Segoe UI"/>
              </a:rPr>
              <a:t> of declaration of conformity, technical documentation and conformity assessment certificate available</a:t>
            </a:r>
            <a:r>
              <a:rPr lang="en-US" sz="1600">
                <a:solidFill>
                  <a:srgbClr val="053361"/>
                </a:solidFill>
                <a:latin typeface="Helvetica Neue 55"/>
                <a:cs typeface="Segoe UI"/>
              </a:rPr>
              <a:t>​</a:t>
            </a:r>
          </a:p>
          <a:p>
            <a:endParaRPr lang="en-GB" sz="1600">
              <a:solidFill>
                <a:srgbClr val="053361"/>
              </a:solidFill>
              <a:latin typeface="Helvetica Neue 55"/>
              <a:cs typeface="Segoe UI"/>
            </a:endParaRPr>
          </a:p>
          <a:p>
            <a:pPr marL="285750" indent="-285750">
              <a:buFont typeface="Arial"/>
              <a:buChar char="•"/>
            </a:pPr>
            <a:r>
              <a:rPr lang="en-GB" sz="1600" b="1">
                <a:solidFill>
                  <a:srgbClr val="053361"/>
                </a:solidFill>
                <a:latin typeface="Helvetica Neue 55"/>
                <a:cs typeface="Segoe UI"/>
              </a:rPr>
              <a:t>Provide</a:t>
            </a:r>
            <a:r>
              <a:rPr lang="en-GB" sz="1600">
                <a:solidFill>
                  <a:srgbClr val="053361"/>
                </a:solidFill>
                <a:latin typeface="Helvetica Neue 55"/>
                <a:cs typeface="Segoe UI"/>
              </a:rPr>
              <a:t> Secretary of State with relevant documentation upon request</a:t>
            </a:r>
            <a:r>
              <a:rPr lang="en-US" sz="1600">
                <a:solidFill>
                  <a:srgbClr val="053361"/>
                </a:solidFill>
                <a:latin typeface="Helvetica Neue 55"/>
                <a:cs typeface="Segoe UI"/>
              </a:rPr>
              <a:t>​</a:t>
            </a:r>
          </a:p>
          <a:p>
            <a:pPr marL="285750" indent="-285750">
              <a:buFont typeface="Arial"/>
              <a:buChar char="•"/>
            </a:pPr>
            <a:r>
              <a:rPr lang="en-GB" sz="1600" b="1">
                <a:solidFill>
                  <a:srgbClr val="053361"/>
                </a:solidFill>
                <a:latin typeface="Helvetica Neue 55"/>
                <a:cs typeface="Segoe UI"/>
              </a:rPr>
              <a:t>Forward</a:t>
            </a:r>
            <a:r>
              <a:rPr lang="en-GB" sz="1600">
                <a:solidFill>
                  <a:srgbClr val="053361"/>
                </a:solidFill>
                <a:latin typeface="Helvetica Neue 55"/>
                <a:cs typeface="Segoe UI"/>
              </a:rPr>
              <a:t> to manufacturer any request by the Secretary of State​</a:t>
            </a:r>
          </a:p>
          <a:p>
            <a:pPr marL="285750" indent="-285750">
              <a:buFont typeface="Arial"/>
              <a:buChar char="•"/>
            </a:pPr>
            <a:r>
              <a:rPr lang="en-GB" sz="1600" b="1">
                <a:solidFill>
                  <a:srgbClr val="053361"/>
                </a:solidFill>
                <a:latin typeface="Helvetica Neue 55"/>
                <a:cs typeface="Segoe UI"/>
              </a:rPr>
              <a:t>Cooperate</a:t>
            </a:r>
            <a:r>
              <a:rPr lang="en-GB" sz="1600">
                <a:solidFill>
                  <a:srgbClr val="053361"/>
                </a:solidFill>
                <a:latin typeface="Helvetica Neue 55"/>
                <a:cs typeface="Segoe UI"/>
              </a:rPr>
              <a:t> with the Secretary of State on any preventative or corrective action taken to eliminate or mitigate the risks posed by devices</a:t>
            </a:r>
            <a:r>
              <a:rPr lang="en-US" sz="1600">
                <a:solidFill>
                  <a:srgbClr val="053361"/>
                </a:solidFill>
                <a:latin typeface="Helvetica Neue 55"/>
                <a:cs typeface="Segoe UI"/>
              </a:rPr>
              <a:t>​</a:t>
            </a:r>
          </a:p>
          <a:p>
            <a:endParaRPr lang="en-US" sz="1600">
              <a:solidFill>
                <a:srgbClr val="053361"/>
              </a:solidFill>
              <a:latin typeface="Helvetica Neue 55"/>
              <a:cs typeface="Segoe UI"/>
            </a:endParaRPr>
          </a:p>
          <a:p>
            <a:pPr marL="285750" indent="-285750">
              <a:buFont typeface="Arial"/>
              <a:buChar char="•"/>
            </a:pPr>
            <a:r>
              <a:rPr lang="en-GB" sz="1600" b="1">
                <a:solidFill>
                  <a:srgbClr val="053361"/>
                </a:solidFill>
                <a:latin typeface="Helvetica Neue 55"/>
                <a:cs typeface="Segoe UI"/>
              </a:rPr>
              <a:t>Inform</a:t>
            </a:r>
            <a:r>
              <a:rPr lang="en-GB" sz="1600">
                <a:solidFill>
                  <a:srgbClr val="053361"/>
                </a:solidFill>
                <a:latin typeface="Helvetica Neue 55"/>
                <a:cs typeface="Segoe UI"/>
              </a:rPr>
              <a:t> the manufacturer about complaints and reports from healthcare professionals , patients and users about suspected incidents related to a device</a:t>
            </a:r>
            <a:r>
              <a:rPr lang="en-US" sz="1600">
                <a:solidFill>
                  <a:srgbClr val="053361"/>
                </a:solidFill>
                <a:latin typeface="Helvetica Neue 55"/>
                <a:cs typeface="Segoe UI"/>
              </a:rPr>
              <a:t>​</a:t>
            </a:r>
          </a:p>
          <a:p>
            <a:pPr marL="285750" indent="-285750">
              <a:buFont typeface="Arial"/>
              <a:buChar char="•"/>
            </a:pPr>
            <a:endParaRPr lang="en-US" sz="1600">
              <a:solidFill>
                <a:srgbClr val="053361"/>
              </a:solidFill>
              <a:latin typeface="Helvetica Neue 55"/>
              <a:cs typeface="Segoe UI"/>
            </a:endParaRPr>
          </a:p>
          <a:p>
            <a:pPr marL="285750" indent="-285750">
              <a:buFont typeface="Arial"/>
              <a:buChar char="•"/>
            </a:pPr>
            <a:r>
              <a:rPr lang="en-GB" sz="1600" b="1">
                <a:solidFill>
                  <a:srgbClr val="053361"/>
                </a:solidFill>
                <a:latin typeface="Helvetica Neue 55"/>
                <a:cs typeface="Segoe UI"/>
              </a:rPr>
              <a:t>Terminate</a:t>
            </a:r>
            <a:r>
              <a:rPr lang="en-GB" sz="1600">
                <a:solidFill>
                  <a:srgbClr val="053361"/>
                </a:solidFill>
                <a:latin typeface="Helvetica Neue 55"/>
                <a:cs typeface="Segoe UI"/>
              </a:rPr>
              <a:t> the legal relationship with the manufacturer if the manufacturer acts contrary to its obligations under MDR 2019 regulations and inform the Secretary of State and, if applicable, the relevant notified body of that termination</a:t>
            </a:r>
          </a:p>
        </p:txBody>
      </p:sp>
      <p:pic>
        <p:nvPicPr>
          <p:cNvPr id="6" name="Picture 2">
            <a:extLst>
              <a:ext uri="{FF2B5EF4-FFF2-40B4-BE49-F238E27FC236}">
                <a16:creationId xmlns:a16="http://schemas.microsoft.com/office/drawing/2014/main" id="{1EEAF759-7780-4376-8D50-B884D0853CA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6324" y="2059923"/>
            <a:ext cx="420419" cy="426230"/>
          </a:xfrm>
          <a:prstGeom prst="rect">
            <a:avLst/>
          </a:prstGeom>
        </p:spPr>
      </p:pic>
      <p:pic>
        <p:nvPicPr>
          <p:cNvPr id="7" name="Picture 6">
            <a:extLst>
              <a:ext uri="{FF2B5EF4-FFF2-40B4-BE49-F238E27FC236}">
                <a16:creationId xmlns:a16="http://schemas.microsoft.com/office/drawing/2014/main" id="{02DAF24C-2A23-4FBD-9CBD-CE8B802A386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43418" y="2772795"/>
            <a:ext cx="426230" cy="426230"/>
          </a:xfrm>
          <a:prstGeom prst="rect">
            <a:avLst/>
          </a:prstGeom>
        </p:spPr>
      </p:pic>
      <p:pic>
        <p:nvPicPr>
          <p:cNvPr id="8" name="Picture 12" descr="A close up of a sign&#10;&#10;Description generated with high confidence">
            <a:extLst>
              <a:ext uri="{FF2B5EF4-FFF2-40B4-BE49-F238E27FC236}">
                <a16:creationId xmlns:a16="http://schemas.microsoft.com/office/drawing/2014/main" id="{DD564FDD-DE48-4831-B09B-2E2C1AF17D3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85772" y="3619216"/>
            <a:ext cx="541522" cy="541522"/>
          </a:xfrm>
          <a:prstGeom prst="rect">
            <a:avLst/>
          </a:prstGeom>
        </p:spPr>
      </p:pic>
      <p:pic>
        <p:nvPicPr>
          <p:cNvPr id="9" name="Picture 16">
            <a:extLst>
              <a:ext uri="{FF2B5EF4-FFF2-40B4-BE49-F238E27FC236}">
                <a16:creationId xmlns:a16="http://schemas.microsoft.com/office/drawing/2014/main" id="{E5CB54AA-DA24-4DC7-8504-63D46FD948BE}"/>
              </a:ext>
            </a:extLst>
          </p:cNvPr>
          <p:cNvPicPr>
            <a:picLocks noChangeAspect="1"/>
          </p:cNvPicPr>
          <p:nvPr/>
        </p:nvPicPr>
        <p:blipFill>
          <a:blip r:embed="rId8">
            <a:extLst>
              <a:ext uri="{837473B0-CC2E-450A-ABE3-18F120FF3D39}">
                <a1611:picAttrSrcUrl xmlns:a1611="http://schemas.microsoft.com/office/drawing/2016/11/main" r:id="rId3"/>
              </a:ext>
            </a:extLst>
          </a:blip>
          <a:stretch>
            <a:fillRect/>
          </a:stretch>
        </p:blipFill>
        <p:spPr>
          <a:xfrm>
            <a:off x="462262" y="4731284"/>
            <a:ext cx="788543" cy="317500"/>
          </a:xfrm>
          <a:prstGeom prst="rect">
            <a:avLst/>
          </a:prstGeom>
        </p:spPr>
      </p:pic>
      <p:pic>
        <p:nvPicPr>
          <p:cNvPr id="10" name="Picture 7" descr="A close up of a logo&#10;&#10;Description generated with very high confidence">
            <a:extLst>
              <a:ext uri="{FF2B5EF4-FFF2-40B4-BE49-F238E27FC236}">
                <a16:creationId xmlns:a16="http://schemas.microsoft.com/office/drawing/2014/main" id="{CE18B9D0-D802-4056-A144-59768642DE84}"/>
              </a:ext>
            </a:extLst>
          </p:cNvPr>
          <p:cNvPicPr>
            <a:picLocks noChangeAspect="1"/>
          </p:cNvPicPr>
          <p:nvPr/>
        </p:nvPicPr>
        <p:blipFill>
          <a:blip r:embed="rId9"/>
          <a:stretch>
            <a:fillRect/>
          </a:stretch>
        </p:blipFill>
        <p:spPr>
          <a:xfrm>
            <a:off x="576091" y="5499381"/>
            <a:ext cx="560885" cy="495165"/>
          </a:xfrm>
          <a:prstGeom prst="rect">
            <a:avLst/>
          </a:prstGeom>
        </p:spPr>
      </p:pic>
    </p:spTree>
    <p:extLst>
      <p:ext uri="{BB962C8B-B14F-4D97-AF65-F5344CB8AC3E}">
        <p14:creationId xmlns:p14="http://schemas.microsoft.com/office/powerpoint/2010/main" val="1795274074"/>
      </p:ext>
    </p:extLst>
  </p:cSld>
  <p:clrMapOvr>
    <a:masterClrMapping/>
  </p:clrMapOvr>
  <p:transition>
    <p:fade/>
  </p:transition>
</p:sld>
</file>

<file path=ppt/theme/theme1.xml><?xml version="1.0" encoding="utf-8"?>
<a:theme xmlns:a="http://schemas.openxmlformats.org/drawingml/2006/main" name="HMRC_standard_2015">
  <a:themeElements>
    <a:clrScheme name="hyperlink blue">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08244E"/>
      </a:hlink>
      <a:folHlink>
        <a:srgbClr val="08244E"/>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Standard.potx" id="{CDDD2900-99A9-4421-8FDC-D50FBCE21480}" vid="{9CD1B361-D064-46D4-B204-331DC75562DE}"/>
    </a:ext>
  </a:extLst>
</a:theme>
</file>

<file path=ppt/theme/theme2.xml><?xml version="1.0" encoding="utf-8"?>
<a:theme xmlns:a="http://schemas.openxmlformats.org/drawingml/2006/main" name="1_Office Theme">
  <a:themeElements>
    <a:clrScheme name="i9_Aqua Purple">
      <a:dk1>
        <a:srgbClr val="57565A"/>
      </a:dk1>
      <a:lt1>
        <a:sysClr val="window" lastClr="FFFFFF"/>
      </a:lt1>
      <a:dk2>
        <a:srgbClr val="6651A1"/>
      </a:dk2>
      <a:lt2>
        <a:srgbClr val="5E5CA2"/>
      </a:lt2>
      <a:accent1>
        <a:srgbClr val="00A09D"/>
      </a:accent1>
      <a:accent2>
        <a:srgbClr val="0099A5"/>
      </a:accent2>
      <a:accent3>
        <a:srgbClr val="1891AB"/>
      </a:accent3>
      <a:accent4>
        <a:srgbClr val="2C85AE"/>
      </a:accent4>
      <a:accent5>
        <a:srgbClr val="4276AA"/>
      </a:accent5>
      <a:accent6>
        <a:srgbClr val="5268A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Brexit Business Campaign (003)  -  Read-Only" id="{AFFEEB30-2A93-4C2B-B274-CF617F84A863}" vid="{780FE884-8534-4150-B452-8CB2BFD805C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115E03DCC97A44BD76FBB244143A6E" ma:contentTypeVersion="6" ma:contentTypeDescription="Create a new document." ma:contentTypeScope="" ma:versionID="54a530e8f26fd9d267aed7fa0d6683c2">
  <xsd:schema xmlns:xsd="http://www.w3.org/2001/XMLSchema" xmlns:xs="http://www.w3.org/2001/XMLSchema" xmlns:p="http://schemas.microsoft.com/office/2006/metadata/properties" xmlns:ns3="c38b64ef-f856-4503-82a8-713af6cd79da" xmlns:ns4="6b0e49f4-960b-4aea-98c0-05214e682eeb" targetNamespace="http://schemas.microsoft.com/office/2006/metadata/properties" ma:root="true" ma:fieldsID="0903c845ab21109582fb2cf8f091a21a" ns3:_="" ns4:_="">
    <xsd:import namespace="c38b64ef-f856-4503-82a8-713af6cd79da"/>
    <xsd:import namespace="6b0e49f4-960b-4aea-98c0-05214e682eeb"/>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b64ef-f856-4503-82a8-713af6cd79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0e49f4-960b-4aea-98c0-05214e682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5E21C8-7CC5-4CC1-9047-55F50BDA44B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FB8795B-3AA6-42BB-8214-AC7AA1EDF589}">
  <ds:schemaRefs>
    <ds:schemaRef ds:uri="http://schemas.microsoft.com/sharepoint/v3/contenttype/forms"/>
  </ds:schemaRefs>
</ds:datastoreItem>
</file>

<file path=customXml/itemProps3.xml><?xml version="1.0" encoding="utf-8"?>
<ds:datastoreItem xmlns:ds="http://schemas.openxmlformats.org/officeDocument/2006/customXml" ds:itemID="{99FDD703-4266-40A8-A9D3-1AF503D03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8b64ef-f856-4503-82a8-713af6cd79da"/>
    <ds:schemaRef ds:uri="6b0e49f4-960b-4aea-98c0-05214e682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HMRC Template Standard</Template>
  <TotalTime>2</TotalTime>
  <Words>1620</Words>
  <Application>Microsoft Office PowerPoint</Application>
  <PresentationFormat>Custom</PresentationFormat>
  <Paragraphs>366</Paragraphs>
  <Slides>42</Slides>
  <Notes>18</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Arial</vt:lpstr>
      <vt:lpstr>Arial,Sans-Serif</vt:lpstr>
      <vt:lpstr>Calibri</vt:lpstr>
      <vt:lpstr>Helvetica</vt:lpstr>
      <vt:lpstr>Helvetica Neue 55</vt:lpstr>
      <vt:lpstr>nta</vt:lpstr>
      <vt:lpstr>Open Sans</vt:lpstr>
      <vt:lpstr>Open Sans Light</vt:lpstr>
      <vt:lpstr>Times</vt:lpstr>
      <vt:lpstr>HMRC_standard_2015</vt:lpstr>
      <vt:lpstr>1_Office Theme</vt:lpstr>
      <vt:lpstr>Office for Life Sciences </vt:lpstr>
      <vt:lpstr>Agenda</vt:lpstr>
      <vt:lpstr>Introduction to the Office for Life Sciences</vt:lpstr>
      <vt:lpstr>Medical devices regulation in a No Deal</vt:lpstr>
      <vt:lpstr>Maintaining access to the UK market in a No Deal for Medical Devices</vt:lpstr>
      <vt:lpstr>Notified Bodies in a No Deal scenario</vt:lpstr>
      <vt:lpstr>Two key changes for device manufacturers in a No Deal scenario</vt:lpstr>
      <vt:lpstr>Registering devices</vt:lpstr>
      <vt:lpstr>Responsibilities of a UK responsible person</vt:lpstr>
      <vt:lpstr>UK responsible person</vt:lpstr>
      <vt:lpstr>Clinical Investigations</vt:lpstr>
      <vt:lpstr>Medicines regulation in a No Deal</vt:lpstr>
      <vt:lpstr>Licensing</vt:lpstr>
      <vt:lpstr>Legal presence</vt:lpstr>
      <vt:lpstr>Packaging and leaflets</vt:lpstr>
      <vt:lpstr>Batch testing and release</vt:lpstr>
      <vt:lpstr>Clinical Trials</vt:lpstr>
      <vt:lpstr>Continuity of supply</vt:lpstr>
      <vt:lpstr>Continuity of supply programme objectives</vt:lpstr>
      <vt:lpstr>The programme covers six supply workstreams</vt:lpstr>
      <vt:lpstr>We have implemented a multi-layered contingency plan to mitigate risks to supply</vt:lpstr>
      <vt:lpstr>Express Freight Service procurement </vt:lpstr>
      <vt:lpstr>Tariffs</vt:lpstr>
      <vt:lpstr>1. Applies for up to 12 months while full consultation and review on permanent approach is undertaken​.  2. Aims to minimise costs to business, mitigate price impacts on consumers and support UK producers​.  ​3. Under the temporary tariff regime the majority of UK imports would be tariff free​. ​ 4. Importers of goods into the UK will no longer be able to rely on EU Tariff information​. </vt:lpstr>
      <vt:lpstr>Medicines and medical devices are likely to be more impacted by export tariffs than import tariffs</vt:lpstr>
      <vt:lpstr>Trader Readiness</vt:lpstr>
      <vt:lpstr>PowerPoint Presentation</vt:lpstr>
      <vt:lpstr>Importing to the UK through RoRo borders on Day 1</vt:lpstr>
      <vt:lpstr>PowerPoint Presentation</vt:lpstr>
      <vt:lpstr>Trader readiness and additional measures to support industry </vt:lpstr>
      <vt:lpstr>We expect EU member states will apply Rest of World rules to the UK for exports and other EU VAT processes </vt:lpstr>
      <vt:lpstr>PowerPoint Presentation</vt:lpstr>
      <vt:lpstr>1. Apply for an EORI number (UK &amp; EU)​ 2. Consider registering for TSP if you are established in the UK.​ 3. Confirm you can complete each data field in the declaration.​ 4. Agree responsibilities with your customs agent and logistics provider for each part of the process and update your contracts to reflect this.​ 5. Identify software for submitting documents, if you do not use a customs agent. </vt:lpstr>
      <vt:lpstr>PowerPoint Presentation</vt:lpstr>
      <vt:lpstr>PowerPoint Presentation</vt:lpstr>
      <vt:lpstr>PowerPoint Presentation</vt:lpstr>
      <vt:lpstr>PowerPoint Presentation</vt:lpstr>
      <vt:lpstr>Get ready for Brexit Campaign</vt:lpstr>
      <vt:lpstr>Summary of actions and further guidance</vt:lpstr>
      <vt:lpstr>Further and more detailed information</vt:lpstr>
      <vt:lpstr>Thank you</vt:lpstr>
      <vt:lpstr>Five actions to prepare for a No Deal</vt:lpstr>
    </vt:vector>
  </TitlesOfParts>
  <Manager/>
  <Company>HM Revenue and Customs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evaluation and insight</dc:title>
  <dc:subject/>
  <dc:creator>Paul Smith</dc:creator>
  <cp:keywords/>
  <dc:description/>
  <cp:lastModifiedBy>Mulchrone, Alex (OLS)</cp:lastModifiedBy>
  <cp:revision>1</cp:revision>
  <dcterms:created xsi:type="dcterms:W3CDTF">2017-07-04T17:08:24Z</dcterms:created>
  <dcterms:modified xsi:type="dcterms:W3CDTF">2019-10-23T19:58:29Z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2019-09-21T15:56:20Z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a074e2f7-ad3f-48d5-b06f-0000f4b14bc3</vt:lpwstr>
  </property>
  <property fmtid="{D5CDD505-2E9C-101B-9397-08002B2CF9AE}" pid="8" name="MSIP_Label_ba62f585-b40f-4ab9-bafe-39150f03d124_ContentBits">
    <vt:lpwstr>0</vt:lpwstr>
  </property>
  <property fmtid="{D5CDD505-2E9C-101B-9397-08002B2CF9AE}" pid="9" name="Business Unit">
    <vt:lpwstr>494;#EU Exit BIRD|36d940aa-d363-420a-8b3d-d7998b440470</vt:lpwstr>
  </property>
  <property fmtid="{D5CDD505-2E9C-101B-9397-08002B2CF9AE}" pid="10" name="LegacyPhysicalObject">
    <vt:bool>false</vt:bool>
  </property>
  <property fmtid="{D5CDD505-2E9C-101B-9397-08002B2CF9AE}" pid="11" name="MailAttachments">
    <vt:bool>false</vt:bool>
  </property>
  <property fmtid="{D5CDD505-2E9C-101B-9397-08002B2CF9AE}" pid="12" name="ContentTypeId">
    <vt:lpwstr>0x010100F1115E03DCC97A44BD76FBB244143A6E</vt:lpwstr>
  </property>
  <property fmtid="{D5CDD505-2E9C-101B-9397-08002B2CF9AE}" pid="13" name="_dlc_DocIdItemGuid">
    <vt:lpwstr>f65b2cad-b8da-42f9-9ca6-0a854dd4aa66</vt:lpwstr>
  </property>
</Properties>
</file>