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4" r:id="rId3"/>
    <p:sldId id="261" r:id="rId4"/>
    <p:sldId id="303" r:id="rId5"/>
    <p:sldId id="300" r:id="rId6"/>
    <p:sldId id="301" r:id="rId7"/>
    <p:sldId id="297" r:id="rId8"/>
    <p:sldId id="299" r:id="rId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53" d="100"/>
          <a:sy n="153" d="100"/>
        </p:scale>
        <p:origin x="133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C04E5-9CF2-4E4D-B18F-47568F60CB7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68950-6534-4CC3-B6D3-3FCD05AE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9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8950-6534-4CC3-B6D3-3FCD05AE53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4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Pandemic</a:t>
            </a:r>
            <a:r>
              <a:rPr lang="en-GB" baseline="0" dirty="0" smtClean="0"/>
              <a:t> Plan – worked through 5 risk levels from low to high – action items within step – level 5, where we are still working at – no essential travel, no visits to the sites, work from home where you can work from home (IT really came to the front in terms of readiness – zoom for everyone, issuing out IT equipment, tokens to access network, increased internet security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8950-6534-4CC3-B6D3-3FCD05AE53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9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8950-6534-4CC3-B6D3-3FCD05AE53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6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00"/>
              </a:lnSpc>
            </a:pPr>
            <a:fld id="{81D60167-4931-47E6-BA6A-407CBD079E47}" type="slidenum">
              <a:rPr b="1" dirty="0">
                <a:latin typeface="Calibri"/>
                <a:cs typeface="Calibri"/>
              </a:rPr>
              <a:t>‹#›</a:t>
            </a:fld>
            <a:r>
              <a:rPr b="1" dirty="0">
                <a:latin typeface="Calibri"/>
                <a:cs typeface="Calibri"/>
              </a:rPr>
              <a:t> </a:t>
            </a:r>
            <a:r>
              <a:rPr dirty="0"/>
              <a:t>| UDG </a:t>
            </a:r>
            <a:r>
              <a:rPr spc="-5" dirty="0"/>
              <a:t>Healthcare</a:t>
            </a:r>
            <a:r>
              <a:rPr spc="-75" dirty="0"/>
              <a:t> </a:t>
            </a:r>
            <a:r>
              <a:rPr spc="-5" dirty="0"/>
              <a:t>plc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363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00"/>
              </a:lnSpc>
            </a:pPr>
            <a:fld id="{81D60167-4931-47E6-BA6A-407CBD079E47}" type="slidenum">
              <a:rPr b="1" dirty="0">
                <a:latin typeface="Calibri"/>
                <a:cs typeface="Calibri"/>
              </a:rPr>
              <a:t>‹#›</a:t>
            </a:fld>
            <a:r>
              <a:rPr b="1" dirty="0">
                <a:latin typeface="Calibri"/>
                <a:cs typeface="Calibri"/>
              </a:rPr>
              <a:t> </a:t>
            </a:r>
            <a:r>
              <a:rPr dirty="0"/>
              <a:t>| UDG </a:t>
            </a:r>
            <a:r>
              <a:rPr spc="-5" dirty="0"/>
              <a:t>Healthcare</a:t>
            </a:r>
            <a:r>
              <a:rPr spc="-75" dirty="0"/>
              <a:t> </a:t>
            </a:r>
            <a:r>
              <a:rPr spc="-5" dirty="0"/>
              <a:t>plc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363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69028" y="1112011"/>
            <a:ext cx="3729354" cy="3192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00"/>
              </a:lnSpc>
            </a:pPr>
            <a:fld id="{81D60167-4931-47E6-BA6A-407CBD079E47}" type="slidenum">
              <a:rPr b="1" dirty="0">
                <a:latin typeface="Calibri"/>
                <a:cs typeface="Calibri"/>
              </a:rPr>
              <a:t>‹#›</a:t>
            </a:fld>
            <a:r>
              <a:rPr b="1" dirty="0">
                <a:latin typeface="Calibri"/>
                <a:cs typeface="Calibri"/>
              </a:rPr>
              <a:t> </a:t>
            </a:r>
            <a:r>
              <a:rPr dirty="0"/>
              <a:t>| UDG </a:t>
            </a:r>
            <a:r>
              <a:rPr spc="-5" dirty="0"/>
              <a:t>Healthcare</a:t>
            </a:r>
            <a:r>
              <a:rPr spc="-75" dirty="0"/>
              <a:t> </a:t>
            </a:r>
            <a:r>
              <a:rPr spc="-5" dirty="0"/>
              <a:t>plc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363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00"/>
              </a:lnSpc>
            </a:pPr>
            <a:fld id="{81D60167-4931-47E6-BA6A-407CBD079E47}" type="slidenum">
              <a:rPr b="1" dirty="0">
                <a:latin typeface="Calibri"/>
                <a:cs typeface="Calibri"/>
              </a:rPr>
              <a:t>‹#›</a:t>
            </a:fld>
            <a:r>
              <a:rPr b="1" dirty="0">
                <a:latin typeface="Calibri"/>
                <a:cs typeface="Calibri"/>
              </a:rPr>
              <a:t> </a:t>
            </a:r>
            <a:r>
              <a:rPr dirty="0"/>
              <a:t>| UDG </a:t>
            </a:r>
            <a:r>
              <a:rPr spc="-5" dirty="0"/>
              <a:t>Healthcare</a:t>
            </a:r>
            <a:r>
              <a:rPr spc="-75" dirty="0"/>
              <a:t> </a:t>
            </a:r>
            <a:r>
              <a:rPr spc="-5" dirty="0"/>
              <a:t>plc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00"/>
              </a:lnSpc>
            </a:pPr>
            <a:fld id="{81D60167-4931-47E6-BA6A-407CBD079E47}" type="slidenum">
              <a:rPr b="1" dirty="0">
                <a:latin typeface="Calibri"/>
                <a:cs typeface="Calibri"/>
              </a:rPr>
              <a:t>‹#›</a:t>
            </a:fld>
            <a:r>
              <a:rPr b="1" dirty="0">
                <a:latin typeface="Calibri"/>
                <a:cs typeface="Calibri"/>
              </a:rPr>
              <a:t> </a:t>
            </a:r>
            <a:r>
              <a:rPr dirty="0"/>
              <a:t>| UDG </a:t>
            </a:r>
            <a:r>
              <a:rPr spc="-5" dirty="0"/>
              <a:t>Healthcare</a:t>
            </a:r>
            <a:r>
              <a:rPr spc="-75" dirty="0"/>
              <a:t> </a:t>
            </a:r>
            <a:r>
              <a:rPr spc="-5" dirty="0"/>
              <a:t>plc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rp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994CC3-949A-CD43-A24F-CC54635C2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63"/>
            <a:ext cx="9141290" cy="5141975"/>
          </a:xfrm>
          <a:prstGeom prst="rect">
            <a:avLst/>
          </a:prstGeom>
        </p:spPr>
      </p:pic>
      <p:sp>
        <p:nvSpPr>
          <p:cNvPr id="19" name="Title 16">
            <a:extLst>
              <a:ext uri="{FF2B5EF4-FFF2-40B4-BE49-F238E27FC236}">
                <a16:creationId xmlns:a16="http://schemas.microsoft.com/office/drawing/2014/main" id="{2098262F-87B8-0D4B-8AD1-7B39888F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5763"/>
            <a:ext cx="6965950" cy="276999"/>
          </a:xfrm>
          <a:prstGeom prst="rect">
            <a:avLst/>
          </a:prstGeom>
        </p:spPr>
        <p:txBody>
          <a:bodyPr lIns="0" bIns="0" anchor="b"/>
          <a:lstStyle>
            <a:lvl1pPr marL="0" indent="0">
              <a:tabLst/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70365" y="4889714"/>
            <a:ext cx="2682802" cy="2537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42E5F-DCDD-46FC-800C-BA94E3C63C5B}" type="slidenum">
              <a:rPr lang="en-GB" sz="1050" smtClean="0">
                <a:solidFill>
                  <a:schemeClr val="bg1"/>
                </a:solidFill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050" dirty="0">
                <a:solidFill>
                  <a:schemeClr val="bg1"/>
                </a:solidFill>
              </a:rPr>
              <a:t> </a:t>
            </a:r>
            <a:r>
              <a:rPr lang="en-GB" sz="1050" b="0" dirty="0">
                <a:solidFill>
                  <a:schemeClr val="bg1"/>
                </a:solidFill>
              </a:rPr>
              <a:t>| UDG Healthcare plc</a:t>
            </a:r>
          </a:p>
          <a:p>
            <a:pPr algn="l"/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23"/>
            <a:ext cx="9140951" cy="51404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663" y="647700"/>
            <a:ext cx="7379970" cy="0"/>
          </a:xfrm>
          <a:custGeom>
            <a:avLst/>
            <a:gdLst/>
            <a:ahLst/>
            <a:cxnLst/>
            <a:rect l="l" t="t" r="r" b="b"/>
            <a:pathLst>
              <a:path w="7379970">
                <a:moveTo>
                  <a:pt x="0" y="0"/>
                </a:moveTo>
                <a:lnTo>
                  <a:pt x="7379969" y="0"/>
                </a:lnTo>
              </a:path>
            </a:pathLst>
          </a:custGeom>
          <a:ln w="9525">
            <a:solidFill>
              <a:srgbClr val="57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68" y="323341"/>
            <a:ext cx="8449462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363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5076" y="1096771"/>
            <a:ext cx="7673847" cy="2117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44931" y="4836667"/>
            <a:ext cx="1356360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00"/>
              </a:lnSpc>
            </a:pPr>
            <a:fld id="{81D60167-4931-47E6-BA6A-407CBD079E47}" type="slidenum">
              <a:rPr b="1" dirty="0">
                <a:latin typeface="Calibri"/>
                <a:cs typeface="Calibri"/>
              </a:rPr>
              <a:t>‹#›</a:t>
            </a:fld>
            <a:r>
              <a:rPr b="1" dirty="0">
                <a:latin typeface="Calibri"/>
                <a:cs typeface="Calibri"/>
              </a:rPr>
              <a:t> </a:t>
            </a:r>
            <a:r>
              <a:rPr dirty="0"/>
              <a:t>| UDG </a:t>
            </a:r>
            <a:r>
              <a:rPr spc="-5" dirty="0"/>
              <a:t>Healthcare</a:t>
            </a:r>
            <a:r>
              <a:rPr spc="-75" dirty="0"/>
              <a:t> </a:t>
            </a:r>
            <a:r>
              <a:rPr spc="-5" dirty="0"/>
              <a:t>plc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51731"/>
            <a:ext cx="9140951" cy="1191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89747" y="0"/>
            <a:ext cx="1254252" cy="1158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280" y="2759201"/>
            <a:ext cx="24523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63635C"/>
                </a:solidFill>
                <a:latin typeface="Calibri"/>
                <a:cs typeface="Calibri"/>
              </a:rPr>
              <a:t>June </a:t>
            </a:r>
            <a:r>
              <a:rPr lang="en-GB" sz="2000" b="1" spc="-10" dirty="0" smtClean="0">
                <a:solidFill>
                  <a:srgbClr val="63635C"/>
                </a:solidFill>
                <a:latin typeface="Calibri"/>
                <a:cs typeface="Calibri"/>
              </a:rPr>
              <a:t>23</a:t>
            </a:r>
            <a:r>
              <a:rPr lang="en-GB" sz="2000" b="1" spc="-10" baseline="30000" dirty="0" smtClean="0">
                <a:solidFill>
                  <a:srgbClr val="63635C"/>
                </a:solidFill>
                <a:latin typeface="Calibri"/>
                <a:cs typeface="Calibri"/>
              </a:rPr>
              <a:t>rd</a:t>
            </a:r>
            <a:r>
              <a:rPr sz="2000" b="1" spc="-10" dirty="0" smtClean="0">
                <a:solidFill>
                  <a:srgbClr val="63635C"/>
                </a:solidFill>
                <a:latin typeface="Calibri"/>
                <a:cs typeface="Calibri"/>
              </a:rPr>
              <a:t>,</a:t>
            </a:r>
            <a:r>
              <a:rPr sz="2000" b="1" spc="-210" dirty="0" smtClean="0">
                <a:solidFill>
                  <a:srgbClr val="63635C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63635C"/>
                </a:solidFill>
                <a:latin typeface="Calibri"/>
                <a:cs typeface="Calibri"/>
              </a:rPr>
              <a:t>2020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3167" y="2560320"/>
            <a:ext cx="1519427" cy="1519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1195" y="821436"/>
            <a:ext cx="1519427" cy="1519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1195" y="2560320"/>
            <a:ext cx="1519427" cy="1519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3167" y="821436"/>
            <a:ext cx="1519427" cy="15194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04800" y="2305248"/>
            <a:ext cx="382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Sharp – Working through COVID - 19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262" y="762761"/>
            <a:ext cx="5037938" cy="3724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1100" dirty="0" smtClean="0">
                <a:latin typeface="Calibri"/>
                <a:cs typeface="Calibri"/>
              </a:rPr>
              <a:t>Initial steps:</a:t>
            </a:r>
          </a:p>
          <a:p>
            <a:pPr marL="12700" marR="5080">
              <a:lnSpc>
                <a:spcPct val="100000"/>
              </a:lnSpc>
            </a:pPr>
            <a:endParaRPr lang="en-GB" sz="1100" dirty="0" smtClean="0">
              <a:latin typeface="Calibri"/>
              <a:cs typeface="Calibri"/>
            </a:endParaRP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Calibri"/>
                <a:cs typeface="Calibri"/>
              </a:rPr>
              <a:t>Pandemic Plans activated</a:t>
            </a: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100" dirty="0" smtClean="0">
              <a:latin typeface="Calibri"/>
              <a:cs typeface="Calibri"/>
            </a:endParaRP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Calibri"/>
                <a:cs typeface="Calibri"/>
              </a:rPr>
              <a:t>COVID Action Taskforce (CAT)created </a:t>
            </a: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100" dirty="0" smtClean="0">
              <a:latin typeface="Calibri"/>
              <a:cs typeface="Calibri"/>
            </a:endParaRP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Calibri"/>
                <a:cs typeface="Calibri"/>
              </a:rPr>
              <a:t>Daily COVID site management meetings</a:t>
            </a: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100" dirty="0" smtClean="0">
              <a:latin typeface="Calibri"/>
              <a:cs typeface="Calibri"/>
            </a:endParaRP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Calibri"/>
                <a:cs typeface="Calibri"/>
              </a:rPr>
              <a:t>Daily CAT calls – all sharp sites</a:t>
            </a: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100" dirty="0" smtClean="0">
              <a:latin typeface="Calibri"/>
              <a:cs typeface="Calibri"/>
            </a:endParaRP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Calibri"/>
                <a:cs typeface="Calibri"/>
              </a:rPr>
              <a:t>Daily Employee Communication Bulletins</a:t>
            </a: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100" dirty="0">
              <a:latin typeface="Calibri"/>
              <a:cs typeface="Calibri"/>
            </a:endParaRP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Calibri"/>
                <a:cs typeface="Calibri"/>
              </a:rPr>
              <a:t>Social distancing, WFH, Risk assessments, supporting those with underlying health condition, childcare etc.</a:t>
            </a: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100" dirty="0">
              <a:latin typeface="Calibri"/>
              <a:cs typeface="Calibri"/>
            </a:endParaRP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1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GB" sz="1100" dirty="0" smtClean="0">
                <a:latin typeface="Calibri"/>
                <a:cs typeface="Calibri"/>
              </a:rPr>
              <a:t>All initial measures put in place to protect our employees whilst still being able to remain open for business.</a:t>
            </a:r>
          </a:p>
          <a:p>
            <a:pPr marL="12700" marR="5080">
              <a:lnSpc>
                <a:spcPct val="100000"/>
              </a:lnSpc>
            </a:pPr>
            <a:endParaRPr lang="en-GB" sz="11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1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1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572" y="224027"/>
            <a:ext cx="6263640" cy="3232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5"/>
              </a:spcBef>
            </a:pPr>
            <a:r>
              <a:rPr sz="1500" spc="-5" dirty="0">
                <a:solidFill>
                  <a:srgbClr val="000000"/>
                </a:solidFill>
              </a:rPr>
              <a:t>The </a:t>
            </a:r>
            <a:r>
              <a:rPr sz="1500" b="1" dirty="0">
                <a:solidFill>
                  <a:srgbClr val="426BB9"/>
                </a:solidFill>
                <a:latin typeface="Calibri"/>
                <a:cs typeface="Calibri"/>
              </a:rPr>
              <a:t>Health </a:t>
            </a:r>
            <a:r>
              <a:rPr sz="1500" spc="-5" dirty="0">
                <a:solidFill>
                  <a:srgbClr val="000000"/>
                </a:solidFill>
              </a:rPr>
              <a:t>of </a:t>
            </a:r>
            <a:r>
              <a:rPr sz="1500" dirty="0">
                <a:solidFill>
                  <a:srgbClr val="000000"/>
                </a:solidFill>
              </a:rPr>
              <a:t>our </a:t>
            </a:r>
            <a:r>
              <a:rPr sz="1500" spc="-5" dirty="0">
                <a:solidFill>
                  <a:srgbClr val="000000"/>
                </a:solidFill>
              </a:rPr>
              <a:t>employees </a:t>
            </a:r>
            <a:r>
              <a:rPr sz="1500" dirty="0">
                <a:solidFill>
                  <a:srgbClr val="000000"/>
                </a:solidFill>
              </a:rPr>
              <a:t>and their </a:t>
            </a:r>
            <a:r>
              <a:rPr sz="1500" spc="-5" dirty="0">
                <a:solidFill>
                  <a:srgbClr val="000000"/>
                </a:solidFill>
              </a:rPr>
              <a:t>families </a:t>
            </a:r>
            <a:r>
              <a:rPr sz="1500" dirty="0">
                <a:solidFill>
                  <a:srgbClr val="000000"/>
                </a:solidFill>
              </a:rPr>
              <a:t>is the </a:t>
            </a:r>
            <a:r>
              <a:rPr sz="1500" b="1" spc="-5" dirty="0">
                <a:solidFill>
                  <a:srgbClr val="426BB9"/>
                </a:solidFill>
                <a:latin typeface="Calibri"/>
                <a:cs typeface="Calibri"/>
              </a:rPr>
              <a:t>Absolute</a:t>
            </a:r>
            <a:r>
              <a:rPr sz="1500" b="1" spc="-70" dirty="0">
                <a:solidFill>
                  <a:srgbClr val="426BB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426BB9"/>
                </a:solidFill>
                <a:latin typeface="Calibri"/>
                <a:cs typeface="Calibri"/>
              </a:rPr>
              <a:t>Priority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399" y="1123949"/>
            <a:ext cx="3166871" cy="3220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4931" y="4836667"/>
            <a:ext cx="128968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fld id="{81D60167-4931-47E6-BA6A-407CBD079E47}" type="slidenum"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UDG Healthcare</a:t>
            </a:r>
            <a:r>
              <a:rPr sz="10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plc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1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262" y="762761"/>
            <a:ext cx="5037938" cy="38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40" dirty="0">
                <a:latin typeface="Calibri"/>
                <a:cs typeface="Calibri"/>
              </a:rPr>
              <a:t>Business </a:t>
            </a:r>
            <a:r>
              <a:rPr sz="1100" spc="-20" dirty="0" smtClean="0">
                <a:latin typeface="Calibri"/>
                <a:cs typeface="Calibri"/>
              </a:rPr>
              <a:t>impact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was </a:t>
            </a:r>
            <a:r>
              <a:rPr sz="1100" spc="-30" dirty="0">
                <a:latin typeface="Calibri"/>
                <a:cs typeface="Calibri"/>
              </a:rPr>
              <a:t>felt when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spc="-35" dirty="0">
                <a:latin typeface="Calibri"/>
                <a:cs typeface="Calibri"/>
              </a:rPr>
              <a:t>first </a:t>
            </a:r>
            <a:r>
              <a:rPr sz="1100" spc="-40" dirty="0">
                <a:latin typeface="Calibri"/>
                <a:cs typeface="Calibri"/>
              </a:rPr>
              <a:t>positive </a:t>
            </a:r>
            <a:r>
              <a:rPr sz="1100" spc="-10" dirty="0" smtClean="0">
                <a:latin typeface="Calibri"/>
                <a:cs typeface="Calibri"/>
              </a:rPr>
              <a:t>case</a:t>
            </a:r>
            <a:r>
              <a:rPr lang="en-GB" sz="1100" spc="-10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was </a:t>
            </a:r>
            <a:r>
              <a:rPr sz="1100" spc="-25" dirty="0" smtClean="0">
                <a:latin typeface="Calibri"/>
                <a:cs typeface="Calibri"/>
              </a:rPr>
              <a:t>announced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on </a:t>
            </a:r>
            <a:r>
              <a:rPr sz="1100" spc="-30" dirty="0">
                <a:latin typeface="Calibri"/>
                <a:cs typeface="Calibri"/>
              </a:rPr>
              <a:t>March </a:t>
            </a:r>
            <a:r>
              <a:rPr sz="1100" spc="-20" dirty="0">
                <a:latin typeface="Calibri"/>
                <a:cs typeface="Calibri"/>
              </a:rPr>
              <a:t>26</a:t>
            </a:r>
            <a:r>
              <a:rPr sz="1050" spc="-30" baseline="27777" dirty="0">
                <a:latin typeface="Calibri"/>
                <a:cs typeface="Calibri"/>
              </a:rPr>
              <a:t>th</a:t>
            </a:r>
            <a:r>
              <a:rPr sz="1100" spc="-20" dirty="0">
                <a:latin typeface="Calibri"/>
                <a:cs typeface="Calibri"/>
              </a:rPr>
              <a:t>. </a:t>
            </a:r>
            <a:r>
              <a:rPr sz="1100" spc="-25" dirty="0">
                <a:latin typeface="Calibri"/>
                <a:cs typeface="Calibri"/>
              </a:rPr>
              <a:t>The  </a:t>
            </a:r>
            <a:r>
              <a:rPr sz="1100" spc="-25" dirty="0" smtClean="0">
                <a:latin typeface="Calibri"/>
                <a:cs typeface="Calibri"/>
              </a:rPr>
              <a:t>following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week</a:t>
            </a:r>
            <a:r>
              <a:rPr sz="1100" spc="-100" dirty="0" smtClean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was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dedicated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to</a:t>
            </a:r>
            <a:r>
              <a:rPr sz="1100" spc="-95" dirty="0" smtClean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organization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focusing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on</a:t>
            </a:r>
            <a:r>
              <a:rPr sz="1100" spc="-105" dirty="0" smtClean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how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to</a:t>
            </a:r>
            <a:r>
              <a:rPr sz="1100" spc="-110" dirty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deploy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enhanced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safety  </a:t>
            </a:r>
            <a:r>
              <a:rPr sz="1100" spc="-40" dirty="0">
                <a:latin typeface="Calibri"/>
                <a:cs typeface="Calibri"/>
              </a:rPr>
              <a:t>measures. </a:t>
            </a:r>
            <a:r>
              <a:rPr sz="1100" spc="-20" dirty="0">
                <a:latin typeface="Calibri"/>
                <a:cs typeface="Calibri"/>
              </a:rPr>
              <a:t>As of </a:t>
            </a:r>
            <a:r>
              <a:rPr sz="1100" spc="-35" dirty="0">
                <a:latin typeface="Calibri"/>
                <a:cs typeface="Calibri"/>
              </a:rPr>
              <a:t>April </a:t>
            </a:r>
            <a:r>
              <a:rPr sz="1100" spc="-10" dirty="0">
                <a:latin typeface="Calibri"/>
                <a:cs typeface="Calibri"/>
              </a:rPr>
              <a:t>3</a:t>
            </a:r>
            <a:r>
              <a:rPr sz="1050" spc="-15" baseline="27777" dirty="0">
                <a:latin typeface="Calibri"/>
                <a:cs typeface="Calibri"/>
              </a:rPr>
              <a:t>rd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spc="-25" dirty="0" smtClean="0">
                <a:latin typeface="Calibri"/>
                <a:cs typeface="Calibri"/>
              </a:rPr>
              <a:t>organization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began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to </a:t>
            </a:r>
            <a:r>
              <a:rPr sz="1100" spc="-20" dirty="0" smtClean="0">
                <a:latin typeface="Calibri"/>
                <a:cs typeface="Calibri"/>
              </a:rPr>
              <a:t>pivot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towards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balancing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safety  </a:t>
            </a:r>
            <a:r>
              <a:rPr sz="1100" spc="-30" dirty="0" smtClean="0">
                <a:latin typeface="Calibri"/>
                <a:cs typeface="Calibri"/>
              </a:rPr>
              <a:t>enhancement</a:t>
            </a:r>
            <a:r>
              <a:rPr lang="en-GB" sz="1100" spc="-30" dirty="0" smtClean="0">
                <a:latin typeface="Calibri"/>
                <a:cs typeface="Calibri"/>
              </a:rPr>
              <a:t> </a:t>
            </a:r>
            <a:r>
              <a:rPr sz="1100" spc="-30" dirty="0" smtClean="0">
                <a:latin typeface="Calibri"/>
                <a:cs typeface="Calibri"/>
              </a:rPr>
              <a:t>with </a:t>
            </a:r>
            <a:r>
              <a:rPr sz="1100" spc="-25" dirty="0" smtClean="0">
                <a:latin typeface="Calibri"/>
                <a:cs typeface="Calibri"/>
              </a:rPr>
              <a:t>beginning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the </a:t>
            </a:r>
            <a:r>
              <a:rPr sz="1100" spc="-30" dirty="0" smtClean="0">
                <a:latin typeface="Calibri"/>
                <a:cs typeface="Calibri"/>
              </a:rPr>
              <a:t>business</a:t>
            </a:r>
            <a:r>
              <a:rPr lang="en-GB" sz="1100" spc="-30" dirty="0" smtClean="0">
                <a:latin typeface="Calibri"/>
                <a:cs typeface="Calibri"/>
              </a:rPr>
              <a:t> </a:t>
            </a:r>
            <a:r>
              <a:rPr sz="1100" spc="-30" dirty="0" smtClean="0">
                <a:latin typeface="Calibri"/>
                <a:cs typeface="Calibri"/>
              </a:rPr>
              <a:t>recovery</a:t>
            </a:r>
            <a:r>
              <a:rPr sz="1100" spc="-30" dirty="0">
                <a:latin typeface="Calibri"/>
                <a:cs typeface="Calibri"/>
              </a:rPr>
              <a:t>. </a:t>
            </a:r>
            <a:r>
              <a:rPr sz="1100" spc="-20" dirty="0">
                <a:latin typeface="Calibri"/>
                <a:cs typeface="Calibri"/>
              </a:rPr>
              <a:t>By </a:t>
            </a:r>
            <a:r>
              <a:rPr sz="1100" spc="-35" dirty="0">
                <a:latin typeface="Calibri"/>
                <a:cs typeface="Calibri"/>
              </a:rPr>
              <a:t>April </a:t>
            </a:r>
            <a:r>
              <a:rPr sz="1100" spc="-15" dirty="0">
                <a:latin typeface="Calibri"/>
                <a:cs typeface="Calibri"/>
              </a:rPr>
              <a:t>7</a:t>
            </a:r>
            <a:r>
              <a:rPr sz="1050" spc="-22" baseline="27777" dirty="0">
                <a:latin typeface="Calibri"/>
                <a:cs typeface="Calibri"/>
              </a:rPr>
              <a:t>th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spc="-25" dirty="0" smtClean="0">
                <a:latin typeface="Calibri"/>
                <a:cs typeface="Calibri"/>
              </a:rPr>
              <a:t>recovery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plan </a:t>
            </a:r>
            <a:r>
              <a:rPr sz="1100" spc="-25" dirty="0">
                <a:latin typeface="Calibri"/>
                <a:cs typeface="Calibri"/>
              </a:rPr>
              <a:t>was </a:t>
            </a:r>
            <a:r>
              <a:rPr sz="1100" spc="-20" dirty="0">
                <a:latin typeface="Calibri"/>
                <a:cs typeface="Calibri"/>
              </a:rPr>
              <a:t>in  </a:t>
            </a:r>
            <a:r>
              <a:rPr sz="1100" spc="-15" dirty="0" smtClean="0">
                <a:latin typeface="Calibri"/>
                <a:cs typeface="Calibri"/>
              </a:rPr>
              <a:t>place</a:t>
            </a:r>
            <a:r>
              <a:rPr lang="en-GB" sz="1100" spc="-15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and </a:t>
            </a:r>
            <a:r>
              <a:rPr sz="1100" spc="-25" dirty="0" smtClean="0">
                <a:latin typeface="Calibri"/>
                <a:cs typeface="Calibri"/>
              </a:rPr>
              <a:t>being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executed</a:t>
            </a:r>
            <a:r>
              <a:rPr sz="1100" spc="-25" dirty="0">
                <a:latin typeface="Calibri"/>
                <a:cs typeface="Calibri"/>
              </a:rPr>
              <a:t>. </a:t>
            </a:r>
            <a:r>
              <a:rPr sz="1100" b="1" spc="-20" dirty="0">
                <a:latin typeface="Calibri"/>
                <a:cs typeface="Calibri"/>
              </a:rPr>
              <a:t>No</a:t>
            </a:r>
            <a:r>
              <a:rPr sz="1100" b="1" spc="-50" dirty="0">
                <a:latin typeface="Calibri"/>
                <a:cs typeface="Calibri"/>
              </a:rPr>
              <a:t> </a:t>
            </a:r>
            <a:r>
              <a:rPr sz="1100" b="1" spc="-25" dirty="0" smtClean="0">
                <a:latin typeface="Calibri"/>
                <a:cs typeface="Calibri"/>
              </a:rPr>
              <a:t>patients</a:t>
            </a:r>
            <a:r>
              <a:rPr lang="en-GB" sz="1100" b="1" spc="-25" dirty="0" smtClean="0">
                <a:latin typeface="Calibri"/>
                <a:cs typeface="Calibri"/>
              </a:rPr>
              <a:t> </a:t>
            </a:r>
            <a:r>
              <a:rPr sz="1100" b="1" spc="-25" dirty="0" smtClean="0">
                <a:latin typeface="Calibri"/>
                <a:cs typeface="Calibri"/>
              </a:rPr>
              <a:t>were</a:t>
            </a:r>
            <a:r>
              <a:rPr lang="en-GB" sz="1100" b="1" spc="-25" dirty="0" smtClean="0">
                <a:latin typeface="Calibri"/>
                <a:cs typeface="Calibri"/>
              </a:rPr>
              <a:t> </a:t>
            </a:r>
            <a:r>
              <a:rPr sz="1100" b="1" spc="-25" dirty="0" smtClean="0">
                <a:latin typeface="Calibri"/>
                <a:cs typeface="Calibri"/>
              </a:rPr>
              <a:t>impacted!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20" dirty="0" smtClean="0">
                <a:latin typeface="Calibri"/>
                <a:cs typeface="Calibri"/>
              </a:rPr>
              <a:t>Examples</a:t>
            </a:r>
            <a:r>
              <a:rPr lang="en-GB" sz="1100" b="1" spc="-20" dirty="0" smtClean="0">
                <a:latin typeface="Calibri"/>
                <a:cs typeface="Calibri"/>
              </a:rPr>
              <a:t> </a:t>
            </a:r>
            <a:r>
              <a:rPr sz="1100" b="1" spc="-20" dirty="0" smtClean="0">
                <a:latin typeface="Calibri"/>
                <a:cs typeface="Calibri"/>
              </a:rPr>
              <a:t>of</a:t>
            </a:r>
            <a:r>
              <a:rPr sz="1100" b="1" spc="-110" dirty="0" smtClean="0">
                <a:latin typeface="Calibri"/>
                <a:cs typeface="Calibri"/>
              </a:rPr>
              <a:t> </a:t>
            </a:r>
            <a:r>
              <a:rPr sz="1100" b="1" spc="-35" dirty="0">
                <a:latin typeface="Calibri"/>
                <a:cs typeface="Calibri"/>
              </a:rPr>
              <a:t>Safety</a:t>
            </a:r>
            <a:r>
              <a:rPr sz="1100" b="1" spc="-130" dirty="0">
                <a:latin typeface="Calibri"/>
                <a:cs typeface="Calibri"/>
              </a:rPr>
              <a:t> </a:t>
            </a:r>
            <a:r>
              <a:rPr sz="1100" b="1" spc="-40" dirty="0">
                <a:latin typeface="Calibri"/>
                <a:cs typeface="Calibri"/>
              </a:rPr>
              <a:t>Measures</a:t>
            </a:r>
            <a:r>
              <a:rPr sz="1100" spc="-40" dirty="0">
                <a:latin typeface="Calibri"/>
                <a:cs typeface="Calibri"/>
              </a:rPr>
              <a:t>:</a:t>
            </a:r>
            <a:endParaRPr sz="11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65"/>
              </a:spcBef>
              <a:buClr>
                <a:srgbClr val="426BB9"/>
              </a:buClr>
              <a:buFont typeface="Arial"/>
              <a:buChar char="•"/>
              <a:tabLst>
                <a:tab pos="185420" algn="l"/>
              </a:tabLst>
            </a:pPr>
            <a:r>
              <a:rPr sz="1100" spc="-25" dirty="0" smtClean="0">
                <a:latin typeface="Calibri"/>
                <a:cs typeface="Calibri"/>
              </a:rPr>
              <a:t>Enhanced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cleaning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efforts</a:t>
            </a:r>
            <a:endParaRPr sz="11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65"/>
              </a:spcBef>
              <a:buClr>
                <a:srgbClr val="426BB9"/>
              </a:buClr>
              <a:buFont typeface="Arial"/>
              <a:buChar char="•"/>
              <a:tabLst>
                <a:tab pos="185420" algn="l"/>
              </a:tabLst>
            </a:pPr>
            <a:r>
              <a:rPr sz="1100" spc="-30" dirty="0">
                <a:latin typeface="Calibri"/>
                <a:cs typeface="Calibri"/>
              </a:rPr>
              <a:t>All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30" dirty="0" smtClean="0">
                <a:latin typeface="Calibri"/>
                <a:cs typeface="Calibri"/>
              </a:rPr>
              <a:t>temperatures</a:t>
            </a:r>
            <a:r>
              <a:rPr lang="en-GB" sz="1100" spc="-30" dirty="0" smtClean="0">
                <a:latin typeface="Calibri"/>
                <a:cs typeface="Calibri"/>
              </a:rPr>
              <a:t> </a:t>
            </a:r>
            <a:r>
              <a:rPr sz="1100" spc="-30" dirty="0" smtClean="0">
                <a:latin typeface="Calibri"/>
                <a:cs typeface="Calibri"/>
              </a:rPr>
              <a:t>are</a:t>
            </a:r>
            <a:r>
              <a:rPr sz="1100" spc="-85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checked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as</a:t>
            </a:r>
            <a:r>
              <a:rPr sz="1100" spc="-100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employees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enter</a:t>
            </a:r>
            <a:r>
              <a:rPr sz="1100" spc="-105" dirty="0" smtClean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spc="-40" dirty="0" smtClean="0">
                <a:latin typeface="Calibri"/>
                <a:cs typeface="Calibri"/>
              </a:rPr>
              <a:t>buildings</a:t>
            </a:r>
            <a:r>
              <a:rPr lang="en-GB" sz="1100" spc="-40" dirty="0" smtClean="0">
                <a:latin typeface="Calibri"/>
                <a:cs typeface="Calibri"/>
              </a:rPr>
              <a:t> within US/EU sites</a:t>
            </a:r>
            <a:endParaRPr sz="11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65"/>
              </a:spcBef>
              <a:buClr>
                <a:srgbClr val="426BB9"/>
              </a:buClr>
              <a:buFont typeface="Arial"/>
              <a:buChar char="•"/>
              <a:tabLst>
                <a:tab pos="185420" algn="l"/>
              </a:tabLst>
            </a:pPr>
            <a:r>
              <a:rPr sz="1100" spc="-35" dirty="0">
                <a:latin typeface="Calibri"/>
                <a:cs typeface="Calibri"/>
              </a:rPr>
              <a:t>Staggered</a:t>
            </a:r>
            <a:r>
              <a:rPr sz="1100" spc="-140" dirty="0">
                <a:latin typeface="Calibri"/>
                <a:cs typeface="Calibri"/>
              </a:rPr>
              <a:t> </a:t>
            </a:r>
            <a:r>
              <a:rPr sz="1100" spc="-35" dirty="0">
                <a:latin typeface="Calibri"/>
                <a:cs typeface="Calibri"/>
              </a:rPr>
              <a:t>Shifts</a:t>
            </a:r>
            <a:r>
              <a:rPr sz="1100" spc="-135" dirty="0">
                <a:latin typeface="Calibri"/>
                <a:cs typeface="Calibri"/>
              </a:rPr>
              <a:t> </a:t>
            </a:r>
            <a:r>
              <a:rPr lang="en-GB" sz="1100" spc="-135" dirty="0" smtClean="0">
                <a:latin typeface="Calibri"/>
                <a:cs typeface="Calibri"/>
              </a:rPr>
              <a:t> and  break times.</a:t>
            </a:r>
            <a:endParaRPr sz="11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65"/>
              </a:spcBef>
              <a:buClr>
                <a:srgbClr val="426BB9"/>
              </a:buClr>
              <a:buFont typeface="Arial"/>
              <a:buChar char="•"/>
              <a:tabLst>
                <a:tab pos="185420" algn="l"/>
              </a:tabLst>
            </a:pPr>
            <a:r>
              <a:rPr sz="1100" spc="-20" dirty="0" smtClean="0">
                <a:latin typeface="Calibri"/>
                <a:cs typeface="Calibri"/>
              </a:rPr>
              <a:t>Adjusted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employee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entrance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and</a:t>
            </a:r>
            <a:r>
              <a:rPr sz="1100" spc="-130" dirty="0" smtClean="0">
                <a:latin typeface="Calibri"/>
                <a:cs typeface="Calibri"/>
              </a:rPr>
              <a:t> </a:t>
            </a:r>
            <a:r>
              <a:rPr sz="1100" spc="-30" dirty="0">
                <a:latin typeface="Calibri"/>
                <a:cs typeface="Calibri"/>
              </a:rPr>
              <a:t>exit</a:t>
            </a:r>
            <a:r>
              <a:rPr sz="1100" spc="-145" dirty="0">
                <a:latin typeface="Calibri"/>
                <a:cs typeface="Calibri"/>
              </a:rPr>
              <a:t> </a:t>
            </a:r>
            <a:r>
              <a:rPr sz="1100" spc="-30" dirty="0" smtClean="0">
                <a:latin typeface="Calibri"/>
                <a:cs typeface="Calibri"/>
              </a:rPr>
              <a:t>flow</a:t>
            </a:r>
            <a:r>
              <a:rPr lang="en-GB" sz="1100" spc="-30" dirty="0" smtClean="0">
                <a:latin typeface="Calibri"/>
                <a:cs typeface="Calibri"/>
              </a:rPr>
              <a:t> at some of our sites</a:t>
            </a:r>
            <a:endParaRPr sz="11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70"/>
              </a:spcBef>
              <a:buClr>
                <a:srgbClr val="426BB9"/>
              </a:buClr>
              <a:buFont typeface="Arial"/>
              <a:buChar char="•"/>
              <a:tabLst>
                <a:tab pos="185420" algn="l"/>
              </a:tabLst>
            </a:pPr>
            <a:r>
              <a:rPr sz="1100" spc="-20" dirty="0" smtClean="0">
                <a:latin typeface="Calibri"/>
                <a:cs typeface="Calibri"/>
              </a:rPr>
              <a:t>Reduced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crew</a:t>
            </a:r>
            <a:r>
              <a:rPr sz="1100" spc="-114" dirty="0" smtClean="0">
                <a:latin typeface="Calibri"/>
                <a:cs typeface="Calibri"/>
              </a:rPr>
              <a:t> </a:t>
            </a:r>
            <a:r>
              <a:rPr sz="1100" spc="-30" dirty="0">
                <a:latin typeface="Calibri"/>
                <a:cs typeface="Calibri"/>
              </a:rPr>
              <a:t>sizes</a:t>
            </a:r>
            <a:r>
              <a:rPr sz="1100" spc="-114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in</a:t>
            </a:r>
            <a:r>
              <a:rPr sz="1100" spc="-1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Biotechand</a:t>
            </a:r>
            <a:r>
              <a:rPr sz="1100" spc="-110" dirty="0">
                <a:latin typeface="Calibri"/>
                <a:cs typeface="Calibri"/>
              </a:rPr>
              <a:t> </a:t>
            </a:r>
            <a:r>
              <a:rPr sz="1100" spc="-40" dirty="0">
                <a:latin typeface="Calibri"/>
                <a:cs typeface="Calibri"/>
              </a:rPr>
              <a:t>Specialty</a:t>
            </a:r>
            <a:r>
              <a:rPr sz="1100" spc="-125" dirty="0">
                <a:latin typeface="Calibri"/>
                <a:cs typeface="Calibri"/>
              </a:rPr>
              <a:t> </a:t>
            </a:r>
            <a:r>
              <a:rPr sz="1100" spc="-35" dirty="0">
                <a:latin typeface="Calibri"/>
                <a:cs typeface="Calibri"/>
              </a:rPr>
              <a:t>rooms</a:t>
            </a:r>
            <a:endParaRPr sz="11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65"/>
              </a:spcBef>
              <a:buClr>
                <a:srgbClr val="426BB9"/>
              </a:buClr>
              <a:buFont typeface="Arial"/>
              <a:buChar char="•"/>
              <a:tabLst>
                <a:tab pos="185420" algn="l"/>
              </a:tabLst>
            </a:pPr>
            <a:r>
              <a:rPr sz="1100" spc="-35" dirty="0">
                <a:latin typeface="Calibri"/>
                <a:cs typeface="Calibri"/>
              </a:rPr>
              <a:t>Enhanced</a:t>
            </a:r>
            <a:r>
              <a:rPr sz="1100" spc="-200" dirty="0">
                <a:latin typeface="Calibri"/>
                <a:cs typeface="Calibri"/>
              </a:rPr>
              <a:t> </a:t>
            </a:r>
            <a:r>
              <a:rPr lang="en-GB" sz="1100" spc="-200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PPE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protocols</a:t>
            </a:r>
            <a:r>
              <a:rPr lang="en-GB" sz="1100" spc="-25" dirty="0" smtClean="0">
                <a:latin typeface="Calibri"/>
                <a:cs typeface="Calibri"/>
              </a:rPr>
              <a:t> e.g. face shields, masks, ramped up social distancing measures in place around the sites </a:t>
            </a:r>
          </a:p>
          <a:p>
            <a:pPr marL="184785" indent="-172085">
              <a:lnSpc>
                <a:spcPct val="100000"/>
              </a:lnSpc>
              <a:spcBef>
                <a:spcPts val="165"/>
              </a:spcBef>
              <a:buClr>
                <a:srgbClr val="426BB9"/>
              </a:buClr>
              <a:buFont typeface="Arial"/>
              <a:buChar char="•"/>
              <a:tabLst>
                <a:tab pos="185420" algn="l"/>
              </a:tabLst>
            </a:pPr>
            <a:r>
              <a:rPr lang="en-GB" sz="1100" spc="-25" dirty="0" smtClean="0">
                <a:latin typeface="Calibri"/>
                <a:cs typeface="Calibri"/>
              </a:rPr>
              <a:t>Continue to have employees working from home where they are able to.</a:t>
            </a:r>
            <a:endParaRPr sz="11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65"/>
              </a:spcBef>
              <a:buClr>
                <a:srgbClr val="426BB9"/>
              </a:buClr>
              <a:buFont typeface="Arial"/>
              <a:buChar char="•"/>
              <a:tabLst>
                <a:tab pos="185420" algn="l"/>
              </a:tabLst>
            </a:pPr>
            <a:r>
              <a:rPr sz="1100" spc="-20" dirty="0" smtClean="0">
                <a:latin typeface="Calibri"/>
                <a:cs typeface="Calibri"/>
              </a:rPr>
              <a:t>Remain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engaged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with</a:t>
            </a:r>
            <a:r>
              <a:rPr sz="1100" spc="-110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employees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who</a:t>
            </a:r>
            <a:r>
              <a:rPr sz="1100" spc="-100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chose</a:t>
            </a:r>
            <a:r>
              <a:rPr lang="en-GB" sz="1100" spc="-10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to</a:t>
            </a:r>
            <a:r>
              <a:rPr sz="1100" spc="-100" dirty="0" smtClean="0">
                <a:latin typeface="Calibri"/>
                <a:cs typeface="Calibri"/>
              </a:rPr>
              <a:t> </a:t>
            </a:r>
            <a:r>
              <a:rPr sz="1100" dirty="0" smtClean="0">
                <a:latin typeface="Calibri"/>
                <a:cs typeface="Calibri"/>
              </a:rPr>
              <a:t>stay</a:t>
            </a:r>
            <a:r>
              <a:rPr lang="en-GB" sz="1100" dirty="0" smtClean="0">
                <a:latin typeface="Calibri"/>
                <a:cs typeface="Calibri"/>
              </a:rPr>
              <a:t> </a:t>
            </a:r>
            <a:r>
              <a:rPr sz="1100" dirty="0" smtClean="0">
                <a:latin typeface="Calibri"/>
                <a:cs typeface="Calibri"/>
              </a:rPr>
              <a:t>home</a:t>
            </a:r>
            <a:r>
              <a:rPr lang="en-GB" sz="1100" dirty="0" smtClean="0">
                <a:latin typeface="Calibri"/>
                <a:cs typeface="Calibri"/>
              </a:rPr>
              <a:t> </a:t>
            </a:r>
            <a:r>
              <a:rPr sz="1100" dirty="0" smtClean="0">
                <a:latin typeface="Calibri"/>
                <a:cs typeface="Calibri"/>
              </a:rPr>
              <a:t>to</a:t>
            </a:r>
            <a:r>
              <a:rPr sz="1100" spc="-100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understand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their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thinking</a:t>
            </a:r>
            <a:r>
              <a:rPr lang="en-GB" sz="1100" spc="-25" dirty="0" smtClean="0">
                <a:latin typeface="Calibri"/>
                <a:cs typeface="Calibri"/>
              </a:rPr>
              <a:t> - Survey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40" dirty="0">
                <a:latin typeface="Calibri"/>
                <a:cs typeface="Calibri"/>
              </a:rPr>
              <a:t>Business</a:t>
            </a:r>
            <a:r>
              <a:rPr sz="1100" b="1" spc="-135" dirty="0">
                <a:latin typeface="Calibri"/>
                <a:cs typeface="Calibri"/>
              </a:rPr>
              <a:t> </a:t>
            </a:r>
            <a:r>
              <a:rPr sz="1100" b="1" spc="-45" dirty="0">
                <a:latin typeface="Calibri"/>
                <a:cs typeface="Calibri"/>
              </a:rPr>
              <a:t>Modifications:</a:t>
            </a:r>
            <a:endParaRPr sz="1100" b="1" dirty="0">
              <a:latin typeface="Calibri"/>
              <a:cs typeface="Calibri"/>
            </a:endParaRPr>
          </a:p>
          <a:p>
            <a:pPr marL="184785" marR="53975" indent="-172085">
              <a:lnSpc>
                <a:spcPts val="1190"/>
              </a:lnSpc>
              <a:spcBef>
                <a:spcPts val="315"/>
              </a:spcBef>
              <a:buClr>
                <a:srgbClr val="426BB9"/>
              </a:buClr>
              <a:buFont typeface="Arial"/>
              <a:buChar char="•"/>
              <a:tabLst>
                <a:tab pos="185420" algn="l"/>
              </a:tabLst>
            </a:pPr>
            <a:r>
              <a:rPr sz="1100" spc="-30" dirty="0">
                <a:latin typeface="Calibri"/>
                <a:cs typeface="Calibri"/>
              </a:rPr>
              <a:t>Sales </a:t>
            </a:r>
            <a:r>
              <a:rPr sz="1100" spc="-15" dirty="0" smtClean="0">
                <a:latin typeface="Calibri"/>
                <a:cs typeface="Calibri"/>
              </a:rPr>
              <a:t>team</a:t>
            </a:r>
            <a:r>
              <a:rPr lang="en-GB" sz="1100" spc="-15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worked</a:t>
            </a:r>
            <a:r>
              <a:rPr lang="en-GB" sz="1100" spc="-15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closely</a:t>
            </a:r>
            <a:r>
              <a:rPr lang="en-GB" sz="1100" spc="-15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with</a:t>
            </a:r>
            <a:r>
              <a:rPr lang="en-GB" sz="1100" spc="-15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customers</a:t>
            </a:r>
            <a:r>
              <a:rPr lang="en-GB" sz="1100" spc="-15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to </a:t>
            </a:r>
            <a:r>
              <a:rPr sz="1100" spc="-25" dirty="0" smtClean="0">
                <a:latin typeface="Calibri"/>
                <a:cs typeface="Calibri"/>
              </a:rPr>
              <a:t>ensure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proper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prioritization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during </a:t>
            </a:r>
            <a:r>
              <a:rPr sz="1100" spc="-35" dirty="0">
                <a:latin typeface="Calibri"/>
                <a:cs typeface="Calibri"/>
              </a:rPr>
              <a:t>recovery  period</a:t>
            </a:r>
            <a:endParaRPr sz="11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Clr>
                <a:srgbClr val="426BB9"/>
              </a:buClr>
              <a:buFont typeface="Arial"/>
              <a:buChar char="•"/>
              <a:tabLst>
                <a:tab pos="185420" algn="l"/>
              </a:tabLst>
            </a:pPr>
            <a:r>
              <a:rPr sz="1100" spc="-40" dirty="0">
                <a:latin typeface="Calibri"/>
                <a:cs typeface="Calibri"/>
              </a:rPr>
              <a:t>Dramatically</a:t>
            </a:r>
            <a:r>
              <a:rPr sz="1100" spc="-110" dirty="0">
                <a:latin typeface="Calibri"/>
                <a:cs typeface="Calibri"/>
              </a:rPr>
              <a:t> </a:t>
            </a:r>
            <a:r>
              <a:rPr sz="1100" spc="-35" dirty="0">
                <a:latin typeface="Calibri"/>
                <a:cs typeface="Calibri"/>
              </a:rPr>
              <a:t>reduced</a:t>
            </a:r>
            <a:r>
              <a:rPr sz="1100" spc="-120" dirty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Capex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spend</a:t>
            </a:r>
            <a:r>
              <a:rPr sz="1100" spc="-105" dirty="0" smtClean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in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Q3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to</a:t>
            </a:r>
            <a:r>
              <a:rPr sz="1100" spc="-110" dirty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maximize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short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term</a:t>
            </a:r>
            <a:r>
              <a:rPr sz="1100" spc="-110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cash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position</a:t>
            </a:r>
            <a:endParaRPr sz="11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65"/>
              </a:spcBef>
              <a:buClr>
                <a:srgbClr val="426BB9"/>
              </a:buClr>
              <a:buFont typeface="Arial"/>
              <a:buChar char="•"/>
              <a:tabLst>
                <a:tab pos="185420" algn="l"/>
              </a:tabLst>
            </a:pPr>
            <a:r>
              <a:rPr sz="1100" spc="-25" dirty="0" smtClean="0">
                <a:latin typeface="Calibri"/>
                <a:cs typeface="Calibri"/>
              </a:rPr>
              <a:t>Continued</a:t>
            </a:r>
            <a:r>
              <a:rPr lang="en-GB" sz="1100" spc="-2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to</a:t>
            </a:r>
            <a:r>
              <a:rPr sz="1100" spc="-110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focus</a:t>
            </a:r>
            <a:r>
              <a:rPr lang="en-GB" sz="1100" spc="-10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on</a:t>
            </a:r>
            <a:r>
              <a:rPr sz="1100" spc="-120" dirty="0" smtClean="0">
                <a:latin typeface="Calibri"/>
                <a:cs typeface="Calibri"/>
              </a:rPr>
              <a:t> </a:t>
            </a:r>
            <a:r>
              <a:rPr sz="1100" spc="-35" dirty="0">
                <a:latin typeface="Calibri"/>
                <a:cs typeface="Calibri"/>
              </a:rPr>
              <a:t>Customer</a:t>
            </a:r>
            <a:r>
              <a:rPr sz="1100" spc="-130" dirty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Collection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efforts(hitting</a:t>
            </a:r>
            <a:r>
              <a:rPr lang="en-GB" sz="1100" spc="-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a</a:t>
            </a:r>
            <a:r>
              <a:rPr sz="1100" spc="-95" dirty="0" smtClean="0">
                <a:latin typeface="Calibri"/>
                <a:cs typeface="Calibri"/>
              </a:rPr>
              <a:t> </a:t>
            </a:r>
            <a:r>
              <a:rPr sz="1100" spc="-40" dirty="0">
                <a:latin typeface="Calibri"/>
                <a:cs typeface="Calibri"/>
              </a:rPr>
              <a:t>historical</a:t>
            </a:r>
            <a:r>
              <a:rPr sz="1100" spc="-130" dirty="0">
                <a:latin typeface="Calibri"/>
                <a:cs typeface="Calibri"/>
              </a:rPr>
              <a:t> </a:t>
            </a:r>
            <a:r>
              <a:rPr sz="1100" spc="-30" dirty="0">
                <a:latin typeface="Calibri"/>
                <a:cs typeface="Calibri"/>
              </a:rPr>
              <a:t>best)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572" y="224027"/>
            <a:ext cx="6263640" cy="3232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5"/>
              </a:spcBef>
            </a:pPr>
            <a:r>
              <a:rPr sz="1500" spc="-5" dirty="0">
                <a:solidFill>
                  <a:srgbClr val="000000"/>
                </a:solidFill>
              </a:rPr>
              <a:t>The </a:t>
            </a:r>
            <a:r>
              <a:rPr sz="1500" b="1" dirty="0">
                <a:solidFill>
                  <a:srgbClr val="426BB9"/>
                </a:solidFill>
                <a:latin typeface="Calibri"/>
                <a:cs typeface="Calibri"/>
              </a:rPr>
              <a:t>Health </a:t>
            </a:r>
            <a:r>
              <a:rPr sz="1500" spc="-5" dirty="0">
                <a:solidFill>
                  <a:srgbClr val="000000"/>
                </a:solidFill>
              </a:rPr>
              <a:t>of </a:t>
            </a:r>
            <a:r>
              <a:rPr sz="1500" dirty="0">
                <a:solidFill>
                  <a:srgbClr val="000000"/>
                </a:solidFill>
              </a:rPr>
              <a:t>our </a:t>
            </a:r>
            <a:r>
              <a:rPr sz="1500" spc="-5" dirty="0">
                <a:solidFill>
                  <a:srgbClr val="000000"/>
                </a:solidFill>
              </a:rPr>
              <a:t>employees </a:t>
            </a:r>
            <a:r>
              <a:rPr sz="1500" dirty="0">
                <a:solidFill>
                  <a:srgbClr val="000000"/>
                </a:solidFill>
              </a:rPr>
              <a:t>and their </a:t>
            </a:r>
            <a:r>
              <a:rPr sz="1500" spc="-5" dirty="0">
                <a:solidFill>
                  <a:srgbClr val="000000"/>
                </a:solidFill>
              </a:rPr>
              <a:t>families </a:t>
            </a:r>
            <a:r>
              <a:rPr sz="1500" dirty="0">
                <a:solidFill>
                  <a:srgbClr val="000000"/>
                </a:solidFill>
              </a:rPr>
              <a:t>is the </a:t>
            </a:r>
            <a:r>
              <a:rPr sz="1500" b="1" spc="-5" dirty="0">
                <a:solidFill>
                  <a:srgbClr val="426BB9"/>
                </a:solidFill>
                <a:latin typeface="Calibri"/>
                <a:cs typeface="Calibri"/>
              </a:rPr>
              <a:t>Absolute</a:t>
            </a:r>
            <a:r>
              <a:rPr sz="1500" b="1" spc="-70" dirty="0">
                <a:solidFill>
                  <a:srgbClr val="426BB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426BB9"/>
                </a:solidFill>
                <a:latin typeface="Calibri"/>
                <a:cs typeface="Calibri"/>
              </a:rPr>
              <a:t>Priority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399" y="1123949"/>
            <a:ext cx="3166871" cy="3220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4931" y="4836667"/>
            <a:ext cx="128968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fld id="{81D60167-4931-47E6-BA6A-407CBD079E47}" type="slidenum"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fld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UDG Healthcare</a:t>
            </a:r>
            <a:r>
              <a:rPr sz="10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plc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68" y="323341"/>
            <a:ext cx="8449462" cy="276999"/>
          </a:xfrm>
        </p:spPr>
        <p:txBody>
          <a:bodyPr/>
          <a:lstStyle/>
          <a:p>
            <a:r>
              <a:rPr lang="en-GB" dirty="0" smtClean="0"/>
              <a:t>Important Learnings: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268" y="895350"/>
            <a:ext cx="8061655" cy="38472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Site </a:t>
            </a:r>
            <a:r>
              <a:rPr lang="en-GB" dirty="0" err="1" smtClean="0"/>
              <a:t>Covid</a:t>
            </a:r>
            <a:r>
              <a:rPr lang="en-GB" dirty="0" smtClean="0"/>
              <a:t> Taskforce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Employee reporting system specifically for potential </a:t>
            </a:r>
            <a:r>
              <a:rPr lang="en-GB" dirty="0" err="1" smtClean="0"/>
              <a:t>Covid</a:t>
            </a:r>
            <a:r>
              <a:rPr lang="en-GB" dirty="0" smtClean="0"/>
              <a:t> cases – 24/7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en-GB" dirty="0" smtClean="0"/>
              <a:t>rocess created to handle a positive case at your site.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Communication is key – daily or weekly updates, or as and when things change with the site. They must be clear and consistent.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Flexible with work i.e. hours, location – everyone will have their own individual situations – listen to them.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Visuals, Visuals, Visuals everywhere at your site – management at all levels keep on top of social distancing.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Right now, in a time of constant change, is probably the hardest time – people are experiencing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Training on day one of the return – social distancing measures, new site rules (visitor declaration forms), changes to the site layout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Keep tight controls over who is accessing the site – Sharp sites have to gain approval from GM/HR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4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60029" y="336921"/>
            <a:ext cx="782706" cy="75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69" y="218229"/>
            <a:ext cx="395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Protecting and valuing </a:t>
            </a:r>
            <a:r>
              <a:rPr lang="en-GB" b="1">
                <a:solidFill>
                  <a:schemeClr val="accent5">
                    <a:lumMod val="75000"/>
                  </a:schemeClr>
                </a:solidFill>
              </a:rPr>
              <a:t>our employees…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" y="745306"/>
            <a:ext cx="3513527" cy="1950917"/>
            <a:chOff x="3112" y="867065"/>
            <a:chExt cx="4684703" cy="260122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0824" y="867065"/>
              <a:ext cx="2646991" cy="260122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32" b="13061"/>
            <a:stretch/>
          </p:blipFill>
          <p:spPr>
            <a:xfrm>
              <a:off x="3112" y="867067"/>
              <a:ext cx="2037712" cy="117688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812"/>
            <a:stretch/>
          </p:blipFill>
          <p:spPr>
            <a:xfrm>
              <a:off x="8277" y="2266993"/>
              <a:ext cx="2032547" cy="1201295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0" y="1597049"/>
            <a:ext cx="1528284" cy="577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Sharp offers thanks to all our own frontline workers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550861" y="745306"/>
            <a:ext cx="1565753" cy="2294867"/>
            <a:chOff x="4747465" y="953339"/>
            <a:chExt cx="2087671" cy="305982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40" r="14558"/>
            <a:stretch/>
          </p:blipFill>
          <p:spPr>
            <a:xfrm rot="5400000">
              <a:off x="4861554" y="839251"/>
              <a:ext cx="1859493" cy="208767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747465" y="2812833"/>
              <a:ext cx="2077803" cy="1200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Sharp Conshohocken donated raw material for the manufacture of face shields for local frontline workers</a:t>
              </a: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36" y="32636"/>
            <a:ext cx="1661476" cy="5636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34" y="3194759"/>
            <a:ext cx="3690098" cy="156533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663635" y="3198448"/>
            <a:ext cx="1347394" cy="170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0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Employee support initiatives including: </a:t>
            </a:r>
            <a:r>
              <a:rPr lang="en-GB" sz="105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WellSpace</a:t>
            </a:r>
            <a:r>
              <a:rPr lang="en-GB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en-GB" sz="105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Sanctus</a:t>
            </a:r>
            <a:r>
              <a:rPr lang="en-GB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en-GB" sz="105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Attentive Health Coach</a:t>
            </a:r>
            <a:r>
              <a:rPr lang="en-GB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and </a:t>
            </a:r>
            <a:r>
              <a:rPr lang="en-GB" sz="105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CLARIFI</a:t>
            </a:r>
            <a:r>
              <a:rPr lang="en-GB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financial support services</a:t>
            </a:r>
          </a:p>
          <a:p>
            <a:pPr algn="ctr"/>
            <a:r>
              <a:rPr lang="en-GB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ctr"/>
            <a:endParaRPr lang="en-GB" sz="10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69" y="3264913"/>
            <a:ext cx="2618028" cy="4651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168752" y="752602"/>
            <a:ext cx="4003369" cy="3925854"/>
            <a:chOff x="6891670" y="1003469"/>
            <a:chExt cx="5337825" cy="5234472"/>
          </a:xfrm>
        </p:grpSpPr>
        <p:grpSp>
          <p:nvGrpSpPr>
            <p:cNvPr id="28" name="Group 27"/>
            <p:cNvGrpSpPr/>
            <p:nvPr/>
          </p:nvGrpSpPr>
          <p:grpSpPr>
            <a:xfrm>
              <a:off x="6901542" y="1003469"/>
              <a:ext cx="5287346" cy="5234472"/>
              <a:chOff x="6746033" y="970384"/>
              <a:chExt cx="5287346" cy="523447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746033" y="970384"/>
                <a:ext cx="5287346" cy="2807633"/>
                <a:chOff x="6190488" y="1511690"/>
                <a:chExt cx="6001512" cy="3016734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6087" b="25470"/>
                <a:stretch/>
              </p:blipFill>
              <p:spPr>
                <a:xfrm>
                  <a:off x="9179441" y="1524808"/>
                  <a:ext cx="3012559" cy="2624328"/>
                </a:xfrm>
                <a:prstGeom prst="rect">
                  <a:avLst/>
                </a:prstGeom>
                <a:ln>
                  <a:solidFill>
                    <a:schemeClr val="bg2"/>
                  </a:solidFill>
                </a:ln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-1" t="6622" r="2957" b="1222"/>
                <a:stretch/>
              </p:blipFill>
              <p:spPr>
                <a:xfrm>
                  <a:off x="6190488" y="1511690"/>
                  <a:ext cx="2988954" cy="2646777"/>
                </a:xfrm>
                <a:prstGeom prst="rect">
                  <a:avLst/>
                </a:prstGeom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6190488" y="3933167"/>
                  <a:ext cx="6001512" cy="595257"/>
                </a:xfrm>
                <a:prstGeom prst="rect">
                  <a:avLst/>
                </a:prstGeom>
                <a:solidFill>
                  <a:srgbClr val="F2F2F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5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As we adjust to our new reality, we found new ways of working together, while staying apart to stay safe</a:t>
                  </a:r>
                </a:p>
              </p:txBody>
            </p: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56" t="24762" r="22396" b="4489"/>
              <a:stretch/>
            </p:blipFill>
            <p:spPr>
              <a:xfrm>
                <a:off x="9003640" y="3806889"/>
                <a:ext cx="3029739" cy="239796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14315" b="14278"/>
              <a:stretch/>
            </p:blipFill>
            <p:spPr>
              <a:xfrm>
                <a:off x="6746033" y="3806242"/>
                <a:ext cx="2892489" cy="2389283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8271504" y="1195544"/>
              <a:ext cx="1319164" cy="338555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</a:rPr>
                <a:t>Conshohocken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933840" y="1195542"/>
              <a:ext cx="1295655" cy="338555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</a:rPr>
                <a:t>Hamont-Achel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44701" y="5783780"/>
              <a:ext cx="992152" cy="338555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</a:rPr>
                <a:t>Allentown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907428" y="5745994"/>
              <a:ext cx="1295655" cy="338555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</a:rPr>
                <a:t>Hamont-Achel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891670" y="1010687"/>
              <a:ext cx="5276735" cy="12209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>
            <a:off x="-2334" y="3177211"/>
            <a:ext cx="5013471" cy="611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-2334" y="744459"/>
            <a:ext cx="3515861" cy="1204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550861" y="761042"/>
            <a:ext cx="1565753" cy="305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6285" y="4309495"/>
            <a:ext cx="1078138" cy="3945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3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9364" y="596290"/>
            <a:ext cx="2295488" cy="1720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/>
          <p:cNvSpPr/>
          <p:nvPr/>
        </p:nvSpPr>
        <p:spPr>
          <a:xfrm>
            <a:off x="8060029" y="336921"/>
            <a:ext cx="782706" cy="75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364" y="141339"/>
            <a:ext cx="362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While ensuring supply for patients…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36" y="32636"/>
            <a:ext cx="1661476" cy="56365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819767" y="589112"/>
            <a:ext cx="3184924" cy="2131320"/>
            <a:chOff x="3415005" y="790135"/>
            <a:chExt cx="3751088" cy="2626690"/>
          </a:xfrm>
        </p:grpSpPr>
        <p:grpSp>
          <p:nvGrpSpPr>
            <p:cNvPr id="25" name="Group 24"/>
            <p:cNvGrpSpPr/>
            <p:nvPr/>
          </p:nvGrpSpPr>
          <p:grpSpPr>
            <a:xfrm>
              <a:off x="3415005" y="790822"/>
              <a:ext cx="3740893" cy="2626003"/>
              <a:chOff x="3672651" y="1154575"/>
              <a:chExt cx="3740893" cy="262600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t="2896"/>
              <a:stretch/>
            </p:blipFill>
            <p:spPr>
              <a:xfrm>
                <a:off x="3672651" y="1154575"/>
                <a:ext cx="3737210" cy="1940718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672651" y="3112042"/>
                <a:ext cx="3740893" cy="668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75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Sharp Clinical </a:t>
                </a:r>
                <a:r>
                  <a:rPr lang="en-GB" sz="975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launch new service offering in collaboration with Ashfield for sponsors to support patients in their homes</a:t>
                </a: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 flipV="1">
              <a:off x="3415005" y="790135"/>
              <a:ext cx="3751088" cy="68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24" y="2463958"/>
            <a:ext cx="2298928" cy="119597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88985" y="3659933"/>
            <a:ext cx="230242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Sharp Clinical </a:t>
            </a:r>
            <a:r>
              <a:rPr lang="en-GB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have </a:t>
            </a:r>
            <a:r>
              <a:rPr lang="en-GB" sz="105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6 active COVID-19 </a:t>
            </a:r>
            <a:r>
              <a:rPr lang="en-GB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related projects, and have quoted on &gt;35 treatment or vaccine projects most related to respiratory therapies.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88985" y="2449150"/>
            <a:ext cx="2302427" cy="1480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076" t="11665" r="46149" b="9945"/>
          <a:stretch/>
        </p:blipFill>
        <p:spPr>
          <a:xfrm>
            <a:off x="392980" y="640946"/>
            <a:ext cx="1904816" cy="163584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cxnSp>
        <p:nvCxnSpPr>
          <p:cNvPr id="38" name="Straight Connector 37"/>
          <p:cNvCxnSpPr/>
          <p:nvPr/>
        </p:nvCxnSpPr>
        <p:spPr>
          <a:xfrm flipV="1">
            <a:off x="195924" y="596290"/>
            <a:ext cx="2295488" cy="472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45012" b="30940"/>
          <a:stretch/>
        </p:blipFill>
        <p:spPr>
          <a:xfrm>
            <a:off x="6524723" y="850685"/>
            <a:ext cx="2520989" cy="17283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t="12729" r="49318" b="19267"/>
          <a:stretch/>
        </p:blipFill>
        <p:spPr>
          <a:xfrm>
            <a:off x="7885151" y="581309"/>
            <a:ext cx="1160561" cy="242894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651427" y="2707526"/>
            <a:ext cx="3650630" cy="2230944"/>
            <a:chOff x="3532785" y="3545983"/>
            <a:chExt cx="4867506" cy="29745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32785" y="3552715"/>
              <a:ext cx="3145422" cy="253301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6678206" y="3561295"/>
              <a:ext cx="1722085" cy="2524440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57153" y="3596698"/>
              <a:ext cx="1564190" cy="2923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Sharp Packaging US </a:t>
              </a:r>
              <a:r>
                <a:rPr lang="en-GB" sz="105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have successfully supported the launch of </a:t>
              </a:r>
              <a:r>
                <a:rPr lang="en-GB" sz="1050" b="1" dirty="0">
                  <a:solidFill>
                    <a:srgbClr val="7030A0"/>
                  </a:solidFill>
                  <a:latin typeface="+mj-lt"/>
                </a:rPr>
                <a:t>six</a:t>
              </a:r>
              <a:r>
                <a:rPr lang="en-GB" sz="105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new products - in some cases ahead of schedule - despite strict adherence to the necessary COVID-19 rules &amp; restrictions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532785" y="3545983"/>
              <a:ext cx="4867506" cy="15312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/>
          <a:srcRect t="86950" r="38990" b="1166"/>
          <a:stretch/>
        </p:blipFill>
        <p:spPr>
          <a:xfrm>
            <a:off x="6465513" y="2697524"/>
            <a:ext cx="1237205" cy="3039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4723" y="2971290"/>
            <a:ext cx="2520989" cy="1913386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6524723" y="2971289"/>
            <a:ext cx="252098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525926" y="850685"/>
            <a:ext cx="252098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65512" y="448841"/>
            <a:ext cx="13607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75000"/>
                  </a:schemeClr>
                </a:solidFill>
              </a:rPr>
              <a:t>#OurWorkMatters</a:t>
            </a:r>
          </a:p>
        </p:txBody>
      </p:sp>
    </p:spTree>
    <p:extLst>
      <p:ext uri="{BB962C8B-B14F-4D97-AF65-F5344CB8AC3E}">
        <p14:creationId xmlns:p14="http://schemas.microsoft.com/office/powerpoint/2010/main" val="33961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8576" y="841247"/>
            <a:ext cx="1597152" cy="1536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4223" y="841247"/>
            <a:ext cx="1572768" cy="1536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2560320"/>
            <a:ext cx="8034528" cy="2560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68640" y="353568"/>
            <a:ext cx="621792" cy="597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3343" y="5116067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>
                <a:moveTo>
                  <a:pt x="0" y="0"/>
                </a:moveTo>
                <a:lnTo>
                  <a:pt x="890015" y="0"/>
                </a:lnTo>
              </a:path>
            </a:pathLst>
          </a:custGeom>
          <a:ln w="48768">
            <a:solidFill>
              <a:srgbClr val="006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6508" y="1674876"/>
            <a:ext cx="2451735" cy="95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54"/>
              </a:lnSpc>
            </a:pPr>
            <a:r>
              <a:rPr sz="3050" spc="-295" dirty="0">
                <a:solidFill>
                  <a:srgbClr val="0572C1"/>
                </a:solidFill>
                <a:latin typeface="Arial"/>
                <a:cs typeface="Arial"/>
              </a:rPr>
              <a:t>Co </a:t>
            </a:r>
            <a:r>
              <a:rPr sz="3050" spc="-254" dirty="0">
                <a:solidFill>
                  <a:srgbClr val="0572C1"/>
                </a:solidFill>
                <a:latin typeface="Arial"/>
                <a:cs typeface="Arial"/>
              </a:rPr>
              <a:t>n </a:t>
            </a:r>
            <a:r>
              <a:rPr sz="3050" spc="-5" dirty="0">
                <a:solidFill>
                  <a:srgbClr val="3B8ECD"/>
                </a:solidFill>
                <a:latin typeface="Arial"/>
                <a:cs typeface="Arial"/>
              </a:rPr>
              <a:t>clu</a:t>
            </a:r>
            <a:r>
              <a:rPr sz="3050" spc="-5" dirty="0">
                <a:solidFill>
                  <a:srgbClr val="599ED6"/>
                </a:solidFill>
                <a:latin typeface="Arial"/>
                <a:cs typeface="Arial"/>
              </a:rPr>
              <a:t>sio</a:t>
            </a:r>
            <a:r>
              <a:rPr sz="3050" spc="-640" dirty="0">
                <a:solidFill>
                  <a:srgbClr val="599ED6"/>
                </a:solidFill>
                <a:latin typeface="Arial"/>
                <a:cs typeface="Arial"/>
              </a:rPr>
              <a:t> </a:t>
            </a:r>
            <a:r>
              <a:rPr sz="3050" spc="-204" dirty="0">
                <a:solidFill>
                  <a:srgbClr val="599ED6"/>
                </a:solidFill>
                <a:latin typeface="Arial"/>
                <a:cs typeface="Arial"/>
              </a:rPr>
              <a:t>n </a:t>
            </a:r>
            <a:r>
              <a:rPr sz="3300" spc="-185" dirty="0">
                <a:solidFill>
                  <a:srgbClr val="89B8E2"/>
                </a:solidFill>
                <a:latin typeface="Times New Roman"/>
                <a:cs typeface="Times New Roman"/>
              </a:rPr>
              <a:t>&amp;</a:t>
            </a:r>
            <a:endParaRPr sz="3300">
              <a:latin typeface="Times New Roman"/>
              <a:cs typeface="Times New Roman"/>
            </a:endParaRPr>
          </a:p>
          <a:p>
            <a:pPr marL="15875">
              <a:lnSpc>
                <a:spcPts val="3554"/>
              </a:lnSpc>
            </a:pPr>
            <a:r>
              <a:rPr sz="3050" b="1" spc="-135" dirty="0">
                <a:solidFill>
                  <a:srgbClr val="0572C1"/>
                </a:solidFill>
                <a:latin typeface="Arial"/>
                <a:cs typeface="Arial"/>
              </a:rPr>
              <a:t>FY2</a:t>
            </a:r>
            <a:r>
              <a:rPr sz="3050" b="1" spc="-135" dirty="0">
                <a:solidFill>
                  <a:srgbClr val="3B8ECD"/>
                </a:solidFill>
                <a:latin typeface="Arial"/>
                <a:cs typeface="Arial"/>
              </a:rPr>
              <a:t>0</a:t>
            </a:r>
            <a:r>
              <a:rPr sz="3050" b="1" spc="-175" dirty="0">
                <a:solidFill>
                  <a:srgbClr val="3B8ECD"/>
                </a:solidFill>
                <a:latin typeface="Arial"/>
                <a:cs typeface="Arial"/>
              </a:rPr>
              <a:t> </a:t>
            </a:r>
            <a:r>
              <a:rPr sz="3050" spc="140" dirty="0">
                <a:solidFill>
                  <a:srgbClr val="3B8ECD"/>
                </a:solidFill>
                <a:latin typeface="Arial"/>
                <a:cs typeface="Arial"/>
              </a:rPr>
              <a:t>O</a:t>
            </a:r>
            <a:r>
              <a:rPr sz="3050" spc="140" dirty="0">
                <a:solidFill>
                  <a:srgbClr val="599ED6"/>
                </a:solidFill>
                <a:latin typeface="Arial"/>
                <a:cs typeface="Arial"/>
              </a:rPr>
              <a:t>utlo</a:t>
            </a:r>
            <a:r>
              <a:rPr sz="3050" spc="140" dirty="0">
                <a:solidFill>
                  <a:srgbClr val="89B8E2"/>
                </a:solidFill>
                <a:latin typeface="Arial"/>
                <a:cs typeface="Arial"/>
              </a:rPr>
              <a:t>ok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68951" cy="5141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42"/>
            <a:ext cx="9139427" cy="5134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2978" y="1969389"/>
            <a:ext cx="1843540" cy="355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5588" y="2444495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r>
              <a:rPr b="1" dirty="0">
                <a:latin typeface="Calibri"/>
                <a:cs typeface="Calibri"/>
              </a:rPr>
              <a:t>45 </a:t>
            </a:r>
            <a:r>
              <a:rPr dirty="0"/>
              <a:t>| UDG </a:t>
            </a:r>
            <a:r>
              <a:rPr spc="-5" dirty="0"/>
              <a:t>Healthcare</a:t>
            </a:r>
            <a:r>
              <a:rPr spc="-75" dirty="0"/>
              <a:t> </a:t>
            </a:r>
            <a:r>
              <a:rPr spc="-5" dirty="0"/>
              <a:t>plc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718</Words>
  <Application>Microsoft Office PowerPoint</Application>
  <PresentationFormat>On-screen Show (16:9)</PresentationFormat>
  <Paragraphs>79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The Health of our employees and their families is the Absolute Priority</vt:lpstr>
      <vt:lpstr>The Health of our employees and their families is the Absolute Priority</vt:lpstr>
      <vt:lpstr>Important Learnings:</vt:lpstr>
      <vt:lpstr>PowerPoint Presentation</vt:lpstr>
      <vt:lpstr>PowerPoint Presentation</vt:lpstr>
      <vt:lpstr>Co n clusio n &amp; FY20 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</dc:title>
  <dc:creator>Robin Edwards</dc:creator>
  <cp:lastModifiedBy>Maria Stephens</cp:lastModifiedBy>
  <cp:revision>14</cp:revision>
  <dcterms:created xsi:type="dcterms:W3CDTF">2020-06-19T11:51:51Z</dcterms:created>
  <dcterms:modified xsi:type="dcterms:W3CDTF">2020-06-24T09:49:11Z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2020-06-19T00:00:00Z</vt:filetime>
  </property>
</Properties>
</file>